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8B4E-FF56-4D5D-817C-A015B4C12808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332465-FBD2-4835-BD2A-C1B2112DA0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8B4E-FF56-4D5D-817C-A015B4C12808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2465-FBD2-4835-BD2A-C1B2112DA0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8B4E-FF56-4D5D-817C-A015B4C12808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2465-FBD2-4835-BD2A-C1B2112DA0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8B4E-FF56-4D5D-817C-A015B4C12808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332465-FBD2-4835-BD2A-C1B2112DA0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8B4E-FF56-4D5D-817C-A015B4C12808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2465-FBD2-4835-BD2A-C1B2112DA0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8B4E-FF56-4D5D-817C-A015B4C12808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2465-FBD2-4835-BD2A-C1B2112DA0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8B4E-FF56-4D5D-817C-A015B4C12808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2332465-FBD2-4835-BD2A-C1B2112DA0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8B4E-FF56-4D5D-817C-A015B4C12808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2465-FBD2-4835-BD2A-C1B2112DA0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8B4E-FF56-4D5D-817C-A015B4C12808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2465-FBD2-4835-BD2A-C1B2112DA0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8B4E-FF56-4D5D-817C-A015B4C12808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2465-FBD2-4835-BD2A-C1B2112DA0F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08B4E-FF56-4D5D-817C-A015B4C12808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32465-FBD2-4835-BD2A-C1B2112DA0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A308B4E-FF56-4D5D-817C-A015B4C12808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2332465-FBD2-4835-BD2A-C1B2112DA0F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66109" y="1340768"/>
            <a:ext cx="4968552" cy="1294383"/>
          </a:xfrm>
        </p:spPr>
        <p:txBody>
          <a:bodyPr>
            <a:prstTxWarp prst="textArchUp">
              <a:avLst/>
            </a:prstTxWarp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6600" b="1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МАСЛЕНИЦА</a:t>
            </a:r>
            <a:endParaRPr lang="ru-RU" sz="6600" b="1" cap="none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6021288"/>
            <a:ext cx="4608512" cy="576064"/>
          </a:xfrm>
        </p:spPr>
        <p:txBody>
          <a:bodyPr>
            <a:normAutofit fontScale="92500"/>
          </a:bodyPr>
          <a:lstStyle/>
          <a:p>
            <a:r>
              <a:rPr lang="ru-RU" sz="1600" dirty="0" smtClean="0"/>
              <a:t>Работу выполнила воспитатель</a:t>
            </a:r>
            <a:r>
              <a:rPr lang="en-US" sz="1600" dirty="0" smtClean="0"/>
              <a:t> I </a:t>
            </a:r>
            <a:r>
              <a:rPr lang="ru-RU" sz="1600" dirty="0" smtClean="0"/>
              <a:t>квалификационной категории Головий Наталья Владимировна</a:t>
            </a:r>
            <a:endParaRPr lang="ru-RU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76871"/>
            <a:ext cx="4051597" cy="2955371"/>
          </a:xfrm>
          <a:prstGeom prst="ellipse">
            <a:avLst/>
          </a:prstGeom>
          <a:ln>
            <a:noFill/>
          </a:ln>
          <a:effectLst>
            <a:glow rad="139700">
              <a:schemeClr val="accent6">
                <a:satMod val="175000"/>
                <a:alpha val="40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2079746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942656" cy="1181816"/>
          </a:xfrm>
        </p:spPr>
        <p:txBody>
          <a:bodyPr>
            <a:prstTxWarp prst="textWave1">
              <a:avLst/>
            </a:prstTxWarp>
            <a:normAutofit/>
          </a:bodyPr>
          <a:lstStyle/>
          <a:p>
            <a:r>
              <a:rPr lang="ru-RU" sz="1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Приглашение</a:t>
            </a:r>
            <a:endParaRPr lang="ru-RU" sz="1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35696" y="1772816"/>
            <a:ext cx="4191000" cy="472440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dirty="0"/>
              <a:t>От души вас поздравляем</a:t>
            </a:r>
          </a:p>
          <a:p>
            <a:pPr marL="0" indent="0" algn="ctr">
              <a:buNone/>
            </a:pPr>
            <a:r>
              <a:rPr lang="ru-RU" dirty="0"/>
              <a:t> И сердечно приглашаем:</a:t>
            </a:r>
          </a:p>
          <a:p>
            <a:pPr marL="0" indent="0" algn="ctr">
              <a:buNone/>
            </a:pPr>
            <a:r>
              <a:rPr lang="ru-RU" dirty="0"/>
              <a:t> Все заботы бросьте,</a:t>
            </a:r>
          </a:p>
          <a:p>
            <a:pPr marL="0" indent="0" algn="ctr">
              <a:buNone/>
            </a:pPr>
            <a:r>
              <a:rPr lang="ru-RU" dirty="0" smtClean="0"/>
              <a:t>Приходите </a:t>
            </a:r>
            <a:r>
              <a:rPr lang="ru-RU" dirty="0"/>
              <a:t>в гости,</a:t>
            </a:r>
          </a:p>
          <a:p>
            <a:pPr marL="0" indent="0" algn="ctr">
              <a:buNone/>
            </a:pPr>
            <a:r>
              <a:rPr lang="ru-RU" dirty="0" smtClean="0"/>
              <a:t>Прямо </a:t>
            </a:r>
            <a:r>
              <a:rPr lang="ru-RU" dirty="0"/>
              <a:t>к нашему крыльцу</a:t>
            </a:r>
          </a:p>
          <a:p>
            <a:pPr marL="0" indent="0" algn="ctr">
              <a:buNone/>
            </a:pPr>
            <a:r>
              <a:rPr lang="ru-RU" dirty="0"/>
              <a:t> К нам на Масленицу.</a:t>
            </a:r>
          </a:p>
          <a:p>
            <a:pPr marL="0" indent="0" algn="ctr">
              <a:buNone/>
            </a:pPr>
            <a:r>
              <a:rPr lang="ru-RU" dirty="0"/>
              <a:t> Убедитесь сами:</a:t>
            </a:r>
          </a:p>
          <a:p>
            <a:pPr marL="0" indent="0" algn="ctr">
              <a:buNone/>
            </a:pPr>
            <a:r>
              <a:rPr lang="ru-RU" dirty="0"/>
              <a:t> Угостим блинами,</a:t>
            </a:r>
          </a:p>
          <a:p>
            <a:pPr marL="0" indent="0" algn="ctr">
              <a:buNone/>
            </a:pPr>
            <a:r>
              <a:rPr lang="ru-RU" dirty="0"/>
              <a:t> На сметане пышками,</a:t>
            </a:r>
          </a:p>
          <a:p>
            <a:pPr marL="0" indent="0" algn="ctr">
              <a:buNone/>
            </a:pPr>
            <a:r>
              <a:rPr lang="ru-RU" dirty="0"/>
              <a:t> Пирогами пышными,</a:t>
            </a:r>
          </a:p>
          <a:p>
            <a:pPr marL="0" indent="0" algn="ctr">
              <a:buNone/>
            </a:pPr>
            <a:r>
              <a:rPr lang="ru-RU" dirty="0"/>
              <a:t> Февралю - помашем,</a:t>
            </a:r>
          </a:p>
          <a:p>
            <a:pPr marL="0" indent="0" algn="ctr">
              <a:buNone/>
            </a:pPr>
            <a:r>
              <a:rPr lang="ru-RU" dirty="0"/>
              <a:t> Марту - "здравствуй" скажем.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14017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6355432" cy="1106760"/>
          </a:xfrm>
        </p:spPr>
        <p:txBody>
          <a:bodyPr>
            <a:normAutofit/>
          </a:bodyPr>
          <a:lstStyle/>
          <a:p>
            <a:r>
              <a:rPr lang="ru-RU" sz="4800" b="1" i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«РАЗГУЛЯЙ»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4162"/>
            <a:ext cx="8443664" cy="53038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Четверг </a:t>
            </a:r>
            <a:r>
              <a:rPr lang="ru-RU" dirty="0"/>
              <a:t>- широкий разгул. С этого дня Масленица разворачивалась во всю ширь. Народ предавался всевозможным потехам, ледяным горам, балаганам, качелям, кулачным боям, шумным пирушкам. В этот день чтобы помочь солнцу прогнать зиму, люди устраивают по традиции катание на лошадях «по солнышку» - т. е. по часовой стрелке вокруг деревни. Это было самым любимым и красивым масленичным обрядом. Выезжали все, у кого был конь, и по улицам городов и деревень наперегонки неслись разномастные упряжки: богачи щеголяли холеными рысаками и расписными санками, крытыми ковром или медвежьей шкурой, а вслед неуклюже скакали крестьянские лошаденки, вычищенные до блеска, украшенные цветными ленточками и бумажными цветами. Гремели конские копыта, звенели бубенцы и колокольчики, заливались гармоники … Мальчишки с наслаждением дули в глиняные свистульки, выводя птичьи </a:t>
            </a:r>
            <a:r>
              <a:rPr lang="ru-RU" dirty="0" smtClean="0"/>
              <a:t>трели.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1027782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686800" cy="838200"/>
          </a:xfrm>
        </p:spPr>
        <p:txBody>
          <a:bodyPr>
            <a:normAutofit/>
          </a:bodyPr>
          <a:lstStyle/>
          <a:p>
            <a:r>
              <a:rPr lang="ru-RU" sz="4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58000" dir="5400000" sy="-100000" algn="bl" rotWithShape="0"/>
                </a:effectLst>
              </a:rPr>
              <a:t>«Широкий четверг</a:t>
            </a:r>
            <a:r>
              <a:rPr lang="ru-RU" sz="4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6350" stA="60000" endA="900" endPos="58000" dir="5400000" sy="-100000" algn="bl" rotWithShape="0"/>
                </a:effectLst>
              </a:rPr>
              <a:t>»</a:t>
            </a:r>
            <a:endParaRPr lang="ru-RU" sz="4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348880"/>
            <a:ext cx="6067400" cy="2592288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/>
              <a:t> В четверг </a:t>
            </a:r>
            <a:r>
              <a:rPr lang="ru-RU" sz="1800" dirty="0"/>
              <a:t>– раздольный «РАЗГУЛЯЙ» </a:t>
            </a:r>
            <a:r>
              <a:rPr lang="ru-RU" sz="1800" dirty="0" smtClean="0"/>
              <a:t>  приходит</a:t>
            </a:r>
            <a:r>
              <a:rPr lang="ru-RU" sz="1800" dirty="0"/>
              <a:t>.</a:t>
            </a:r>
          </a:p>
          <a:p>
            <a:pPr marL="0" indent="0">
              <a:buNone/>
            </a:pPr>
            <a:r>
              <a:rPr lang="ru-RU" sz="1800" dirty="0"/>
              <a:t> Ледяные крепости, снежные бои...</a:t>
            </a:r>
          </a:p>
          <a:p>
            <a:pPr marL="0" indent="0">
              <a:buNone/>
            </a:pPr>
            <a:r>
              <a:rPr lang="ru-RU" sz="1800" dirty="0"/>
              <a:t> Тройки с бубенцами на поля выходят.</a:t>
            </a:r>
          </a:p>
          <a:p>
            <a:pPr marL="0" indent="0">
              <a:buNone/>
            </a:pPr>
            <a:r>
              <a:rPr lang="ru-RU" sz="1800" dirty="0"/>
              <a:t> Парни ищут девушек – суженых своих.</a:t>
            </a:r>
          </a:p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66030" y="2348880"/>
            <a:ext cx="2664296" cy="31418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88754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Прощёное воскресенье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60840" cy="489654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i="1" dirty="0"/>
              <a:t>Последний день Масленицы - прощёное воскресенье. Прощеное Воскресенье имело разные названия. Называли его также и целовальником, и проводами. В этот день завершались веселья и объедания. Заканчивается гулянье, на ледяных горках разводят костры, чтобы лед растопить, холод уничтожить. Прощения просят, милосердные дела творят. Все просят друг у друга прощения, кланяются в ноги, а в ответ слышат: «Бог простит, и я прощаю».</a:t>
            </a:r>
          </a:p>
          <a:p>
            <a:pPr marL="0" indent="0" algn="ctr">
              <a:buNone/>
            </a:pPr>
            <a:r>
              <a:rPr lang="ru-RU" i="1" dirty="0"/>
              <a:t>Прощёное воскресeнье  - (прощенное) последнее воскресенье перед Великим постом или 7-е воскресенье перед Пасхой. В России также считается последним днем Масленицы.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7385531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prstTxWarp prst="textTriangle">
              <a:avLst/>
            </a:prstTxWarp>
          </a:bodyPr>
          <a:lstStyle/>
          <a:p>
            <a:r>
              <a:rPr lang="ru-RU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ПРОВОДЫ МАСЛЕНИЦЫ</a:t>
            </a: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1554162"/>
            <a:ext cx="5059288" cy="497118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/>
              <a:t>Вас на Масленицу ждем!</a:t>
            </a:r>
          </a:p>
          <a:p>
            <a:pPr marL="0" indent="0">
              <a:buNone/>
            </a:pPr>
            <a:r>
              <a:rPr lang="ru-RU" dirty="0"/>
              <a:t>Встретим масленым блином,</a:t>
            </a:r>
          </a:p>
          <a:p>
            <a:pPr marL="0" indent="0">
              <a:buNone/>
            </a:pPr>
            <a:r>
              <a:rPr lang="ru-RU" dirty="0"/>
              <a:t>Сыром, медом, калачом</a:t>
            </a:r>
          </a:p>
          <a:p>
            <a:pPr marL="0" indent="0">
              <a:buNone/>
            </a:pPr>
            <a:r>
              <a:rPr lang="ru-RU" dirty="0"/>
              <a:t>Да с капустой пирогом.</a:t>
            </a:r>
          </a:p>
          <a:p>
            <a:pPr marL="0" indent="0">
              <a:buNone/>
            </a:pPr>
            <a:r>
              <a:rPr lang="ru-RU" dirty="0"/>
              <a:t>Всех нас пост Великий ждет,</a:t>
            </a:r>
          </a:p>
          <a:p>
            <a:pPr marL="0" indent="0">
              <a:buNone/>
            </a:pPr>
            <a:r>
              <a:rPr lang="ru-RU" dirty="0"/>
              <a:t>Наедайся впрок, народ!</a:t>
            </a:r>
          </a:p>
          <a:p>
            <a:pPr marL="0" indent="0">
              <a:buNone/>
            </a:pPr>
            <a:r>
              <a:rPr lang="ru-RU" dirty="0"/>
              <a:t>Всю неделюшку гуляй,</a:t>
            </a:r>
          </a:p>
          <a:p>
            <a:pPr marL="0" indent="0">
              <a:buNone/>
            </a:pPr>
            <a:r>
              <a:rPr lang="ru-RU" dirty="0"/>
              <a:t>Все запасы подъедай.</a:t>
            </a:r>
          </a:p>
          <a:p>
            <a:pPr marL="0" indent="0">
              <a:buNone/>
            </a:pPr>
            <a:r>
              <a:rPr lang="ru-RU" dirty="0"/>
              <a:t>А придет Прощеный день,</a:t>
            </a:r>
          </a:p>
          <a:p>
            <a:pPr marL="0" indent="0">
              <a:buNone/>
            </a:pPr>
            <a:r>
              <a:rPr lang="ru-RU" dirty="0"/>
              <a:t>Нам покланяться не лень,</a:t>
            </a:r>
          </a:p>
          <a:p>
            <a:pPr marL="0" indent="0">
              <a:buNone/>
            </a:pPr>
            <a:r>
              <a:rPr lang="ru-RU" dirty="0"/>
              <a:t>Приходите в воскресенье -</a:t>
            </a:r>
          </a:p>
          <a:p>
            <a:pPr marL="0" indent="0">
              <a:buNone/>
            </a:pPr>
            <a:r>
              <a:rPr lang="ru-RU" dirty="0"/>
              <a:t>Будем мы просить прощенья,</a:t>
            </a:r>
          </a:p>
          <a:p>
            <a:pPr marL="0" indent="0">
              <a:buNone/>
            </a:pPr>
            <a:r>
              <a:rPr lang="ru-RU" dirty="0"/>
              <a:t>Чтоб с души грехи все снять,</a:t>
            </a:r>
          </a:p>
          <a:p>
            <a:pPr marL="0" indent="0">
              <a:buNone/>
            </a:pPr>
            <a:r>
              <a:rPr lang="ru-RU" dirty="0"/>
              <a:t>С чистым сердцем пост встречать.</a:t>
            </a:r>
          </a:p>
          <a:p>
            <a:pPr marL="0" indent="0">
              <a:buNone/>
            </a:pPr>
            <a:r>
              <a:rPr lang="ru-RU" dirty="0"/>
              <a:t>Скрепим дружбу поцелуем,</a:t>
            </a:r>
          </a:p>
          <a:p>
            <a:pPr marL="0" indent="0">
              <a:buNone/>
            </a:pPr>
            <a:r>
              <a:rPr lang="ru-RU" dirty="0"/>
              <a:t>Хоть и так мы не воюем:</a:t>
            </a:r>
          </a:p>
          <a:p>
            <a:pPr marL="0" indent="0">
              <a:buNone/>
            </a:pPr>
            <a:r>
              <a:rPr lang="ru-RU" dirty="0"/>
              <a:t>Ведь на Масленицу нужно</a:t>
            </a:r>
          </a:p>
          <a:p>
            <a:pPr marL="0" indent="0">
              <a:buNone/>
            </a:pPr>
            <a:r>
              <a:rPr lang="ru-RU" dirty="0"/>
              <a:t>Укреплять любовью дружбу.</a:t>
            </a:r>
          </a:p>
          <a:p>
            <a:pPr marL="0" indent="0">
              <a:buNone/>
            </a:pPr>
            <a:r>
              <a:rPr lang="ru-RU" dirty="0"/>
              <a:t>Приходите в гости к нам,</a:t>
            </a:r>
          </a:p>
          <a:p>
            <a:pPr marL="0" indent="0">
              <a:buNone/>
            </a:pPr>
            <a:r>
              <a:rPr lang="ru-RU" dirty="0"/>
              <a:t>Будем рады мы гостям!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772816"/>
            <a:ext cx="4104456" cy="355741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xmlns="" val="2527006846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</TotalTime>
  <Words>462</Words>
  <Application>Microsoft Office PowerPoint</Application>
  <PresentationFormat>Экран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МАСЛЕНИЦА</vt:lpstr>
      <vt:lpstr>Приглашение</vt:lpstr>
      <vt:lpstr>«РАЗГУЛЯЙ» </vt:lpstr>
      <vt:lpstr>«Широкий четверг»</vt:lpstr>
      <vt:lpstr>Прощёное воскресенье</vt:lpstr>
      <vt:lpstr>ПРОВОДЫ МАСЛЕНИЦЫ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МАСЛЕНИЦА</dc:title>
  <dc:creator>user1</dc:creator>
  <cp:lastModifiedBy>Admin</cp:lastModifiedBy>
  <cp:revision>7</cp:revision>
  <dcterms:created xsi:type="dcterms:W3CDTF">2012-02-19T17:10:27Z</dcterms:created>
  <dcterms:modified xsi:type="dcterms:W3CDTF">2012-04-19T05:38:50Z</dcterms:modified>
</cp:coreProperties>
</file>