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6" r:id="rId9"/>
    <p:sldId id="261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4589" autoAdjust="0"/>
    <p:restoredTop sz="86409" autoAdjust="0"/>
  </p:normalViewPr>
  <p:slideViewPr>
    <p:cSldViewPr>
      <p:cViewPr varScale="1">
        <p:scale>
          <a:sx n="80" d="100"/>
          <a:sy n="80" d="100"/>
        </p:scale>
        <p:origin x="-45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8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973754-4AFB-449F-A8E7-9213CE755578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296D58-382E-4B6E-B5C0-D4154AC53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973754-4AFB-449F-A8E7-9213CE755578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96D58-382E-4B6E-B5C0-D4154AC53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973754-4AFB-449F-A8E7-9213CE755578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96D58-382E-4B6E-B5C0-D4154AC53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973754-4AFB-449F-A8E7-9213CE755578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96D58-382E-4B6E-B5C0-D4154AC536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973754-4AFB-449F-A8E7-9213CE755578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96D58-382E-4B6E-B5C0-D4154AC536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973754-4AFB-449F-A8E7-9213CE755578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96D58-382E-4B6E-B5C0-D4154AC536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973754-4AFB-449F-A8E7-9213CE755578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96D58-382E-4B6E-B5C0-D4154AC53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973754-4AFB-449F-A8E7-9213CE755578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96D58-382E-4B6E-B5C0-D4154AC536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973754-4AFB-449F-A8E7-9213CE755578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96D58-382E-4B6E-B5C0-D4154AC53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2973754-4AFB-449F-A8E7-9213CE755578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296D58-382E-4B6E-B5C0-D4154AC53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973754-4AFB-449F-A8E7-9213CE755578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296D58-382E-4B6E-B5C0-D4154AC536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2973754-4AFB-449F-A8E7-9213CE755578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B296D58-382E-4B6E-B5C0-D4154AC536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1%D0%B0%D0%BD%D0%BA%D1%82-%D0%9F%D0%B5%D1%82%D0%B5%D1%80%D0%B1%D1%83%D1%80%D0%B3" TargetMode="External"/><Relationship Id="rId13" Type="http://schemas.openxmlformats.org/officeDocument/2006/relationships/hyperlink" Target="http://ru.wikipedia.org/wiki/%D0%AD%D0%BB%D0%B8%D1%81%D1%82%D0%B0" TargetMode="External"/><Relationship Id="rId3" Type="http://schemas.openxmlformats.org/officeDocument/2006/relationships/hyperlink" Target="http://ru.wikipedia.org/wiki/7_%D0%BE%D0%BA%D1%82%D1%8F%D0%B1%D1%80%D1%8F" TargetMode="External"/><Relationship Id="rId7" Type="http://schemas.openxmlformats.org/officeDocument/2006/relationships/hyperlink" Target="http://ru.wikipedia.org/wiki/%D0%90%D1%84%D0%B8%D0%BD%D1%8B" TargetMode="External"/><Relationship Id="rId12" Type="http://schemas.openxmlformats.org/officeDocument/2006/relationships/hyperlink" Target="http://ru.wikipedia.org/wiki/%D0%94%D0%B0%D0%BB%D1%8C%D0%BD%D0%B8%D0%B9_%D0%92%D0%BE%D1%81%D1%82%D0%BE%D0%BA_%D0%A0%D0%BE%D1%81%D1%81%D0%B8%D0%B8" TargetMode="External"/><Relationship Id="rId17" Type="http://schemas.openxmlformats.org/officeDocument/2006/relationships/image" Target="../media/image13.jpeg"/><Relationship Id="rId2" Type="http://schemas.openxmlformats.org/officeDocument/2006/relationships/hyperlink" Target="http://ru.wikipedia.org/wiki/%D0%9E%D0%BB%D0%B8%D0%BC%D0%BF%D0%B8%D0%B9%D1%81%D0%BA%D0%B8%D0%B9_%D0%BE%D0%B3%D0%BE%D0%BD%D1%8C" TargetMode="External"/><Relationship Id="rId16" Type="http://schemas.openxmlformats.org/officeDocument/2006/relationships/hyperlink" Target="http://ru.wikipedia.org/wiki/%D0%A1%D0%B5%D0%B2%D0%B5%D1%80%D0%BD%D1%8B%D0%B9_%D0%BF%D0%BE%D0%BB%D1%8E%D1%8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2014_%D0%B3%D0%BE%D0%B4" TargetMode="External"/><Relationship Id="rId11" Type="http://schemas.openxmlformats.org/officeDocument/2006/relationships/hyperlink" Target="http://ru.wikipedia.org/wiki/%D0%92%D0%BB%D0%B0%D0%B4%D0%B8%D0%B2%D0%BE%D1%81%D1%82%D0%BE%D0%BA" TargetMode="External"/><Relationship Id="rId5" Type="http://schemas.openxmlformats.org/officeDocument/2006/relationships/hyperlink" Target="http://ru.wikipedia.org/wiki/7_%D1%84%D0%B5%D0%B2%D1%80%D0%B0%D0%BB%D1%8F" TargetMode="External"/><Relationship Id="rId15" Type="http://schemas.openxmlformats.org/officeDocument/2006/relationships/hyperlink" Target="http://ru.wikipedia.org/wiki/%D0%AD%D0%BB%D1%8C%D0%B1%D1%80%D1%83%D1%81" TargetMode="External"/><Relationship Id="rId10" Type="http://schemas.openxmlformats.org/officeDocument/2006/relationships/hyperlink" Target="http://ru.wikipedia.org/wiki/%D0%A1%D0%B5%D0%B2%D0%B5%D1%80%D0%BE-%D0%97%D0%B0%D0%BF%D0%B0%D0%B4%D0%BD%D1%8B%D0%B9_%D1%84%D0%B5%D0%B4%D0%B5%D1%80%D0%B0%D0%BB%D1%8C%D0%BD%D1%8B%D0%B9_%D0%BE%D0%BA%D1%80%D1%83%D0%B3" TargetMode="External"/><Relationship Id="rId4" Type="http://schemas.openxmlformats.org/officeDocument/2006/relationships/hyperlink" Target="http://ru.wikipedia.org/wiki/2013_%D0%B3%D0%BE%D0%B4" TargetMode="External"/><Relationship Id="rId9" Type="http://schemas.openxmlformats.org/officeDocument/2006/relationships/hyperlink" Target="http://ru.wikipedia.org/wiki/%D0%A6%D0%B5%D0%BD%D1%82%D1%80%D0%B0%D0%BB%D1%8C%D0%BD%D1%8B%D0%B9_%D1%84%D0%B5%D0%B4%D0%B5%D1%80%D0%B0%D0%BB%D1%8C%D0%BD%D1%8B%D0%B9_%D0%BE%D0%BA%D1%80%D1%83%D0%B3" TargetMode="External"/><Relationship Id="rId14" Type="http://schemas.openxmlformats.org/officeDocument/2006/relationships/hyperlink" Target="http://ru.wikipedia.org/wiki/%D0%91%D0%B0%D0%B9%D0%BA%D0%B0%D0%BB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C%D0%B5%D0%B6%D0%B4%D1%83%D0%BD%D0%B0%D1%80%D0%BE%D0%B4%D0%BD%D1%8B%D0%B9_%D0%BE%D0%BB%D0%B8%D0%BC%D0%BF%D0%B8%D0%B9%D1%81%D0%BA%D0%B8%D0%B9_%D0%BA%D0%BE%D0%BC%D0%B8%D1%82%D0%B5%D1%82" TargetMode="External"/><Relationship Id="rId13" Type="http://schemas.openxmlformats.org/officeDocument/2006/relationships/hyperlink" Target="http://ru.wikipedia.org/wiki/%D0%9C%D0%BE%D1%81%D0%BA%D0%B2%D0%B0" TargetMode="External"/><Relationship Id="rId3" Type="http://schemas.openxmlformats.org/officeDocument/2006/relationships/hyperlink" Target="http://ru.wikipedia.org/wiki/%D0%A1%D0%BE%D1%87%D0%B8" TargetMode="External"/><Relationship Id="rId7" Type="http://schemas.openxmlformats.org/officeDocument/2006/relationships/hyperlink" Target="http://ru.wikipedia.org/wiki/%D0%A1%D0%BF%D0%B8%D1%81%D0%BE%D0%BA_%D1%81%D0%B5%D1%81%D1%81%D0%B8%D0%B9_%D0%9C%D0%B5%D0%B6%D0%B4%D1%83%D0%BD%D0%B0%D1%80%D0%BE%D0%B4%D0%BD%D0%BE%D0%B3%D0%BE_%D0%BE%D0%BB%D0%B8%D0%BC%D0%BF%D0%B8%D0%B9%D1%81%D0%BA%D0%BE%D0%B3%D0%BE_%D0%BA%D0%BE%D0%BC%D0%B8%D1%82%D0%B5%D1%82%D0%B0" TargetMode="External"/><Relationship Id="rId12" Type="http://schemas.openxmlformats.org/officeDocument/2006/relationships/hyperlink" Target="http://ru.wikipedia.org/wiki/%D0%9E%D0%BB%D0%B8%D0%BC%D0%BF%D0%B8%D0%B9%D1%81%D0%BA%D0%B8%D0%B5_%D0%B8%D0%B3%D1%80%D1%8B" TargetMode="External"/><Relationship Id="rId17" Type="http://schemas.openxmlformats.org/officeDocument/2006/relationships/hyperlink" Target="http://ru.wikipedia.org/wiki/%D0%9E%D1%80%D0%B3%D0%BA%D0%BE%D0%BC%D0%B8%D1%82%D0%B5%D1%82_%C2%AB%D0%A1%D0%BE%D1%87%D0%B8_2014%C2%BB" TargetMode="External"/><Relationship Id="rId2" Type="http://schemas.openxmlformats.org/officeDocument/2006/relationships/hyperlink" Target="http://ru.wikipedia.org/wiki/%D0%A0%D0%BE%D1%81%D1%81%D0%B8%D1%8F" TargetMode="External"/><Relationship Id="rId16" Type="http://schemas.openxmlformats.org/officeDocument/2006/relationships/hyperlink" Target="http://ru.wikipedia.org/wiki/%D0%97%D0%B8%D0%BC%D0%BD%D0%B8%D0%B5_%D0%9F%D0%B0%D1%80%D0%B0%D0%BB%D0%B8%D0%BC%D0%BF%D0%B8%D0%B9%D1%81%D0%BA%D0%B8%D0%B5_%D0%B8%D0%B3%D1%80%D1%8B_2014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2014_%D0%B3%D0%BE%D0%B4" TargetMode="External"/><Relationship Id="rId11" Type="http://schemas.openxmlformats.org/officeDocument/2006/relationships/hyperlink" Target="http://ru.wikipedia.org/wiki/2007_%D0%B3%D0%BE%D0%B4" TargetMode="External"/><Relationship Id="rId5" Type="http://schemas.openxmlformats.org/officeDocument/2006/relationships/hyperlink" Target="http://ru.wikipedia.org/wiki/23_%D1%84%D0%B5%D0%B2%D1%80%D0%B0%D0%BB%D1%8F" TargetMode="External"/><Relationship Id="rId15" Type="http://schemas.openxmlformats.org/officeDocument/2006/relationships/hyperlink" Target="http://ru.wikipedia.org/wiki/%D0%97%D0%B8%D0%BC%D0%BD%D0%B8%D0%B5_%D0%9E%D0%BB%D0%B8%D0%BC%D0%BF%D0%B8%D0%B9%D1%81%D0%BA%D0%B8%D0%B5_%D0%B8%D0%B3%D1%80%D1%8B_2014" TargetMode="External"/><Relationship Id="rId10" Type="http://schemas.openxmlformats.org/officeDocument/2006/relationships/hyperlink" Target="http://ru.wikipedia.org/wiki/4_%D0%B8%D1%8E%D0%BB%D1%8F" TargetMode="External"/><Relationship Id="rId4" Type="http://schemas.openxmlformats.org/officeDocument/2006/relationships/hyperlink" Target="http://ru.wikipedia.org/wiki/7_%D1%84%D0%B5%D0%B2%D1%80%D0%B0%D0%BB%D1%8F" TargetMode="External"/><Relationship Id="rId9" Type="http://schemas.openxmlformats.org/officeDocument/2006/relationships/hyperlink" Target="http://ru.wikipedia.org/wiki/%D0%93%D0%B2%D0%B0%D1%82%D0%B5%D0%BC%D0%B0%D0%BB%D0%B0_(%D0%B3%D0%BE%D1%80%D0%BE%D0%B4)" TargetMode="External"/><Relationship Id="rId14" Type="http://schemas.openxmlformats.org/officeDocument/2006/relationships/hyperlink" Target="http://ru.wikipedia.org/wiki/%D0%9B%D0%B5%D1%82%D0%BD%D0%B8%D0%B5_%D0%9E%D0%BB%D0%B8%D0%BC%D0%BF%D0%B8%D0%B9%D1%81%D0%BA%D0%B8%D0%B5_%D0%B8%D0%B3%D1%80%D1%8B_198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olimpiada-201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571612"/>
            <a:ext cx="4500594" cy="303790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      Олимпиада - 2014</a:t>
            </a:r>
            <a:endParaRPr lang="ru-RU" dirty="0"/>
          </a:p>
        </p:txBody>
      </p:sp>
      <p:pic>
        <p:nvPicPr>
          <p:cNvPr id="7" name="Рисунок 6" descr="olimp_ptalisma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3643314"/>
            <a:ext cx="3075499" cy="3070694"/>
          </a:xfrm>
          <a:prstGeom prst="rect">
            <a:avLst/>
          </a:prstGeom>
        </p:spPr>
      </p:pic>
      <p:pic>
        <p:nvPicPr>
          <p:cNvPr id="8" name="Рисунок 7" descr="The Olympics_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5852" y="4714875"/>
            <a:ext cx="2857500" cy="2143125"/>
          </a:xfrm>
          <a:prstGeom prst="rect">
            <a:avLst/>
          </a:prstGeom>
        </p:spPr>
      </p:pic>
      <p:pic>
        <p:nvPicPr>
          <p:cNvPr id="13314" name="Picture 2" descr="http://rusbiathlon.ru/public/33/1667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1500174"/>
            <a:ext cx="2690798" cy="20180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794"/>
            <a:ext cx="6543692" cy="578647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Эстафета </a:t>
            </a:r>
            <a:r>
              <a:rPr lang="ru-RU" dirty="0" smtClean="0">
                <a:hlinkClick r:id="rId2" tooltip="Олимпийский огонь"/>
              </a:rPr>
              <a:t>Олимпийского огня</a:t>
            </a:r>
            <a:r>
              <a:rPr lang="ru-RU" dirty="0" smtClean="0"/>
              <a:t> началась в Москве </a:t>
            </a:r>
            <a:r>
              <a:rPr lang="ru-RU" dirty="0" smtClean="0">
                <a:hlinkClick r:id="rId3" tooltip="7 октября"/>
              </a:rPr>
              <a:t>7 октября</a:t>
            </a:r>
            <a:r>
              <a:rPr lang="ru-RU" dirty="0" smtClean="0"/>
              <a:t> </a:t>
            </a:r>
            <a:r>
              <a:rPr lang="ru-RU" dirty="0" smtClean="0">
                <a:hlinkClick r:id="rId4" tooltip="2013 год"/>
              </a:rPr>
              <a:t>2013 года</a:t>
            </a:r>
            <a:r>
              <a:rPr lang="ru-RU" dirty="0" smtClean="0"/>
              <a:t> и закончилась в Сочи </a:t>
            </a:r>
            <a:r>
              <a:rPr lang="ru-RU" dirty="0" smtClean="0">
                <a:hlinkClick r:id="rId5" tooltip="7 февраля"/>
              </a:rPr>
              <a:t>7 февраля</a:t>
            </a:r>
            <a:r>
              <a:rPr lang="ru-RU" dirty="0" smtClean="0"/>
              <a:t> </a:t>
            </a:r>
            <a:r>
              <a:rPr lang="ru-RU" dirty="0" smtClean="0">
                <a:hlinkClick r:id="rId6" tooltip="2014 год"/>
              </a:rPr>
              <a:t>2014 года</a:t>
            </a:r>
            <a:r>
              <a:rPr lang="ru-RU" dirty="0" smtClean="0"/>
              <a:t>. По словам представителей Оргкомитета Олимпийских игр, эстафета станет самой продолжительной за всю историю — 123 дня и самой протяжённой — более 40 тысяч километров. Олимпийский огонь будет пронесён через столицы всех 83-х субъектов Российской Федерации.</a:t>
            </a:r>
          </a:p>
          <a:p>
            <a:r>
              <a:rPr lang="ru-RU" dirty="0" smtClean="0"/>
              <a:t>Эстафета состояла из четырёх этапов. Первый начался </a:t>
            </a:r>
            <a:r>
              <a:rPr lang="ru-RU" dirty="0" smtClean="0">
                <a:hlinkClick r:id="rId3" tooltip="7 октября"/>
              </a:rPr>
              <a:t>7 октября</a:t>
            </a:r>
            <a:r>
              <a:rPr lang="ru-RU" dirty="0" smtClean="0"/>
              <a:t> 2013 года в Москве, куда огонь был доставлен из </a:t>
            </a:r>
            <a:r>
              <a:rPr lang="ru-RU" dirty="0" smtClean="0">
                <a:hlinkClick r:id="rId7" tooltip="Афины"/>
              </a:rPr>
              <a:t>Афин</a:t>
            </a:r>
            <a:r>
              <a:rPr lang="ru-RU" dirty="0" smtClean="0"/>
              <a:t>. Далее в ходе автопробега он был перевезён в </a:t>
            </a:r>
            <a:r>
              <a:rPr lang="ru-RU" dirty="0" smtClean="0">
                <a:hlinkClick r:id="rId8" tooltip="Санкт-Петербург"/>
              </a:rPr>
              <a:t>Санкт-Петербург</a:t>
            </a:r>
            <a:r>
              <a:rPr lang="ru-RU" dirty="0" smtClean="0"/>
              <a:t>. За 23 дня огонь посетил 15 основных городов </a:t>
            </a:r>
            <a:r>
              <a:rPr lang="ru-RU" dirty="0" smtClean="0">
                <a:hlinkClick r:id="rId9" tooltip="Центральный федеральный округ"/>
              </a:rPr>
              <a:t>Центрального</a:t>
            </a:r>
            <a:r>
              <a:rPr lang="ru-RU" dirty="0" smtClean="0"/>
              <a:t> и </a:t>
            </a:r>
            <a:r>
              <a:rPr lang="ru-RU" dirty="0" smtClean="0">
                <a:hlinkClick r:id="rId10" tooltip="Северо-Западный федеральный округ"/>
              </a:rPr>
              <a:t>Северо-Западного федеральных округов</a:t>
            </a:r>
            <a:r>
              <a:rPr lang="ru-RU" dirty="0" smtClean="0"/>
              <a:t>. На втором этапе факел доставлен самолётом из Санкт-Петербурга во </a:t>
            </a:r>
            <a:r>
              <a:rPr lang="ru-RU" dirty="0" smtClean="0">
                <a:hlinkClick r:id="rId11" tooltip="Владивосток"/>
              </a:rPr>
              <a:t>Владивосток</a:t>
            </a:r>
            <a:r>
              <a:rPr lang="ru-RU" dirty="0" smtClean="0"/>
              <a:t>, откуда в течение 30 дней он путешествовал по Северу и </a:t>
            </a:r>
            <a:r>
              <a:rPr lang="ru-RU" dirty="0" smtClean="0">
                <a:hlinkClick r:id="rId12" tooltip="Дальний Восток России"/>
              </a:rPr>
              <a:t>Дальнему Востоку</a:t>
            </a:r>
            <a:r>
              <a:rPr lang="ru-RU" dirty="0" smtClean="0"/>
              <a:t> страны. Вернувшись во Владивосток, огонь отправился в третье путешествие — поездом до </a:t>
            </a:r>
            <a:r>
              <a:rPr lang="ru-RU" dirty="0" smtClean="0">
                <a:hlinkClick r:id="rId13" tooltip="Элиста"/>
              </a:rPr>
              <a:t>Элисты</a:t>
            </a:r>
            <a:r>
              <a:rPr lang="ru-RU" dirty="0" smtClean="0"/>
              <a:t>. За 58 дней, которые организаторы отвели на этот этап, олимпийский огонь увидели жители 45 городов. На заключительном, четвёртом этапе, факел олимпийского огня автопробегом из </a:t>
            </a:r>
            <a:r>
              <a:rPr lang="ru-RU" dirty="0" smtClean="0">
                <a:hlinkClick r:id="rId13" tooltip="Элиста"/>
              </a:rPr>
              <a:t>Элисты</a:t>
            </a:r>
            <a:r>
              <a:rPr lang="ru-RU" dirty="0" smtClean="0"/>
              <a:t> через 10 городов юга страны прибыл в Сочи 7 февраля 2014 года. В ходе своего путешествия олимпийский огонь побывал в самом глубоком озере мира — </a:t>
            </a:r>
            <a:r>
              <a:rPr lang="ru-RU" dirty="0" smtClean="0">
                <a:hlinkClick r:id="rId14" tooltip="Байкал"/>
              </a:rPr>
              <a:t>Байкале</a:t>
            </a:r>
            <a:r>
              <a:rPr lang="ru-RU" dirty="0" smtClean="0"/>
              <a:t>, на </a:t>
            </a:r>
            <a:r>
              <a:rPr lang="ru-RU" dirty="0" smtClean="0">
                <a:hlinkClick r:id="rId15" tooltip="Эльбрус"/>
              </a:rPr>
              <a:t>Эльбрусе</a:t>
            </a:r>
            <a:r>
              <a:rPr lang="ru-RU" dirty="0" smtClean="0"/>
              <a:t> и на </a:t>
            </a:r>
            <a:r>
              <a:rPr lang="ru-RU" dirty="0" smtClean="0">
                <a:hlinkClick r:id="rId16" tooltip="Северный полюс"/>
              </a:rPr>
              <a:t>Северном полюсе</a:t>
            </a:r>
            <a:r>
              <a:rPr lang="ru-RU" dirty="0" smtClean="0"/>
              <a:t>. Кроме того, огонь отправляли в космос.</a:t>
            </a:r>
          </a:p>
          <a:p>
            <a:r>
              <a:rPr lang="ru-RU" dirty="0" smtClean="0"/>
              <a:t>В эстафете олимпийского огня приняли участие 14 тысяч </a:t>
            </a:r>
            <a:r>
              <a:rPr lang="ru-RU" dirty="0" err="1" smtClean="0"/>
              <a:t>факелоносцев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Олимпийский огонь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3624f019b19caccef47cb4dbd4f45138.jpg"/>
          <p:cNvPicPr>
            <a:picLocks noChangeAspect="1"/>
          </p:cNvPicPr>
          <p:nvPr/>
        </p:nvPicPr>
        <p:blipFill>
          <a:blip r:embed="rId17"/>
          <a:srcRect l="20543" r="29240"/>
          <a:stretch>
            <a:fillRect/>
          </a:stretch>
        </p:blipFill>
        <p:spPr>
          <a:xfrm>
            <a:off x="6929454" y="428604"/>
            <a:ext cx="1571636" cy="46910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4353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13 кубанских спортсменов смогут принять участие в XXII зимних Олимпийских играх 2014 года в Сочи.</a:t>
            </a:r>
          </a:p>
          <a:p>
            <a:r>
              <a:rPr lang="ru-RU" dirty="0" smtClean="0"/>
              <a:t>«Олимпийский список» утвердили в министерстве спорта России. Всего в него вошли более 500 спортсменов из 40 регионов России. На предыдущей зимней Олимпиаде, которая проходила в Ванкувере, Краснодарский край представлял лишь один спортсмен  Алексей Воевода, отметили в пресс-службе министерства физической культуры и спорта Краснодарского края.</a:t>
            </a:r>
          </a:p>
          <a:p>
            <a:r>
              <a:rPr lang="ru-RU" dirty="0" smtClean="0"/>
              <a:t>В кандидаты от Краснодарского края вошли: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1</a:t>
            </a:r>
            <a:r>
              <a:rPr lang="ru-RU" b="1" dirty="0" smtClean="0">
                <a:solidFill>
                  <a:srgbClr val="FF0000"/>
                </a:solidFill>
              </a:rPr>
              <a:t>. Алексей Воевода (бобслей);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2. Маргарита </a:t>
            </a:r>
            <a:r>
              <a:rPr lang="ru-RU" b="1" dirty="0" err="1" smtClean="0">
                <a:solidFill>
                  <a:srgbClr val="FF0000"/>
                </a:solidFill>
              </a:rPr>
              <a:t>Исмайлова</a:t>
            </a:r>
            <a:r>
              <a:rPr lang="ru-RU" b="1" dirty="0" smtClean="0">
                <a:solidFill>
                  <a:srgbClr val="FF0000"/>
                </a:solidFill>
              </a:rPr>
              <a:t> (бобслей);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3. Мария Орлова (скелетон);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4. Евгений Воскресенский (санный спорт);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5. Александра Родионова (санный спорт);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6. Станислав Детков (сноуборд)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7. Тимофей </a:t>
            </a:r>
            <a:r>
              <a:rPr lang="ru-RU" b="1" dirty="0" err="1" smtClean="0">
                <a:solidFill>
                  <a:srgbClr val="FF0000"/>
                </a:solidFill>
              </a:rPr>
              <a:t>Сливец</a:t>
            </a:r>
            <a:r>
              <a:rPr lang="ru-RU" b="1" dirty="0" smtClean="0">
                <a:solidFill>
                  <a:srgbClr val="FF0000"/>
                </a:solidFill>
              </a:rPr>
              <a:t> (фристайл);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8. Алина Гриднева (фристайл);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9. Вероника </a:t>
            </a:r>
            <a:r>
              <a:rPr lang="ru-RU" b="1" dirty="0" err="1" smtClean="0">
                <a:solidFill>
                  <a:srgbClr val="FF0000"/>
                </a:solidFill>
              </a:rPr>
              <a:t>Корсунова</a:t>
            </a:r>
            <a:r>
              <a:rPr lang="ru-RU" b="1" dirty="0" smtClean="0">
                <a:solidFill>
                  <a:srgbClr val="FF0000"/>
                </a:solidFill>
              </a:rPr>
              <a:t> (фристайл);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10. </a:t>
            </a:r>
            <a:r>
              <a:rPr lang="ru-RU" b="1" dirty="0" err="1" smtClean="0">
                <a:solidFill>
                  <a:srgbClr val="FF0000"/>
                </a:solidFill>
              </a:rPr>
              <a:t>Ассоль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Сливец</a:t>
            </a:r>
            <a:r>
              <a:rPr lang="ru-RU" b="1" dirty="0" smtClean="0">
                <a:solidFill>
                  <a:srgbClr val="FF0000"/>
                </a:solidFill>
              </a:rPr>
              <a:t> (фристайл);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11. Наталья </a:t>
            </a:r>
            <a:r>
              <a:rPr lang="ru-RU" b="1" dirty="0" err="1" smtClean="0">
                <a:solidFill>
                  <a:srgbClr val="FF0000"/>
                </a:solidFill>
              </a:rPr>
              <a:t>Макогонова</a:t>
            </a:r>
            <a:r>
              <a:rPr lang="ru-RU" b="1" dirty="0" smtClean="0">
                <a:solidFill>
                  <a:srgbClr val="FF0000"/>
                </a:solidFill>
              </a:rPr>
              <a:t> (фристайл);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Кубанские участники </a:t>
            </a:r>
            <a:endParaRPr lang="ru-RU" dirty="0"/>
          </a:p>
        </p:txBody>
      </p:sp>
      <p:pic>
        <p:nvPicPr>
          <p:cNvPr id="4" name="Содержимое 3" descr="voevo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3143248"/>
            <a:ext cx="2895211" cy="192882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500694" y="5214950"/>
            <a:ext cx="31432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Сочинец Алексей Воевода на Олимпиаде в своем родном городе мечтает завоевать золото.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Олимпийские виды спорта на Играх 2014 года в Сочи получили свое визуальное представление. Оргкомитет "Сочи 2014" разработал и представил </a:t>
            </a:r>
            <a:r>
              <a:rPr lang="ru-RU" b="1" dirty="0" smtClean="0"/>
              <a:t>набор пиктограмм - 22 стилизованных изображения видов спорта и дисциплин</a:t>
            </a:r>
            <a:r>
              <a:rPr lang="ru-RU" dirty="0" smtClean="0"/>
              <a:t> для максимально наглядного визуального представления олимпийской программы. Они будут использованы для навигации на олимпийских объектах, появятся на билетах, в расписаниях соревнований и на лицензионной продукции "Сочи 2014". </a:t>
            </a:r>
            <a:r>
              <a:rPr lang="ru-RU" b="1" dirty="0" smtClean="0"/>
              <a:t>Пиктограммы "Сочи 2014" выполнены в едином образе Игр 2014 года</a:t>
            </a:r>
            <a:r>
              <a:rPr lang="ru-RU" dirty="0" smtClean="0"/>
              <a:t> и основаны на общепринятых международных стандартах визуальных олимпийских обозначений.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Пиктограммы Олимпийских игр 2014 года в Сочи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artinki_vidy_sporta_olimpiyskie_piktogrammy_olimpiada_sochi_bi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57166"/>
            <a:ext cx="8025471" cy="50720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57158" y="714356"/>
            <a:ext cx="8229600" cy="452596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     </a:t>
            </a:r>
            <a:r>
              <a:rPr lang="ru-RU" b="1" dirty="0" smtClean="0">
                <a:solidFill>
                  <a:srgbClr val="FF0000"/>
                </a:solidFill>
              </a:rPr>
              <a:t>Олимпийские зимние игры </a:t>
            </a:r>
            <a:r>
              <a:rPr lang="ru-RU" dirty="0" smtClean="0"/>
              <a:t>— международное спортивное мероприятие, проходящее в </a:t>
            </a:r>
            <a:r>
              <a:rPr lang="ru-RU" dirty="0" smtClean="0">
                <a:hlinkClick r:id="rId2" tooltip="Россия"/>
              </a:rPr>
              <a:t>российском</a:t>
            </a:r>
            <a:r>
              <a:rPr lang="ru-RU" dirty="0" smtClean="0"/>
              <a:t> городе </a:t>
            </a:r>
            <a:r>
              <a:rPr lang="ru-RU" dirty="0" smtClean="0">
                <a:hlinkClick r:id="rId3" tooltip="Сочи"/>
              </a:rPr>
              <a:t>Сочи</a:t>
            </a:r>
            <a:r>
              <a:rPr lang="ru-RU" dirty="0" smtClean="0"/>
              <a:t> с </a:t>
            </a:r>
            <a:r>
              <a:rPr lang="ru-RU" dirty="0" smtClean="0">
                <a:hlinkClick r:id="rId4" tooltip="7 февраля"/>
              </a:rPr>
              <a:t>7</a:t>
            </a:r>
            <a:r>
              <a:rPr lang="ru-RU" dirty="0" smtClean="0"/>
              <a:t> по </a:t>
            </a:r>
            <a:r>
              <a:rPr lang="ru-RU" dirty="0" smtClean="0">
                <a:hlinkClick r:id="rId5" tooltip="23 февраля"/>
              </a:rPr>
              <a:t>23 февраля</a:t>
            </a:r>
            <a:r>
              <a:rPr lang="ru-RU" dirty="0" smtClean="0"/>
              <a:t> </a:t>
            </a:r>
            <a:r>
              <a:rPr lang="ru-RU" dirty="0" smtClean="0">
                <a:hlinkClick r:id="rId6" tooltip="2014 год"/>
              </a:rPr>
              <a:t>2014 года</a:t>
            </a:r>
            <a:r>
              <a:rPr lang="ru-RU" dirty="0" smtClean="0"/>
              <a:t>. Столица Олимпийских игр — 2014 была выбрана во время 119-й </a:t>
            </a:r>
            <a:r>
              <a:rPr lang="ru-RU" dirty="0" smtClean="0">
                <a:hlinkClick r:id="rId7" tooltip="Список сессий Международного олимпийского комитета"/>
              </a:rPr>
              <a:t>сессии</a:t>
            </a:r>
            <a:r>
              <a:rPr lang="ru-RU" dirty="0" smtClean="0"/>
              <a:t> </a:t>
            </a:r>
            <a:r>
              <a:rPr lang="ru-RU" dirty="0" smtClean="0">
                <a:hlinkClick r:id="rId8" tooltip="Международный олимпийский комитет"/>
              </a:rPr>
              <a:t>МОК</a:t>
            </a:r>
            <a:r>
              <a:rPr lang="ru-RU" dirty="0" smtClean="0"/>
              <a:t> в </a:t>
            </a:r>
            <a:r>
              <a:rPr lang="ru-RU" dirty="0" smtClean="0">
                <a:hlinkClick r:id="rId9" tooltip="Гватемала (город)"/>
              </a:rPr>
              <a:t>Гватемале</a:t>
            </a:r>
            <a:r>
              <a:rPr lang="ru-RU" dirty="0" smtClean="0"/>
              <a:t> </a:t>
            </a:r>
            <a:r>
              <a:rPr lang="ru-RU" dirty="0" smtClean="0">
                <a:hlinkClick r:id="rId10" tooltip="4 июля"/>
              </a:rPr>
              <a:t>4 июля</a:t>
            </a:r>
            <a:r>
              <a:rPr lang="ru-RU" dirty="0" smtClean="0"/>
              <a:t> </a:t>
            </a:r>
            <a:r>
              <a:rPr lang="ru-RU" dirty="0" smtClean="0">
                <a:hlinkClick r:id="rId11" tooltip="2007 год"/>
              </a:rPr>
              <a:t>2007 года</a:t>
            </a:r>
            <a:r>
              <a:rPr lang="ru-RU" dirty="0" smtClean="0"/>
              <a:t>. На территории </a:t>
            </a:r>
            <a:r>
              <a:rPr lang="ru-RU" dirty="0" err="1" smtClean="0">
                <a:hlinkClick r:id="rId2" tooltip="Россия"/>
              </a:rPr>
              <a:t>России</a:t>
            </a:r>
            <a:r>
              <a:rPr lang="ru-RU" dirty="0" err="1" smtClean="0">
                <a:hlinkClick r:id="rId12" tooltip="Олимпийские игры"/>
              </a:rPr>
              <a:t>Олимпийские</a:t>
            </a:r>
            <a:r>
              <a:rPr lang="ru-RU" dirty="0" smtClean="0">
                <a:hlinkClick r:id="rId12" tooltip="Олимпийские игры"/>
              </a:rPr>
              <a:t> игры</a:t>
            </a:r>
            <a:r>
              <a:rPr lang="ru-RU" dirty="0" smtClean="0"/>
              <a:t> пройдут во второй раз (до этого в </a:t>
            </a:r>
            <a:r>
              <a:rPr lang="ru-RU" dirty="0" smtClean="0">
                <a:hlinkClick r:id="rId13" tooltip="Москва"/>
              </a:rPr>
              <a:t>Москве</a:t>
            </a:r>
            <a:r>
              <a:rPr lang="ru-RU" dirty="0" smtClean="0"/>
              <a:t> в 1980 году прошли </a:t>
            </a:r>
            <a:r>
              <a:rPr lang="ru-RU" dirty="0" smtClean="0">
                <a:hlinkClick r:id="rId14" tooltip="Летние Олимпийские игры 1980"/>
              </a:rPr>
              <a:t>летние Олимпийские игры</a:t>
            </a:r>
            <a:r>
              <a:rPr lang="ru-RU" dirty="0" smtClean="0"/>
              <a:t>), и впервые — зимние Игры. По окончании Олимпийских игр на тех же </a:t>
            </a:r>
            <a:r>
              <a:rPr lang="ru-RU" dirty="0" smtClean="0">
                <a:hlinkClick r:id="rId15"/>
              </a:rPr>
              <a:t>объектах</a:t>
            </a:r>
            <a:r>
              <a:rPr lang="ru-RU" dirty="0" smtClean="0"/>
              <a:t> будут проведены </a:t>
            </a:r>
            <a:r>
              <a:rPr lang="ru-RU" dirty="0" smtClean="0">
                <a:hlinkClick r:id="rId16" tooltip="Зимние Паралимпийские игры 2014"/>
              </a:rPr>
              <a:t>зимние </a:t>
            </a:r>
            <a:r>
              <a:rPr lang="ru-RU" dirty="0" err="1" smtClean="0">
                <a:hlinkClick r:id="rId16" tooltip="Зимние Паралимпийские игры 2014"/>
              </a:rPr>
              <a:t>Паралимпийские</a:t>
            </a:r>
            <a:r>
              <a:rPr lang="ru-RU" dirty="0" smtClean="0">
                <a:hlinkClick r:id="rId16" tooltip="Зимние Паралимпийские игры 2014"/>
              </a:rPr>
              <a:t> игры — 2014</a:t>
            </a:r>
            <a:r>
              <a:rPr lang="ru-RU" dirty="0" smtClean="0"/>
              <a:t>. Организацией зимних Олимпийских и </a:t>
            </a:r>
            <a:r>
              <a:rPr lang="ru-RU" dirty="0" err="1" smtClean="0"/>
              <a:t>Паралимпийских</a:t>
            </a:r>
            <a:r>
              <a:rPr lang="ru-RU" dirty="0" smtClean="0"/>
              <a:t> игр 2014 года занимается </a:t>
            </a:r>
            <a:r>
              <a:rPr lang="ru-RU" dirty="0" smtClean="0">
                <a:hlinkClick r:id="rId17" tooltip="Оргкомитет «Сочи 2014»"/>
              </a:rPr>
              <a:t>Оргкомитет «Сочи 2014»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cc7d3f84a23c7a9d80a2b65f71679a6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85758" y="785794"/>
            <a:ext cx="3657626" cy="457203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Талисманы зимних Олимпийских игр-2014г.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357554" y="1428736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b="1" dirty="0" smtClean="0"/>
          </a:p>
          <a:p>
            <a:r>
              <a:rPr lang="ru-RU" b="1" dirty="0" smtClean="0"/>
              <a:t>Горный </a:t>
            </a:r>
            <a:r>
              <a:rPr lang="ru-RU" b="1" dirty="0"/>
              <a:t>спасатель-альпинист </a:t>
            </a:r>
            <a:r>
              <a:rPr lang="ru-RU" b="1" dirty="0">
                <a:solidFill>
                  <a:srgbClr val="FF0000"/>
                </a:solidFill>
              </a:rPr>
              <a:t>Леопард </a:t>
            </a:r>
            <a:r>
              <a:rPr lang="ru-RU" b="1" dirty="0"/>
              <a:t>живет в кроне огромного дерева, которое растет на самой высокой скале в заснеженных горах Кавказа. Он всегда готов прийти на помощь и не раз спасал расположенную неподалеку деревню от лавин.</a:t>
            </a:r>
          </a:p>
          <a:p>
            <a:r>
              <a:rPr lang="ru-RU" b="1" dirty="0"/>
              <a:t>Леопард – прекрасный </a:t>
            </a:r>
            <a:r>
              <a:rPr lang="ru-RU" b="1" dirty="0" err="1"/>
              <a:t>сноубордист</a:t>
            </a:r>
            <a:r>
              <a:rPr lang="ru-RU" b="1" dirty="0"/>
              <a:t>, он научил этому виду спорта всех своих друзей и соседей. У Леопарда веселый нрав, он не может жить в одиночестве и очень любит танцевать.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cef6baf64ab5fd31191aca89415c9bb.pn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 l="20526" t="30316" r="24210"/>
          <a:stretch>
            <a:fillRect/>
          </a:stretch>
        </p:blipFill>
        <p:spPr>
          <a:xfrm>
            <a:off x="5286380" y="357166"/>
            <a:ext cx="3036043" cy="4786346"/>
          </a:xfrm>
        </p:spPr>
      </p:pic>
      <p:sp>
        <p:nvSpPr>
          <p:cNvPr id="5" name="Прямоугольник 4"/>
          <p:cNvSpPr/>
          <p:nvPr/>
        </p:nvSpPr>
        <p:spPr>
          <a:xfrm>
            <a:off x="642910" y="642918"/>
            <a:ext cx="45720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Зайка </a:t>
            </a:r>
            <a:r>
              <a:rPr lang="ru-RU" b="1" dirty="0"/>
              <a:t>– самая активная жительница зимнего леса. Ее друзья всегда удивляются – и как она все успевает!? Ведь Зайка не только успевает учиться в Лесной Академии на «отлично», помогать маме в семейном ресторанчике «Лесная запруда», но и участвовать в различных спортивных соревнованиях. Зайка уверяет своих друзей, что у нее нет никакого секрета: просто она очень любит спорт. А еще она любит петь и танцевать.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e419927ea2c3e36976e50d4609c8f4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428604"/>
            <a:ext cx="4095772" cy="511971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71472" y="357166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П</a:t>
            </a:r>
            <a:r>
              <a:rPr lang="ru-RU" b="1" dirty="0" smtClean="0"/>
              <a:t>олярным </a:t>
            </a:r>
            <a:r>
              <a:rPr lang="ru-RU" b="1" dirty="0"/>
              <a:t>кругом в ледяном иглу живет </a:t>
            </a:r>
            <a:r>
              <a:rPr lang="ru-RU" b="1" dirty="0">
                <a:solidFill>
                  <a:srgbClr val="FF0000"/>
                </a:solidFill>
              </a:rPr>
              <a:t>белый мишка</a:t>
            </a:r>
            <a:r>
              <a:rPr lang="ru-RU" b="1" dirty="0"/>
              <a:t>. В его доме все сделано изо льда и снега: снежный душ, кровать, компьютер и даже спортивные тренажеры.</a:t>
            </a:r>
          </a:p>
          <a:p>
            <a:r>
              <a:rPr lang="ru-RU" b="1" dirty="0"/>
              <a:t>Белый мишка с раннего детства воспитывался полярниками. Именно они научили его кататься на лыжах, бегать на коньках и играть в керлинг. Но больше всего белому мишке понравилось кататься на спортивных санках. Он стал настоящим саночником и бобслеистом, а его друзья – тюлени и морские котики - с удовольствием наблюдают за его победами. Теперь они вместе устраивают соревнования по этим видам спорта, и долгой полярной ночью им некогда скучать! 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428736"/>
            <a:ext cx="81439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Талисманы </a:t>
            </a:r>
            <a:r>
              <a:rPr lang="ru-RU" b="1" dirty="0" err="1"/>
              <a:t>Паралимпийских</a:t>
            </a:r>
            <a:r>
              <a:rPr lang="ru-RU" b="1" dirty="0"/>
              <a:t> игр в Сочи 2014</a:t>
            </a:r>
            <a:r>
              <a:rPr lang="ru-RU" dirty="0"/>
              <a:t> – 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Лучик </a:t>
            </a:r>
            <a:r>
              <a:rPr lang="ru-RU" dirty="0">
                <a:solidFill>
                  <a:srgbClr val="FF0000"/>
                </a:solidFill>
              </a:rPr>
              <a:t>и Снежинка</a:t>
            </a:r>
            <a:r>
              <a:rPr lang="ru-RU" dirty="0"/>
              <a:t> – выбраны самими </a:t>
            </a:r>
            <a:r>
              <a:rPr lang="ru-RU" dirty="0" err="1"/>
              <a:t>паралимпийцами</a:t>
            </a:r>
            <a:r>
              <a:rPr lang="ru-RU" dirty="0"/>
              <a:t>. Известные чемпионы и спортсмены удостоились чести самостоятельно назвать персонажей, которые будут их талисманами на предстоящих соревнованиях. Среди предложенных вариантов талисманов олимпиады 2014, отобранных жюри для голосования, было всего два фантастических персонажа, на которых и остановили свой выбор </a:t>
            </a:r>
            <a:r>
              <a:rPr lang="ru-RU" dirty="0" err="1"/>
              <a:t>паралимпийцы</a:t>
            </a:r>
            <a:r>
              <a:rPr lang="ru-RU" dirty="0"/>
              <a:t>. </a:t>
            </a:r>
          </a:p>
        </p:txBody>
      </p:sp>
      <p:pic>
        <p:nvPicPr>
          <p:cNvPr id="3" name="Рисунок 2" descr="bf33442e5ca91009b90d648536b6c597.png"/>
          <p:cNvPicPr>
            <a:picLocks noChangeAspect="1"/>
          </p:cNvPicPr>
          <p:nvPr/>
        </p:nvPicPr>
        <p:blipFill>
          <a:blip r:embed="rId2"/>
          <a:srcRect t="31186"/>
          <a:stretch>
            <a:fillRect/>
          </a:stretch>
        </p:blipFill>
        <p:spPr>
          <a:xfrm>
            <a:off x="2643174" y="3429000"/>
            <a:ext cx="4071966" cy="3429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Талисманы </a:t>
            </a:r>
            <a:r>
              <a:rPr lang="ru-RU" dirty="0" err="1" smtClean="0"/>
              <a:t>Паралимпийских</a:t>
            </a:r>
            <a:r>
              <a:rPr lang="ru-RU" dirty="0" smtClean="0"/>
              <a:t> игр в Сочи 2014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Медали </a:t>
            </a:r>
            <a:r>
              <a:rPr lang="ru-RU" dirty="0" err="1" smtClean="0"/>
              <a:t>Паралимпийских</a:t>
            </a:r>
            <a:r>
              <a:rPr lang="ru-RU" dirty="0" smtClean="0"/>
              <a:t> игр 2014</a:t>
            </a:r>
            <a:endParaRPr lang="ru-RU" dirty="0"/>
          </a:p>
        </p:txBody>
      </p:sp>
      <p:pic>
        <p:nvPicPr>
          <p:cNvPr id="4" name="Содержимое 3" descr="medal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2143116"/>
            <a:ext cx="7073299" cy="29472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35846"/>
            <a:ext cx="81439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ОФИЦИАЛЬНЫЙ ЛОГОТИП (ЭМБЛЕМА) Олимпийских Игр состоит из пяти сцепленных между собой кругов или колец.</a:t>
            </a:r>
            <a:r>
              <a:rPr lang="ru-RU" dirty="0" smtClean="0"/>
              <a:t> 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Этот символ был разработан основателем современных Олимпийских Игр бароном Пьером де Кубертеном в 1913 году под впечатлением от подобных символов на древнегреческих предметах. Нет подтверждений, что Кубертен связывал число колец с числом континентов, но считается, что пять колец – символ пяти континентов (Европы, Азии, Австралии, Африки и Америки). 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На флаге любого государства есть, по крайней мере, один цвет, из представленных на олимпийских кольцах.</a:t>
            </a:r>
            <a:endParaRPr lang="ru-RU" dirty="0"/>
          </a:p>
        </p:txBody>
      </p:sp>
      <p:pic>
        <p:nvPicPr>
          <p:cNvPr id="3" name="Рисунок 2" descr="Olympic_rings_with_white_rims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3693548"/>
            <a:ext cx="6524644" cy="31644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Олимпийская клятва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1444625"/>
            <a:ext cx="4040188" cy="39417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   «От имени всех спортсменов я обещаю, что мы будем участвовать в этих Олимпийских играх, уважая и соблюдая правила, по которым они проводятся, в истинно спортивном духе, во славу спорта и во имя чести своих команд»</a:t>
            </a:r>
          </a:p>
          <a:p>
            <a:endParaRPr lang="ru-RU" dirty="0"/>
          </a:p>
        </p:txBody>
      </p:sp>
      <p:pic>
        <p:nvPicPr>
          <p:cNvPr id="4" name="Рисунок 3" descr="sochi-2014-hockey.jpg"/>
          <p:cNvPicPr>
            <a:picLocks noChangeAspect="1"/>
          </p:cNvPicPr>
          <p:nvPr/>
        </p:nvPicPr>
        <p:blipFill>
          <a:blip r:embed="rId2"/>
          <a:srcRect l="17233" t="13568" r="12864" b="13568"/>
          <a:stretch>
            <a:fillRect/>
          </a:stretch>
        </p:blipFill>
        <p:spPr>
          <a:xfrm>
            <a:off x="3514718" y="1357298"/>
            <a:ext cx="5486438" cy="4286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287</TotalTime>
  <Words>448</Words>
  <Application>Microsoft Office PowerPoint</Application>
  <PresentationFormat>Экран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      Олимпиада - 2014</vt:lpstr>
      <vt:lpstr>Слайд 2</vt:lpstr>
      <vt:lpstr>Талисманы зимних Олимпийских игр-2014г.</vt:lpstr>
      <vt:lpstr>Слайд 4</vt:lpstr>
      <vt:lpstr>Слайд 5</vt:lpstr>
      <vt:lpstr>Талисманы Паралимпийских игр в Сочи 2014 </vt:lpstr>
      <vt:lpstr>Медали Паралимпийских игр 2014</vt:lpstr>
      <vt:lpstr>Слайд 8</vt:lpstr>
      <vt:lpstr>Олимпийская клятва </vt:lpstr>
      <vt:lpstr>Олимпийский огонь </vt:lpstr>
      <vt:lpstr>Кубанские участники </vt:lpstr>
      <vt:lpstr>Пиктограммы Олимпийских игр 2014 года в Сочи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Олимпийские и Паралимпийские игры Сочи - 2014</dc:title>
  <dc:creator>Домашний</dc:creator>
  <cp:lastModifiedBy>Домашний</cp:lastModifiedBy>
  <cp:revision>30</cp:revision>
  <dcterms:created xsi:type="dcterms:W3CDTF">2014-02-15T09:26:27Z</dcterms:created>
  <dcterms:modified xsi:type="dcterms:W3CDTF">2014-02-15T14:23:32Z</dcterms:modified>
</cp:coreProperties>
</file>