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1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3366FF"/>
    <a:srgbClr val="006600"/>
    <a:srgbClr val="FF9900"/>
    <a:srgbClr val="996633"/>
    <a:srgbClr val="FFCC00"/>
    <a:srgbClr val="CC3300"/>
    <a:srgbClr val="FF505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8490-8A41-4F30-925E-C7EAA6877216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3C17-EBC9-42C5-BD2A-D46B59C642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3C17-EBC9-42C5-BD2A-D46B59C642F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3A3-1EEF-483C-B0DC-765C837BA29D}" type="datetimeFigureOut">
              <a:rPr lang="ru-RU" smtClean="0"/>
              <a:pPr/>
              <a:t>14.02.2014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F5B1-3B7B-4499-B64F-8121674411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content.foto.mail.ru/list/advex1/433/i-447.jpg" TargetMode="External"/><Relationship Id="rId7" Type="http://schemas.openxmlformats.org/officeDocument/2006/relationships/hyperlink" Target="http://www.rzn.info/img/articles_body/2010/09/2010_09_10_11_13_1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i069.radikal.ru/0812/fd/37d915a340e5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biki.ru/uploads/images/4/e/4/f/931/553a9306c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online.nestingdolls.ru/pic/product/25_1.jpg" TargetMode="External"/><Relationship Id="rId7" Type="http://schemas.openxmlformats.org/officeDocument/2006/relationships/hyperlink" Target="http://warped.ru/wp-content/uploads/2010/05/matryoshka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beriozkashop.com/pic/catalog/0_13_1383_1234282584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goldmoscow.com/pict/04022005181257_M002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a.su/upload/medialibrary/2ec/11_im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hobbyti.ru/published/publicdata/HOBBYANDYOU/attachments/SC/products_pictures/IMG_2892%202.jpg" TargetMode="External"/><Relationship Id="rId7" Type="http://schemas.openxmlformats.org/officeDocument/2006/relationships/hyperlink" Target="http://www.hobbyti.ru/published/publicdata/HOBBYANDYOU/attachments/SC/products_pictures/IMG_3043%2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hobbyti.ru/published/publicdata/HOBBYANDYOU/attachments/SC/products_pictures/IMG_2988%202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://www.hobbyti.ru/published/publicdata/HOBBYANDYOU/attachments/SC/products_pictures/IMG_2966%20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venirdvor.ru/published/publicdata/SOUVENIRSOUV/attachments/SC/products_pictures/DSC_0008%201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hobbyti.ru/published/publicdata/HOBBYANDYOU/attachments/SC/products_pictures/P1010007%202.JPG" TargetMode="External"/><Relationship Id="rId7" Type="http://schemas.openxmlformats.org/officeDocument/2006/relationships/hyperlink" Target="http://kfs.mosreg.ru/userdata/5598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hobbyti.ru/published/publicdata/HOBBYANDYOU/attachments/SC/products_pictures/P1010027%202.JPG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kulturavko2006.narod.ru/page20.files/5925.jpg" TargetMode="External"/><Relationship Id="rId7" Type="http://schemas.openxmlformats.org/officeDocument/2006/relationships/hyperlink" Target="http://stat17.privet.ru/lr/09224817d1795efff03e4798b1f6fb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kulturavko2006.narod.ru/page20.files/5884.jpg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hyperlink" Target="http://kulturavko2006.narod.ru/page20.files/587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usa.ru/art/pann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alereaizo.ucoz.ru/f4451eb5cd4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labirint.travel/images/activities/669_03.jpg" TargetMode="External"/><Relationship Id="rId7" Type="http://schemas.openxmlformats.org/officeDocument/2006/relationships/hyperlink" Target="http://www.larisa-trays.ru/images/raz/raz_0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www.vasnecov.ru/cms.ashx?req=Image&amp;imageid=56fac24d-5b31-444a-8e7e-d919b325c621&amp;key=main" TargetMode="Externa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16.radikal.ru/i191/0912/ce/43eec2cdddf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s04.radikal.ru/i177/0907/81/be81f16da4fa.gif" TargetMode="External"/><Relationship Id="rId7" Type="http://schemas.openxmlformats.org/officeDocument/2006/relationships/hyperlink" Target="http://900igr.net/data/iskusstvo/Dymkovskaja-igrushka.files/0015-019-Loshad-s-zherebenkom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900igr.net/datai/iskusstvo/Dymkovskaja-igrushka.files/0019-023-Muzhiki.png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magazin.kontsept.ru/PICTURES/Keramics-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promysel.ru/gzhel/images/middle/442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krez.ru/cat_image/267.jpg" TargetMode="External"/><Relationship Id="rId7" Type="http://schemas.openxmlformats.org/officeDocument/2006/relationships/hyperlink" Target="http://www.posezonam.ru/img/big/92289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krez.ru/cat_image/13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krez.ru/cat_image/12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master.ru/foto/large/36852265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gorod.tomsk.ru/uploads/31439/1284620703/post53888_img1_1.jpg" TargetMode="External"/><Relationship Id="rId7" Type="http://schemas.openxmlformats.org/officeDocument/2006/relationships/hyperlink" Target="http://clip2net.com/clip/m9890/1241274475-clip-67k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ris233.narod.ru/photo61.jpg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jpeg"/><Relationship Id="rId9" Type="http://schemas.openxmlformats.org/officeDocument/2006/relationships/hyperlink" Target="http://www.poseti-nn.ru/images/afisha/5875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artmus.culture21.ru/MuseumImages/34704/3470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paint.ucoz.ru/4r_tseh/01doski/c111080.jpg" TargetMode="External"/><Relationship Id="rId7" Type="http://schemas.openxmlformats.org/officeDocument/2006/relationships/hyperlink" Target="http://foto.rambler.ru/public/nata-kosacheva/2/40/1-we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g.ashkimsin.ru/forums/monthly_04_2010/user2076/post53913_img1_3.jpg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482" name="Picture 2" descr="Картинка 4 из 176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2924944"/>
            <a:ext cx="2736000" cy="3600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 Caption" pitchFamily="18" charset="0"/>
                <a:ea typeface="Arial Unicode MS" pitchFamily="34" charset="-128"/>
                <a:cs typeface="Aharoni" pitchFamily="2" charset="-79"/>
              </a:rPr>
              <a:t>НАРОДНЫЙ ХУДОЖЕСТВЕННЫЙ ПРОМЫСЕЛ  РОССИИ.</a:t>
            </a:r>
            <a:endParaRPr lang="ru-RU" sz="4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Smbd Caption" pitchFamily="18" charset="0"/>
              <a:cs typeface="Aharoni" pitchFamily="2" charset="-79"/>
            </a:endParaRPr>
          </a:p>
        </p:txBody>
      </p:sp>
      <p:pic>
        <p:nvPicPr>
          <p:cNvPr id="20488" name="Picture 8" descr="http://i069.radikal.ru/0812/fd/37d915a340e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2708920"/>
            <a:ext cx="2700000" cy="3456384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0492" name="Picture 12" descr="Картинка 1014 из 1768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2708920"/>
            <a:ext cx="2306880" cy="3456000"/>
          </a:xfrm>
          <a:prstGeom prst="rect">
            <a:avLst/>
          </a:prstGeom>
          <a:noFill/>
          <a:ln w="571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6868" name="Picture 4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6068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i="1" u="sng" dirty="0" smtClean="0">
                <a:solidFill>
                  <a:srgbClr val="FF0000"/>
                </a:solidFill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Матрешка </a:t>
            </a:r>
            <a:endParaRPr lang="ru-RU" sz="4800" i="1" u="sng" dirty="0" smtClean="0">
              <a:solidFill>
                <a:srgbClr val="FF0000"/>
              </a:solidFill>
              <a:latin typeface="Arno Pro Smbd Caption" pitchFamily="18" charset="0"/>
            </a:endParaRPr>
          </a:p>
        </p:txBody>
      </p:sp>
      <p:pic>
        <p:nvPicPr>
          <p:cNvPr id="36872" name="Picture 8" descr="Картинка 356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060848"/>
            <a:ext cx="4185000" cy="36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412776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Алый шелковый платок,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Яркий сарафан в цветок,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Упирается рука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В деревянные бока.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А в нутрии секреты есть: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Может, три, а может, шесть.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Разрумянилась немножко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 Наша русская…. (матрешка)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9942" name="Picture 6" descr="Картинка 407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88640"/>
            <a:ext cx="3837600" cy="2880000"/>
          </a:xfrm>
          <a:prstGeom prst="rect">
            <a:avLst/>
          </a:prstGeom>
          <a:noFill/>
        </p:spPr>
      </p:pic>
      <p:pic>
        <p:nvPicPr>
          <p:cNvPr id="39956" name="Picture 20" descr="Картинка 117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1" y="3429000"/>
            <a:ext cx="3059999" cy="3060000"/>
          </a:xfrm>
          <a:prstGeom prst="rect">
            <a:avLst/>
          </a:prstGeom>
          <a:noFill/>
        </p:spPr>
      </p:pic>
      <p:pic>
        <p:nvPicPr>
          <p:cNvPr id="39948" name="Picture 12" descr="Картинка 629 из 64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11760" y="3068960"/>
            <a:ext cx="2430000" cy="3240000"/>
          </a:xfrm>
          <a:prstGeom prst="rect">
            <a:avLst/>
          </a:prstGeom>
          <a:noFill/>
        </p:spPr>
      </p:pic>
      <p:pic>
        <p:nvPicPr>
          <p:cNvPr id="39958" name="Picture 22" descr="Картинка 1413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3528" y="404664"/>
            <a:ext cx="2450028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57606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rgbClr val="993300"/>
                </a:solidFill>
                <a:latin typeface="Arno Pro Smbd Caption" pitchFamily="18" charset="0"/>
              </a:rPr>
              <a:t>Хохломская роспись </a:t>
            </a:r>
            <a:endParaRPr lang="ru-RU" sz="4800" i="1" dirty="0">
              <a:solidFill>
                <a:srgbClr val="993300"/>
              </a:solidFill>
              <a:latin typeface="Arno Pro Smbd Caption" pitchFamily="18" charset="0"/>
            </a:endParaRPr>
          </a:p>
        </p:txBody>
      </p:sp>
      <p:pic>
        <p:nvPicPr>
          <p:cNvPr id="40968" name="Picture 8" descr="Картинка 175 из 43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492896"/>
            <a:ext cx="26384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993300"/>
                </a:solidFill>
              </a:rPr>
              <a:t>Любят хохломские мастера рисовать различные ягоды: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клубнику, землянику, рябину, калину...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Простые по форме, а радуют взор,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Богат и наряден чудесный узор.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По золоту фона затейливой змейкой 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Орнамент здесь вьется, попробуй, сумей-ка!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А где-то кудри по черному полю, 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Мерцают как звезды в небесном раздолье.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Еще характерен для всей Хохломы</a:t>
            </a:r>
          </a:p>
          <a:p>
            <a:r>
              <a:rPr lang="ru-RU" sz="2400" b="1" i="1" dirty="0" smtClean="0">
                <a:solidFill>
                  <a:srgbClr val="993300"/>
                </a:solidFill>
              </a:rPr>
              <a:t>Чудесный рисунок волшебной травы..</a:t>
            </a:r>
            <a:endParaRPr lang="ru-RU" sz="2400" b="1" i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1990" name="Picture 6" descr="Картинка 329 из 43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3" y="620688"/>
            <a:ext cx="3651622" cy="2592000"/>
          </a:xfrm>
          <a:prstGeom prst="rect">
            <a:avLst/>
          </a:prstGeom>
          <a:noFill/>
        </p:spPr>
      </p:pic>
      <p:pic>
        <p:nvPicPr>
          <p:cNvPr id="41992" name="Picture 8" descr="Картинка 485 из 43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645024"/>
            <a:ext cx="3487140" cy="2592000"/>
          </a:xfrm>
          <a:prstGeom prst="rect">
            <a:avLst/>
          </a:prstGeom>
          <a:noFill/>
        </p:spPr>
      </p:pic>
      <p:pic>
        <p:nvPicPr>
          <p:cNvPr id="41996" name="Picture 12" descr="Картинка 547 из 431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3568" y="3717032"/>
            <a:ext cx="2846360" cy="2664000"/>
          </a:xfrm>
          <a:prstGeom prst="rect">
            <a:avLst/>
          </a:prstGeom>
          <a:noFill/>
        </p:spPr>
      </p:pic>
      <p:pic>
        <p:nvPicPr>
          <p:cNvPr id="42002" name="Picture 18" descr="Картинка 0 из 431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5696" y="476672"/>
            <a:ext cx="2598629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solidFill>
                  <a:schemeClr val="tx2">
                    <a:lumMod val="75000"/>
                  </a:schemeClr>
                </a:solidFill>
                <a:latin typeface="Arno Pro Smbd Caption" pitchFamily="18" charset="0"/>
              </a:rPr>
              <a:t>Богородская  игрушка</a:t>
            </a:r>
            <a:endParaRPr lang="ru-RU" sz="4800" i="1" dirty="0" smtClean="0">
              <a:solidFill>
                <a:schemeClr val="tx2">
                  <a:lumMod val="75000"/>
                </a:schemeClr>
              </a:solidFill>
              <a:latin typeface="Arno Pro Smbd Caption" pitchFamily="18" charset="0"/>
            </a:endParaRPr>
          </a:p>
          <a:p>
            <a:endParaRPr lang="ru-RU" sz="4800" dirty="0">
              <a:latin typeface="Arno Pro Smbd Caption" pitchFamily="18" charset="0"/>
            </a:endParaRPr>
          </a:p>
        </p:txBody>
      </p:sp>
      <p:pic>
        <p:nvPicPr>
          <p:cNvPr id="44036" name="Picture 4" descr="Картинка 49 из 15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068960"/>
            <a:ext cx="4081689" cy="32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98884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Тук- тук, щёлк- щёлк,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Медведь, мужик, коза и волк..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Деревянные игрушки: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медведи, и старушки-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То сидят, а то спешат,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Ребятишек всех смешат.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5060" name="Picture 4" descr="Картинка 131 из 15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548680"/>
            <a:ext cx="3591961" cy="2700000"/>
          </a:xfrm>
          <a:prstGeom prst="rect">
            <a:avLst/>
          </a:prstGeom>
          <a:noFill/>
        </p:spPr>
      </p:pic>
      <p:pic>
        <p:nvPicPr>
          <p:cNvPr id="45062" name="Picture 6" descr="Картинка 149 из 15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9" y="4005064"/>
            <a:ext cx="4247231" cy="2664000"/>
          </a:xfrm>
          <a:prstGeom prst="rect">
            <a:avLst/>
          </a:prstGeom>
          <a:noFill/>
        </p:spPr>
      </p:pic>
      <p:pic>
        <p:nvPicPr>
          <p:cNvPr id="45066" name="Picture 10" descr="Картинка 599 из 157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1124744"/>
            <a:ext cx="3770182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46086" name="Picture 6" descr="Картинка 31 из 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717032"/>
            <a:ext cx="2438400" cy="2943225"/>
          </a:xfrm>
          <a:prstGeom prst="rect">
            <a:avLst/>
          </a:prstGeom>
          <a:noFill/>
        </p:spPr>
      </p:pic>
      <p:pic>
        <p:nvPicPr>
          <p:cNvPr id="46088" name="Picture 8" descr="Картинка 32 из 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916832"/>
            <a:ext cx="2124075" cy="3133726"/>
          </a:xfrm>
          <a:prstGeom prst="rect">
            <a:avLst/>
          </a:prstGeom>
          <a:noFill/>
        </p:spPr>
      </p:pic>
      <p:pic>
        <p:nvPicPr>
          <p:cNvPr id="46090" name="Picture 10" descr="Картинка 8 из 7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68144" y="1844824"/>
            <a:ext cx="2691000" cy="3600000"/>
          </a:xfrm>
          <a:prstGeom prst="rect">
            <a:avLst/>
          </a:prstGeom>
          <a:noFill/>
        </p:spPr>
      </p:pic>
      <p:pic>
        <p:nvPicPr>
          <p:cNvPr id="46092" name="Picture 12" descr="Картинка 22 из 7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99792" y="476672"/>
            <a:ext cx="2771775" cy="302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rgbClr val="006600"/>
                </a:solidFill>
                <a:latin typeface="Arno Pro Smbd Caption" pitchFamily="18" charset="0"/>
              </a:rPr>
              <a:t>Полхов-Майданская роспись.</a:t>
            </a:r>
            <a:endParaRPr lang="ru-RU" sz="4800" b="1" i="1" u="sng" dirty="0">
              <a:solidFill>
                <a:srgbClr val="006600"/>
              </a:solidFill>
              <a:latin typeface="Arno Pro Smbd Caption" pitchFamily="18" charset="0"/>
            </a:endParaRPr>
          </a:p>
        </p:txBody>
      </p:sp>
      <p:pic>
        <p:nvPicPr>
          <p:cNvPr id="47110" name="Picture 6" descr="Картинка 10 из 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700808"/>
            <a:ext cx="3810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2348880"/>
            <a:ext cx="33849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Мы игрушки знатные, 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/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Складные, да ладные. 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/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Мы повсюду славимся, 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/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Мы и вам понравимся.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683564" y="620689"/>
            <a:ext cx="7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Arno Pro Smbd Caption" pitchFamily="18" charset="0"/>
              </a:rPr>
              <a:t> </a:t>
            </a:r>
            <a:endParaRPr lang="ru-RU" sz="4800" dirty="0">
              <a:solidFill>
                <a:srgbClr val="993300"/>
              </a:solidFill>
              <a:latin typeface="Arno Pro Smbd Captio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35896" y="314385"/>
            <a:ext cx="55081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Жостовская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роспись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4800" b="0" i="1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no Pro Smbd Caption" pitchFamily="18" charset="0"/>
            </a:endParaRPr>
          </a:p>
        </p:txBody>
      </p:sp>
      <p:pic>
        <p:nvPicPr>
          <p:cNvPr id="2059" name="Picture 11" descr="Картинка 41 из 9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348880"/>
            <a:ext cx="4077000" cy="3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856357"/>
            <a:ext cx="5976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Из-под руки, как ветерки,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стая ласточек, взлетела,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разбрасывая лепестки,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кипень цветочная.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странно – 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она напомнила на миг,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возникает из тумана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давно готовый к жизни стих: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восклицаньем,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вопросом,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в полумраке,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в огне,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звонким жостовским подносом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вдруг полыхнет на белизне.</a:t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2576" y="-315416"/>
            <a:ext cx="11593288" cy="7875415"/>
          </a:xfrm>
          <a:prstGeom prst="rect">
            <a:avLst/>
          </a:prstGeom>
          <a:noFill/>
        </p:spPr>
      </p:pic>
      <p:pic>
        <p:nvPicPr>
          <p:cNvPr id="1038" name="Picture 14" descr="Картинка 375 из 9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70" y="548680"/>
            <a:ext cx="3915918" cy="2880000"/>
          </a:xfrm>
          <a:prstGeom prst="rect">
            <a:avLst/>
          </a:prstGeom>
          <a:noFill/>
        </p:spPr>
      </p:pic>
      <p:pic>
        <p:nvPicPr>
          <p:cNvPr id="10" name="Picture 5" descr="Картинка 29 из 94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1340768"/>
            <a:ext cx="3596400" cy="4320000"/>
          </a:xfrm>
          <a:prstGeom prst="rect">
            <a:avLst/>
          </a:prstGeom>
          <a:noFill/>
        </p:spPr>
      </p:pic>
      <p:pic>
        <p:nvPicPr>
          <p:cNvPr id="1040" name="Picture 16" descr="Картинка 521 из 94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1560" y="4005064"/>
            <a:ext cx="41148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2053" name="Picture 5" descr="Картинка 53 из 22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348880"/>
            <a:ext cx="478670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9" y="2564904"/>
            <a:ext cx="413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Расписные коньки,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Разноцветные индюки,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Барышни румяные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 гусары бравые –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Играй вдоволь, да смотри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Только нас не урони!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608" y="850961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sng" strike="noStrike" normalizeH="0" baseline="0" dirty="0" smtClean="0">
                <a:solidFill>
                  <a:srgbClr val="C00000"/>
                </a:solidFill>
                <a:latin typeface="Arno Pro Smbd Display" pitchFamily="18" charset="0"/>
                <a:ea typeface="Times New Roman" pitchFamily="18" charset="0"/>
                <a:cs typeface="Tahoma" pitchFamily="34" charset="0"/>
              </a:rPr>
              <a:t>Дымковская игрушка </a:t>
            </a:r>
            <a:endParaRPr kumimoji="0" lang="ru-RU" sz="4800" i="1" u="sng" strike="noStrike" normalizeH="0" baseline="0" dirty="0" smtClean="0">
              <a:solidFill>
                <a:srgbClr val="C00000"/>
              </a:solidFill>
              <a:latin typeface="Arno Pro Smbd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1034" name="Picture 10" descr="Картинка 99 из 26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0"/>
            <a:ext cx="2992083" cy="3780000"/>
          </a:xfrm>
          <a:prstGeom prst="rect">
            <a:avLst/>
          </a:prstGeom>
          <a:noFill/>
        </p:spPr>
      </p:pic>
      <p:pic>
        <p:nvPicPr>
          <p:cNvPr id="1058" name="Picture 34" descr="Картинка 100 из 266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3068960"/>
            <a:ext cx="3366000" cy="3600000"/>
          </a:xfrm>
          <a:prstGeom prst="rect">
            <a:avLst/>
          </a:prstGeom>
          <a:noFill/>
        </p:spPr>
      </p:pic>
      <p:pic>
        <p:nvPicPr>
          <p:cNvPr id="1054" name="Picture 30" descr="Картинка 63 из 266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91680" y="3356992"/>
            <a:ext cx="3199500" cy="3240000"/>
          </a:xfrm>
          <a:prstGeom prst="rect">
            <a:avLst/>
          </a:prstGeom>
          <a:noFill/>
        </p:spPr>
      </p:pic>
      <p:pic>
        <p:nvPicPr>
          <p:cNvPr id="1046" name="Picture 22" descr="Картинка 546 из 266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48064" y="0"/>
            <a:ext cx="2968585" cy="37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243408"/>
            <a:ext cx="10009112" cy="7101408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27584" y="260648"/>
            <a:ext cx="4694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sng" strike="noStrike" normalizeH="0" baseline="0" dirty="0" smtClean="0">
                <a:solidFill>
                  <a:srgbClr val="002060"/>
                </a:solidFill>
                <a:latin typeface="Arno Pro Smbd Caption" pitchFamily="18" charset="0"/>
                <a:ea typeface="Times New Roman" pitchFamily="18" charset="0"/>
                <a:cs typeface="Tahoma" pitchFamily="34" charset="0"/>
              </a:rPr>
              <a:t>Гжель</a:t>
            </a:r>
            <a:r>
              <a:rPr kumimoji="0" lang="ru-RU" sz="4800" i="1" u="sng" strike="noStrike" normalizeH="0" baseline="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4800" i="1" u="none" strike="noStrike" normalizeH="0" baseline="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5371" name="Picture 11" descr="Картинка 731 из 10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3068960"/>
            <a:ext cx="5464030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Есть в Подмосковье такое местечко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Белая рощица, синяя речка.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 этой негромкой российской природе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Слышится эхо волшебных мелодий.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 светлеет вода родниковая,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 дыхание ветра слышней,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Расцветает Гжель васильковая,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Незабудковая Гжель...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1030" name="Picture 6" descr="Картинка 82 из 10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13897">
            <a:off x="1205465" y="3951827"/>
            <a:ext cx="2952328" cy="2160240"/>
          </a:xfrm>
          <a:prstGeom prst="rect">
            <a:avLst/>
          </a:prstGeom>
          <a:noFill/>
        </p:spPr>
      </p:pic>
      <p:pic>
        <p:nvPicPr>
          <p:cNvPr id="1034" name="Picture 10" descr="Картинка 103 из 109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82011">
            <a:off x="5329391" y="3974636"/>
            <a:ext cx="2402954" cy="2356241"/>
          </a:xfrm>
          <a:prstGeom prst="rect">
            <a:avLst/>
          </a:prstGeom>
          <a:noFill/>
        </p:spPr>
      </p:pic>
      <p:pic>
        <p:nvPicPr>
          <p:cNvPr id="1036" name="Picture 12" descr="Картинка 109 из 109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68144" y="476672"/>
            <a:ext cx="2088232" cy="2952328"/>
          </a:xfrm>
          <a:prstGeom prst="rect">
            <a:avLst/>
          </a:prstGeom>
          <a:noFill/>
        </p:spPr>
      </p:pic>
      <p:pic>
        <p:nvPicPr>
          <p:cNvPr id="1026" name="Picture 2" descr="Картинка 52 из 109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14530" y="863581"/>
            <a:ext cx="345638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344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chemeClr val="accent6">
                    <a:lumMod val="50000"/>
                  </a:schemeClr>
                </a:solidFill>
                <a:latin typeface="Arno Pro Smbd Caption" pitchFamily="18" charset="0"/>
              </a:rPr>
              <a:t>Мезенская</a:t>
            </a:r>
          </a:p>
          <a:p>
            <a:r>
              <a:rPr lang="ru-RU" sz="4800" b="1" i="1" u="sng" dirty="0" smtClean="0">
                <a:solidFill>
                  <a:schemeClr val="accent6">
                    <a:lumMod val="50000"/>
                  </a:schemeClr>
                </a:solidFill>
                <a:latin typeface="Arno Pro Smbd Caption" pitchFamily="18" charset="0"/>
              </a:rPr>
              <a:t> роспись</a:t>
            </a:r>
            <a:endParaRPr lang="ru-RU" sz="4800" b="1" i="1" u="sng" dirty="0">
              <a:solidFill>
                <a:schemeClr val="accent6">
                  <a:lumMod val="50000"/>
                </a:schemeClr>
              </a:solidFill>
              <a:latin typeface="Arno Pro Smbd Caption" pitchFamily="18" charset="0"/>
            </a:endParaRPr>
          </a:p>
        </p:txBody>
      </p:sp>
      <p:pic>
        <p:nvPicPr>
          <p:cNvPr id="20484" name="Picture 4" descr="Картинка 9 из 9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2924944"/>
            <a:ext cx="5076825" cy="3571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988840"/>
            <a:ext cx="5616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Хороша игрушка расписная!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Вся поет, бесхитростно светла,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видна в ней радость молодая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Ставшего искусством ремесла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1510" name="Picture 6" descr="Картинка 46 из 9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404664"/>
            <a:ext cx="3232800" cy="2880000"/>
          </a:xfrm>
          <a:prstGeom prst="rect">
            <a:avLst/>
          </a:prstGeom>
          <a:noFill/>
        </p:spPr>
      </p:pic>
      <p:pic>
        <p:nvPicPr>
          <p:cNvPr id="21520" name="Picture 16" descr="Картинка 127 из 97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600" y="476672"/>
            <a:ext cx="1937250" cy="3780000"/>
          </a:xfrm>
          <a:prstGeom prst="rect">
            <a:avLst/>
          </a:prstGeom>
          <a:noFill/>
        </p:spPr>
      </p:pic>
      <p:pic>
        <p:nvPicPr>
          <p:cNvPr id="21532" name="Picture 28" descr="Картинка 317 из 97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8104" y="3861048"/>
            <a:ext cx="2952328" cy="2376000"/>
          </a:xfrm>
          <a:prstGeom prst="rect">
            <a:avLst/>
          </a:prstGeom>
          <a:noFill/>
        </p:spPr>
      </p:pic>
      <p:pic>
        <p:nvPicPr>
          <p:cNvPr id="21524" name="Picture 20" descr="Картинка 274 из 97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87824" y="2348880"/>
            <a:ext cx="2504250" cy="37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22540" name="Picture 12" descr="Картинка 1466 из 22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1340770"/>
            <a:ext cx="6840000" cy="24784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0506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Городецкая роспись - как ее нам не знать!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Здесь и жаркие кони, молодецкая стать,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Здесь такие букеты, что нельзя описать,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Здесь такие сюжеты, что ни в сказке сказать!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Посмотрите на роспись-сочность красок манит,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Городецкая роспись душу нам веселит!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08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Городецкая роспись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Arno Pro Smbd Caption" pitchFamily="18" charset="0"/>
              </a:rPr>
              <a:t> </a:t>
            </a:r>
          </a:p>
          <a:p>
            <a:endParaRPr lang="ru-RU" sz="4800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ublic\Pictures\Sample Pictures\okno_fon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5844" name="Picture 4" descr="Картинка 93 из 22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052736"/>
            <a:ext cx="2740500" cy="3780000"/>
          </a:xfrm>
          <a:prstGeom prst="rect">
            <a:avLst/>
          </a:prstGeom>
          <a:noFill/>
        </p:spPr>
      </p:pic>
      <p:pic>
        <p:nvPicPr>
          <p:cNvPr id="35852" name="Picture 12" descr="Картинка 164 из 223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 l="6235" t="18900" r="8034"/>
          <a:stretch>
            <a:fillRect/>
          </a:stretch>
        </p:blipFill>
        <p:spPr bwMode="auto">
          <a:xfrm>
            <a:off x="1403649" y="3501008"/>
            <a:ext cx="3922091" cy="3060000"/>
          </a:xfrm>
          <a:prstGeom prst="rect">
            <a:avLst/>
          </a:prstGeom>
          <a:noFill/>
        </p:spPr>
      </p:pic>
      <p:pic>
        <p:nvPicPr>
          <p:cNvPr id="35858" name="Picture 18" descr="Картинка 177 из 223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3568" y="476672"/>
            <a:ext cx="434083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250</Words>
  <Application>Microsoft Office PowerPoint</Application>
  <PresentationFormat>Экран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61</cp:revision>
  <dcterms:created xsi:type="dcterms:W3CDTF">2010-12-03T19:26:19Z</dcterms:created>
  <dcterms:modified xsi:type="dcterms:W3CDTF">2014-02-14T19:24:04Z</dcterms:modified>
</cp:coreProperties>
</file>