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49"/>
  </p:notesMasterIdLst>
  <p:sldIdLst>
    <p:sldId id="256" r:id="rId2"/>
    <p:sldId id="257" r:id="rId3"/>
    <p:sldId id="258" r:id="rId4"/>
    <p:sldId id="272" r:id="rId5"/>
    <p:sldId id="278" r:id="rId6"/>
    <p:sldId id="324" r:id="rId7"/>
    <p:sldId id="322" r:id="rId8"/>
    <p:sldId id="323" r:id="rId9"/>
    <p:sldId id="279" r:id="rId10"/>
    <p:sldId id="302" r:id="rId11"/>
    <p:sldId id="325" r:id="rId12"/>
    <p:sldId id="280" r:id="rId13"/>
    <p:sldId id="320" r:id="rId14"/>
    <p:sldId id="281" r:id="rId15"/>
    <p:sldId id="311" r:id="rId16"/>
    <p:sldId id="312" r:id="rId17"/>
    <p:sldId id="282" r:id="rId18"/>
    <p:sldId id="283" r:id="rId19"/>
    <p:sldId id="319" r:id="rId20"/>
    <p:sldId id="317" r:id="rId21"/>
    <p:sldId id="318" r:id="rId22"/>
    <p:sldId id="285" r:id="rId23"/>
    <p:sldId id="286" r:id="rId24"/>
    <p:sldId id="296" r:id="rId25"/>
    <p:sldId id="287" r:id="rId26"/>
    <p:sldId id="321" r:id="rId27"/>
    <p:sldId id="288" r:id="rId28"/>
    <p:sldId id="289" r:id="rId29"/>
    <p:sldId id="313" r:id="rId30"/>
    <p:sldId id="292" r:id="rId31"/>
    <p:sldId id="314" r:id="rId32"/>
    <p:sldId id="293" r:id="rId33"/>
    <p:sldId id="315" r:id="rId34"/>
    <p:sldId id="294" r:id="rId35"/>
    <p:sldId id="310" r:id="rId36"/>
    <p:sldId id="295" r:id="rId37"/>
    <p:sldId id="290" r:id="rId38"/>
    <p:sldId id="299" r:id="rId39"/>
    <p:sldId id="300" r:id="rId40"/>
    <p:sldId id="301" r:id="rId41"/>
    <p:sldId id="298" r:id="rId42"/>
    <p:sldId id="270" r:id="rId43"/>
    <p:sldId id="303" r:id="rId44"/>
    <p:sldId id="304" r:id="rId45"/>
    <p:sldId id="305" r:id="rId46"/>
    <p:sldId id="306" r:id="rId47"/>
    <p:sldId id="307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CC"/>
    <a:srgbClr val="FF0066"/>
    <a:srgbClr val="00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0366" autoAdjust="0"/>
  </p:normalViewPr>
  <p:slideViewPr>
    <p:cSldViewPr>
      <p:cViewPr>
        <p:scale>
          <a:sx n="45" d="100"/>
          <a:sy n="45" d="100"/>
        </p:scale>
        <p:origin x="-133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1E236-C598-4F13-BB2C-904856057DE3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5CA97-0AEE-421C-B21C-F485CD77A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1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Основная цель – это формирование думающего.</a:t>
            </a:r>
            <a:r>
              <a:rPr lang="ru-RU" baseline="0" dirty="0" smtClean="0"/>
              <a:t> Чувствующего, любящего и активного человека, готового к творчеству в любой области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5CA97-0AEE-421C-B21C-F485CD77A1F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32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5CA97-0AEE-421C-B21C-F485CD77A1F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3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D093-EE1E-452E-8D76-D86182CB40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6939-757C-46E4-AC78-6588972EC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1C66-8319-4032-AF76-B7E184B19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F6EA9F-B986-4916-BC1D-AF6714E3E9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73D566-60DA-4F6D-9461-F83B94B447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1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07F9-2BE4-4D96-8283-39B599BB1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2665-5ABE-43E0-BC32-776435575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710F-D2FC-4212-91DD-0AB0E735E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D39F-EEA7-4779-BFE6-AC44DA972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9F2F-6B68-4E74-8A6C-37DCB9BCA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F280-858D-4B56-A4D3-37163DD4D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C691-F6CB-4794-B1AB-AD31D02807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20D9-F418-40C7-A1F3-12C429C311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355C577-85D5-489D-B7B2-840CFACCB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9.jpg"/><Relationship Id="rId7" Type="http://schemas.openxmlformats.org/officeDocument/2006/relationships/hyperlink" Target="http://commons.wikimedia.org/wiki/File:Moustache01big.jpg?uselang=ru" TargetMode="External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hyperlink" Target="http://ru.wikipedia.org/wiki/%D0%A4%D0%B0%D0%B9%D0%BB:Grim_palitra_b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16633"/>
            <a:ext cx="8108950" cy="18722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+mn-lt"/>
              </a:rPr>
              <a:t>Театральная неделя</a:t>
            </a:r>
            <a:r>
              <a:rPr lang="ru-RU" sz="4000" b="1" dirty="0">
                <a:solidFill>
                  <a:srgbClr val="FFFF0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FFFF00"/>
                </a:solidFill>
                <a:latin typeface="+mn-lt"/>
              </a:rPr>
            </a:br>
            <a:r>
              <a:rPr lang="ru-RU" sz="4000" b="1" dirty="0">
                <a:solidFill>
                  <a:srgbClr val="FFFF00"/>
                </a:solidFill>
                <a:latin typeface="+mn-lt"/>
              </a:rPr>
              <a:t>в </a:t>
            </a:r>
            <a:r>
              <a:rPr lang="ru-RU" sz="4000" b="1" dirty="0" smtClean="0">
                <a:solidFill>
                  <a:srgbClr val="FFFF00"/>
                </a:solidFill>
                <a:latin typeface="+mn-lt"/>
              </a:rPr>
              <a:t>детском театре на </a:t>
            </a:r>
            <a:r>
              <a:rPr lang="ru-RU" sz="4000" b="1" dirty="0" err="1" smtClean="0">
                <a:solidFill>
                  <a:srgbClr val="FFFF00"/>
                </a:solidFill>
                <a:latin typeface="+mn-lt"/>
              </a:rPr>
              <a:t>Каширке</a:t>
            </a:r>
            <a:endParaRPr lang="ru-RU" sz="4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5013176"/>
            <a:ext cx="7736408" cy="14400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Автор</a:t>
            </a:r>
            <a:r>
              <a:rPr lang="ru-RU" sz="2800" dirty="0">
                <a:solidFill>
                  <a:srgbClr val="C00000"/>
                </a:solidFill>
              </a:rPr>
              <a:t>: </a:t>
            </a:r>
            <a:r>
              <a:rPr lang="ru-RU" sz="2800" dirty="0" smtClean="0">
                <a:solidFill>
                  <a:srgbClr val="C00000"/>
                </a:solidFill>
              </a:rPr>
              <a:t>Борисова Марина Анатольевна</a:t>
            </a:r>
            <a:endParaRPr lang="ru-RU" sz="2800" dirty="0">
              <a:solidFill>
                <a:srgbClr val="C0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Воспитатель ГБОУ №280</a:t>
            </a:r>
            <a:endParaRPr lang="ru-RU" sz="2800" dirty="0">
              <a:solidFill>
                <a:srgbClr val="C00000"/>
              </a:solidFill>
            </a:endParaRPr>
          </a:p>
          <a:p>
            <a:pPr algn="ctr"/>
            <a:r>
              <a:rPr lang="ru-RU" sz="2800" dirty="0">
                <a:solidFill>
                  <a:srgbClr val="C00000"/>
                </a:solidFill>
              </a:rPr>
              <a:t>г</a:t>
            </a:r>
            <a:r>
              <a:rPr lang="ru-RU" sz="2800" dirty="0" smtClean="0">
                <a:solidFill>
                  <a:srgbClr val="C00000"/>
                </a:solidFill>
              </a:rPr>
              <a:t>. Москва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1928056"/>
            <a:ext cx="4927832" cy="3091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Художественный руководитель театра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Фаркаш</a:t>
            </a:r>
            <a:r>
              <a:rPr lang="ru-RU" dirty="0" smtClean="0">
                <a:solidFill>
                  <a:srgbClr val="FF0000"/>
                </a:solidFill>
              </a:rPr>
              <a:t> Таисия Петровна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5248" y="1810152"/>
            <a:ext cx="4176464" cy="46784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7" y="1336711"/>
            <a:ext cx="3536492" cy="265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8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Режиссёр-постановщик - Токарева Зоя Егоровна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68" y="1243277"/>
            <a:ext cx="3552000" cy="266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1820002"/>
            <a:ext cx="4198390" cy="463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917363"/>
            <a:ext cx="3851920" cy="2705133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052736"/>
            <a:ext cx="3822576" cy="25416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36000"/>
            <a:ext cx="8243887" cy="9495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Декорационно-бутафорский цех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512" y="756000"/>
            <a:ext cx="5544616" cy="507558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Декорация - оформление сцены, воссоздающее обстановку действия </a:t>
            </a:r>
            <a:r>
              <a:rPr lang="ru-RU" sz="2800" b="1" dirty="0" smtClean="0">
                <a:solidFill>
                  <a:srgbClr val="FFFF00"/>
                </a:solidFill>
              </a:rPr>
              <a:t>спектакля. Предметы</a:t>
            </a:r>
            <a:r>
              <a:rPr lang="ru-RU" sz="2800" b="1" dirty="0">
                <a:solidFill>
                  <a:srgbClr val="FFFF00"/>
                </a:solidFill>
              </a:rPr>
              <a:t>, «играющие» в спектакле, изготавливают художники-бутафоры. На сцене настоящими и достоверными кажутся вещи не подлинные, но талантливо копирующие подлинность. Копирующие по-особому: грубее, чуть выразительнее, резче в деталях - чтобы зрителям было видно на расстоянии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5452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548680"/>
            <a:ext cx="4258816" cy="550763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Настоящий </a:t>
            </a:r>
            <a:r>
              <a:rPr lang="ru-RU" sz="2800" b="1" dirty="0">
                <a:solidFill>
                  <a:srgbClr val="FFFF00"/>
                </a:solidFill>
              </a:rPr>
              <a:t>мастер бутафории должен иметь богатую фантазию, золотые руки и страстное желание творить. Всеми этими качествами, без сомнения, обладают наши художники-бутафоры </a:t>
            </a:r>
            <a:r>
              <a:rPr lang="ru-RU" sz="2800" b="1" dirty="0" smtClean="0">
                <a:solidFill>
                  <a:srgbClr val="FFFF00"/>
                </a:solidFill>
              </a:rPr>
              <a:t>Екатерина Викторовна  </a:t>
            </a:r>
            <a:r>
              <a:rPr lang="ru-RU" sz="2800" b="1" dirty="0">
                <a:solidFill>
                  <a:srgbClr val="FFFF00"/>
                </a:solidFill>
              </a:rPr>
              <a:t>и </a:t>
            </a:r>
            <a:r>
              <a:rPr lang="ru-RU" sz="2800" b="1" dirty="0" smtClean="0">
                <a:solidFill>
                  <a:srgbClr val="FFFF00"/>
                </a:solidFill>
              </a:rPr>
              <a:t>Екатерина Анатольевна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476672"/>
            <a:ext cx="4464496" cy="30243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645023"/>
            <a:ext cx="4304080" cy="29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21" y="476672"/>
            <a:ext cx="4289863" cy="2880320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306" y="764704"/>
            <a:ext cx="3686579" cy="5544616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37012"/>
            <a:ext cx="4330857" cy="2879559"/>
          </a:xfrm>
        </p:spPr>
      </p:pic>
    </p:spTree>
    <p:extLst>
      <p:ext uri="{BB962C8B-B14F-4D97-AF65-F5344CB8AC3E}">
        <p14:creationId xmlns:p14="http://schemas.microsoft.com/office/powerpoint/2010/main" val="250638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96" y="259965"/>
            <a:ext cx="4117188" cy="27769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400" y="259965"/>
            <a:ext cx="4176464" cy="2776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575" y="3356993"/>
            <a:ext cx="4261935" cy="3113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49" y="3332212"/>
            <a:ext cx="4147236" cy="307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60648"/>
            <a:ext cx="4024064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722364"/>
            <a:ext cx="3528824" cy="54726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794" y="3458668"/>
            <a:ext cx="4065230" cy="314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3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Начальники  декорационно-бутафорского цеха- Царёва Екатерина Викторовна и Соловьёва Екатерина Анатольевна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88840"/>
            <a:ext cx="4752528" cy="331236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4406" y="3573016"/>
            <a:ext cx="4267210" cy="3024049"/>
          </a:xfrm>
        </p:spPr>
      </p:pic>
    </p:spTree>
    <p:extLst>
      <p:ext uri="{BB962C8B-B14F-4D97-AF65-F5344CB8AC3E}">
        <p14:creationId xmlns:p14="http://schemas.microsoft.com/office/powerpoint/2010/main" val="37166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775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Реквизиторский цех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052736"/>
            <a:ext cx="8291264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Один </a:t>
            </a:r>
            <a:r>
              <a:rPr lang="ru-RU" sz="2800" b="1" dirty="0">
                <a:solidFill>
                  <a:srgbClr val="FFFF00"/>
                </a:solidFill>
              </a:rPr>
              <a:t>из самых интересных цехов, который вызывает восторг у юных зрителей во время экскурсий по </a:t>
            </a:r>
            <a:r>
              <a:rPr lang="ru-RU" sz="2800" b="1" dirty="0" err="1">
                <a:solidFill>
                  <a:srgbClr val="FFFF00"/>
                </a:solidFill>
              </a:rPr>
              <a:t>закулисью</a:t>
            </a:r>
            <a:r>
              <a:rPr lang="ru-RU" sz="2800" b="1" dirty="0">
                <a:solidFill>
                  <a:srgbClr val="FFFF00"/>
                </a:solidFill>
              </a:rPr>
              <a:t> театра – реквизиторский.  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564904"/>
            <a:ext cx="6408712" cy="4032448"/>
          </a:xfrm>
        </p:spPr>
      </p:pic>
    </p:spTree>
    <p:extLst>
      <p:ext uri="{BB962C8B-B14F-4D97-AF65-F5344CB8AC3E}">
        <p14:creationId xmlns:p14="http://schemas.microsoft.com/office/powerpoint/2010/main" val="181532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5452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260648"/>
            <a:ext cx="4038600" cy="6378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sz="2800" b="1" dirty="0">
                <a:solidFill>
                  <a:srgbClr val="FFFF00"/>
                </a:solidFill>
              </a:rPr>
              <a:t>Тут висят сабли и шпаги, мушкеты и короны, стоят блюда с царским угощением, старинные канделябры, графинчики, часы, зонтики — настоящие и созданные руками художников-бутафоров.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4221088"/>
            <a:ext cx="4320480" cy="249289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3068960"/>
            <a:ext cx="3119782" cy="364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1" y="404664"/>
            <a:ext cx="440623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7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76263" y="0"/>
            <a:ext cx="9720263" cy="141763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+mn-lt"/>
              </a:rPr>
              <a:t>На что направлена </a:t>
            </a: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     театрализованная </a:t>
            </a:r>
            <a:r>
              <a:rPr lang="ru-RU" sz="3200" dirty="0">
                <a:solidFill>
                  <a:srgbClr val="C00000"/>
                </a:solidFill>
                <a:latin typeface="+mn-lt"/>
              </a:rPr>
              <a:t>деятельность?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213" y="1412875"/>
            <a:ext cx="8713787" cy="54451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На развитие у ее участников </a:t>
            </a:r>
            <a:r>
              <a:rPr lang="ru-RU" sz="2800" b="1" dirty="0" smtClean="0">
                <a:solidFill>
                  <a:srgbClr val="FFFF00"/>
                </a:solidFill>
              </a:rPr>
              <a:t>сферы чувств, соучастия, сопереживания;</a:t>
            </a:r>
            <a:endParaRPr lang="ru-RU" sz="2800" b="1" dirty="0">
              <a:solidFill>
                <a:srgbClr val="FFFF00"/>
              </a:solidFill>
            </a:endParaRPr>
          </a:p>
          <a:p>
            <a:r>
              <a:rPr lang="ru-RU" sz="2800" b="1" dirty="0">
                <a:solidFill>
                  <a:srgbClr val="FFFF00"/>
                </a:solidFill>
              </a:rPr>
              <a:t>На развитие мышления, воображения, внимания, памяти</a:t>
            </a:r>
            <a:r>
              <a:rPr lang="ru-RU" sz="2800" b="1" dirty="0" smtClean="0">
                <a:solidFill>
                  <a:srgbClr val="FFFF00"/>
                </a:solidFill>
              </a:rPr>
              <a:t>;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На активизацию мыслительного процесса и познавательных интересов;</a:t>
            </a:r>
            <a:endParaRPr lang="ru-RU" sz="2800" b="1" dirty="0">
              <a:solidFill>
                <a:srgbClr val="FFFF00"/>
              </a:solidFill>
            </a:endParaRPr>
          </a:p>
          <a:p>
            <a:r>
              <a:rPr lang="ru-RU" sz="2800" b="1" dirty="0">
                <a:solidFill>
                  <a:srgbClr val="FFFF00"/>
                </a:solidFill>
              </a:rPr>
              <a:t>На развитие фантазии;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На формирование волевых качеств;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На развитие многих навыков и умений(речевых, </a:t>
            </a:r>
            <a:r>
              <a:rPr lang="ru-RU" sz="2800" b="1" dirty="0" smtClean="0">
                <a:solidFill>
                  <a:srgbClr val="FFFF00"/>
                </a:solidFill>
              </a:rPr>
              <a:t>коммуникативных</a:t>
            </a:r>
            <a:r>
              <a:rPr lang="ru-RU" sz="2800" b="1" dirty="0">
                <a:solidFill>
                  <a:srgbClr val="FFFF00"/>
                </a:solidFill>
              </a:rPr>
              <a:t>, организаторских, двигательных и т.д.)</a:t>
            </a:r>
          </a:p>
          <a:p>
            <a:endParaRPr lang="ru-RU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5452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332656"/>
            <a:ext cx="4038600" cy="6306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А </a:t>
            </a:r>
            <a:r>
              <a:rPr lang="ru-RU" sz="2800" b="1" dirty="0">
                <a:solidFill>
                  <a:srgbClr val="FFFF00"/>
                </a:solidFill>
              </a:rPr>
              <a:t>также посуда, музыкальные инструменты, всевозможные светильники, баночки-скляночки, коробочки… И всего этого так много!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638"/>
          <a:stretch/>
        </p:blipFill>
        <p:spPr>
          <a:xfrm>
            <a:off x="4788024" y="404664"/>
            <a:ext cx="3517312" cy="273630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3583466"/>
            <a:ext cx="4421460" cy="30563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2827762"/>
            <a:ext cx="3308598" cy="38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3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45719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3528" y="515973"/>
            <a:ext cx="4038600" cy="6090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Все </a:t>
            </a:r>
            <a:r>
              <a:rPr lang="ru-RU" sz="2800" b="1" dirty="0">
                <a:solidFill>
                  <a:srgbClr val="FFFF00"/>
                </a:solidFill>
              </a:rPr>
              <a:t>сценические украшения - «алмазный фонд» театра - тоже в ведомстве реквизиторского цеха. А также посуда, музыкальные инструменты, всевозможные светильники, баночки-скляночки, коробочки… И всего этого так много</a:t>
            </a:r>
            <a:r>
              <a:rPr lang="ru-RU" b="1" dirty="0">
                <a:solidFill>
                  <a:srgbClr val="FFFF00"/>
                </a:solidFill>
              </a:rPr>
              <a:t>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715" y="404664"/>
            <a:ext cx="4470648" cy="297250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2027" y="3561183"/>
            <a:ext cx="4306366" cy="308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6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А </a:t>
            </a:r>
            <a:r>
              <a:rPr lang="ru-RU" sz="3200" dirty="0">
                <a:solidFill>
                  <a:srgbClr val="FF0000"/>
                </a:solidFill>
              </a:rPr>
              <a:t>хранительницы всего этого </a:t>
            </a:r>
            <a:r>
              <a:rPr lang="ru-RU" sz="3200" dirty="0" smtClean="0">
                <a:solidFill>
                  <a:srgbClr val="FF0000"/>
                </a:solidFill>
              </a:rPr>
              <a:t>богатства- начальники реквизиторского цеха: Новикова Оксана Викторовна и </a:t>
            </a:r>
            <a:r>
              <a:rPr lang="ru-RU" sz="3200" dirty="0" err="1" smtClean="0">
                <a:solidFill>
                  <a:srgbClr val="FF0000"/>
                </a:solidFill>
              </a:rPr>
              <a:t>Мурашева</a:t>
            </a:r>
            <a:r>
              <a:rPr lang="ru-RU" sz="3200" dirty="0" smtClean="0">
                <a:solidFill>
                  <a:srgbClr val="FF0000"/>
                </a:solidFill>
              </a:rPr>
              <a:t> Елена </a:t>
            </a:r>
            <a:r>
              <a:rPr lang="ru-RU" sz="3200" dirty="0" err="1" smtClean="0">
                <a:solidFill>
                  <a:srgbClr val="FF0000"/>
                </a:solidFill>
              </a:rPr>
              <a:t>Эриковна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8" y="2276872"/>
            <a:ext cx="3117054" cy="435938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420888"/>
            <a:ext cx="4038600" cy="3672408"/>
          </a:xfrm>
        </p:spPr>
      </p:pic>
    </p:spTree>
    <p:extLst>
      <p:ext uri="{BB962C8B-B14F-4D97-AF65-F5344CB8AC3E}">
        <p14:creationId xmlns:p14="http://schemas.microsoft.com/office/powerpoint/2010/main" val="23729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775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Пошивочный цех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052736"/>
            <a:ext cx="4038600" cy="558636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Костюм - неотъемлемая часть сценического образа. Актёру костюм важен для уточнения, углубления и обогащения образа, режиссёру - для отражения стиля произведения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823259"/>
            <a:ext cx="4289952" cy="28523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720" y="932736"/>
            <a:ext cx="4319296" cy="2743148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75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3687191"/>
            <a:ext cx="4110186" cy="29256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457200" y="180000"/>
            <a:ext cx="4906888" cy="252028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В мастерской пошивочного цеха  всегда царит атмосфера творчества и поиска, ведь каждый театральный костюм - это, по сути, произведение искусства, индивидуальная модель.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476672"/>
            <a:ext cx="3817411" cy="279676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3763" y="3550379"/>
            <a:ext cx="4236181" cy="299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2" y="3573016"/>
            <a:ext cx="4093880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0"/>
          <a:stretch/>
        </p:blipFill>
        <p:spPr>
          <a:xfrm>
            <a:off x="4644008" y="471554"/>
            <a:ext cx="4283968" cy="2957445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613442"/>
            <a:ext cx="4182616" cy="3008524"/>
          </a:xfr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Создать костюм для актёра не так-то просто, приходиться много работать…</a:t>
            </a:r>
          </a:p>
        </p:txBody>
      </p:sp>
    </p:spTree>
    <p:extLst>
      <p:ext uri="{BB962C8B-B14F-4D97-AF65-F5344CB8AC3E}">
        <p14:creationId xmlns:p14="http://schemas.microsoft.com/office/powerpoint/2010/main" val="19685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427044"/>
            <a:ext cx="5935538" cy="280831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3295650"/>
            <a:ext cx="4655046" cy="33503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51837"/>
            <a:ext cx="4464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+mn-lt"/>
              </a:rPr>
              <a:t>В каждом театральном костюме всегда есть изюминка, которая отличает творческий почерк пошивочного цеха именно нашего театра и которая надолго оставляет в памяти театральный образ. </a:t>
            </a:r>
          </a:p>
        </p:txBody>
      </p:sp>
    </p:spTree>
    <p:extLst>
      <p:ext uri="{BB962C8B-B14F-4D97-AF65-F5344CB8AC3E}">
        <p14:creationId xmlns:p14="http://schemas.microsoft.com/office/powerpoint/2010/main" val="15672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Начальники  пошивочного цеха- </a:t>
            </a:r>
            <a:r>
              <a:rPr lang="ru-RU" sz="3200" dirty="0" err="1" smtClean="0">
                <a:solidFill>
                  <a:srgbClr val="FF0000"/>
                </a:solidFill>
              </a:rPr>
              <a:t>Завёрткина</a:t>
            </a:r>
            <a:r>
              <a:rPr lang="ru-RU" sz="3200" dirty="0" smtClean="0">
                <a:solidFill>
                  <a:srgbClr val="FF0000"/>
                </a:solidFill>
              </a:rPr>
              <a:t> Елена Владимировна и Кудрявцева Любовь </a:t>
            </a:r>
            <a:r>
              <a:rPr lang="ru-RU" sz="3200" dirty="0" err="1" smtClean="0">
                <a:solidFill>
                  <a:srgbClr val="FF0000"/>
                </a:solidFill>
              </a:rPr>
              <a:t>Иликбаевна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1988840"/>
            <a:ext cx="3240360" cy="451017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1988840"/>
            <a:ext cx="2880320" cy="45101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97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7335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Костюмерный цех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836712"/>
            <a:ext cx="4474840" cy="48245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Театральные костюмы – это неотъемлемая часть сценического образа, которая помогает актеру и зрителю понять образ героя. Поэтому важно, чтобы костюмы всегда прекрасно выглядели, были заранее доставлены в гримерку и идеально сидели на артисте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http://www.operaballet.net/content/files/articles/2011/0811/article_195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672408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65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7" y="280305"/>
            <a:ext cx="4495327" cy="31118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246" y="3573016"/>
            <a:ext cx="4495327" cy="30963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188000"/>
            <a:ext cx="42563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+mn-lt"/>
              </a:rPr>
              <a:t>Костюмер должен постоянно следить за тем, чтобы театральные костюмы всегда были в отличном состоянии и прослужили как можно дольше. Также необходимо отслеживать общее состояние костюма. </a:t>
            </a:r>
          </a:p>
        </p:txBody>
      </p:sp>
    </p:spTree>
    <p:extLst>
      <p:ext uri="{BB962C8B-B14F-4D97-AF65-F5344CB8AC3E}">
        <p14:creationId xmlns:p14="http://schemas.microsoft.com/office/powerpoint/2010/main" val="94942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3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Театр</a:t>
            </a:r>
            <a:endParaRPr lang="ru-RU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836712"/>
            <a:ext cx="8280400" cy="1656184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ru-RU" sz="2800" b="1" dirty="0">
              <a:solidFill>
                <a:srgbClr val="FFFF0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300" b="1" dirty="0" smtClean="0">
                <a:solidFill>
                  <a:srgbClr val="FFFF00"/>
                </a:solidFill>
              </a:rPr>
              <a:t>В </a:t>
            </a:r>
            <a:r>
              <a:rPr lang="ru-RU" sz="3300" b="1" dirty="0">
                <a:solidFill>
                  <a:srgbClr val="FFFF00"/>
                </a:solidFill>
              </a:rPr>
              <a:t>детском саду игра и театр существуют не рядом, но одно в другом: театр организуется как игра, а в игре всегда есть театральное начало, то есть искусство </a:t>
            </a:r>
            <a:r>
              <a:rPr lang="ru-RU" sz="3300" b="1" dirty="0" smtClean="0">
                <a:solidFill>
                  <a:srgbClr val="FFFF00"/>
                </a:solidFill>
              </a:rPr>
              <a:t>перевоплощения.</a:t>
            </a:r>
            <a:r>
              <a:rPr lang="ru-RU" sz="3200" b="1" dirty="0" smtClean="0">
                <a:solidFill>
                  <a:srgbClr val="0000CC"/>
                </a:solidFill>
              </a:rPr>
              <a:t>. </a:t>
            </a:r>
            <a:endParaRPr lang="ru-RU" sz="3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3494" y="2564904"/>
            <a:ext cx="5848603" cy="4032447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055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Костюмеры поработали на славу!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12776"/>
            <a:ext cx="4038600" cy="464353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Театр, словно чародей, волшебник,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Своею палочкой волшебной проведя,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И вот ребёнок, скромный и застенчивый,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Сегодня вдруг играет короля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</a:p>
          <a:p>
            <a:endParaRPr lang="ru-RU" sz="2800" dirty="0">
              <a:solidFill>
                <a:srgbClr val="FFFF00"/>
              </a:solidFill>
            </a:endParaRPr>
          </a:p>
          <a:p>
            <a:endParaRPr lang="ru-RU" sz="1800" dirty="0">
              <a:solidFill>
                <a:srgbClr val="FFFF00"/>
              </a:solidFill>
            </a:endParaRPr>
          </a:p>
          <a:p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850415"/>
            <a:ext cx="2880320" cy="3730713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356992"/>
            <a:ext cx="2637053" cy="3312368"/>
          </a:xfrm>
        </p:spPr>
      </p:pic>
    </p:spTree>
    <p:extLst>
      <p:ext uri="{BB962C8B-B14F-4D97-AF65-F5344CB8AC3E}">
        <p14:creationId xmlns:p14="http://schemas.microsoft.com/office/powerpoint/2010/main" val="23982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5452"/>
          </a:xfrm>
        </p:spPr>
        <p:txBody>
          <a:bodyPr>
            <a:normAutofit fontScale="90000"/>
          </a:bodyPr>
          <a:lstStyle/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3528" y="1196752"/>
            <a:ext cx="4038600" cy="46085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Волшебный </a:t>
            </a:r>
            <a:r>
              <a:rPr lang="ru-RU" sz="2800" b="1" dirty="0">
                <a:solidFill>
                  <a:srgbClr val="FFFF00"/>
                </a:solidFill>
              </a:rPr>
              <a:t>мир игры и приключений,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Любой малыш здесь хочет побывать.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В Мальвину </a:t>
            </a:r>
            <a:r>
              <a:rPr lang="ru-RU" sz="2800" b="1" dirty="0">
                <a:solidFill>
                  <a:srgbClr val="FFFF00"/>
                </a:solidFill>
              </a:rPr>
              <a:t>превратится </a:t>
            </a:r>
            <a:r>
              <a:rPr lang="ru-RU" sz="2800" b="1" dirty="0" smtClean="0">
                <a:solidFill>
                  <a:srgbClr val="FFFF00"/>
                </a:solidFill>
              </a:rPr>
              <a:t>или </a:t>
            </a:r>
            <a:r>
              <a:rPr lang="ru-RU" sz="2800" b="1" dirty="0">
                <a:solidFill>
                  <a:srgbClr val="FFFF00"/>
                </a:solidFill>
              </a:rPr>
              <a:t>в принца,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И всем свои таланты </a:t>
            </a:r>
            <a:r>
              <a:rPr lang="ru-RU" sz="2800" b="1" dirty="0" smtClean="0">
                <a:solidFill>
                  <a:srgbClr val="FFFF00"/>
                </a:solidFill>
              </a:rPr>
              <a:t>показать.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548680"/>
            <a:ext cx="4257448" cy="280831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3429000"/>
            <a:ext cx="3096344" cy="3180407"/>
          </a:xfrm>
        </p:spPr>
      </p:pic>
    </p:spTree>
    <p:extLst>
      <p:ext uri="{BB962C8B-B14F-4D97-AF65-F5344CB8AC3E}">
        <p14:creationId xmlns:p14="http://schemas.microsoft.com/office/powerpoint/2010/main" val="376197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Актёры в таких прекрасных костюмах играют просто потрясающе!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077072"/>
            <a:ext cx="3923928" cy="260899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4000828"/>
            <a:ext cx="4038600" cy="2685239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268760"/>
            <a:ext cx="4038600" cy="2685239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1440000"/>
            <a:ext cx="43924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+mn-lt"/>
              </a:rPr>
              <a:t>Со всей этой работой костюмерный цех нашего театра прекрасно справляется.</a:t>
            </a:r>
          </a:p>
          <a:p>
            <a:r>
              <a:rPr lang="ru-RU" sz="2800" dirty="0">
                <a:latin typeface="+mn-lt"/>
              </a:rPr>
              <a:t> </a:t>
            </a:r>
          </a:p>
          <a:p>
            <a:pPr marL="0" indent="0">
              <a:buNone/>
            </a:pPr>
            <a:endParaRPr lang="ru-RU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0746"/>
            <a:ext cx="3000000" cy="451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262" y="330746"/>
            <a:ext cx="3189595" cy="451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1"/>
          <a:stretch/>
        </p:blipFill>
        <p:spPr>
          <a:xfrm>
            <a:off x="2915816" y="3442810"/>
            <a:ext cx="3961998" cy="32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0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Начальники костюмерного цеха №1- </a:t>
            </a:r>
            <a:r>
              <a:rPr lang="ru-RU" dirty="0" err="1" smtClean="0">
                <a:solidFill>
                  <a:srgbClr val="FF0000"/>
                </a:solidFill>
              </a:rPr>
              <a:t>Легезина</a:t>
            </a:r>
            <a:r>
              <a:rPr lang="ru-RU" dirty="0" smtClean="0">
                <a:solidFill>
                  <a:srgbClr val="FF0000"/>
                </a:solidFill>
              </a:rPr>
              <a:t> Валерия Николаевна и Оганесян </a:t>
            </a:r>
            <a:r>
              <a:rPr lang="ru-RU" dirty="0" err="1" smtClean="0">
                <a:solidFill>
                  <a:srgbClr val="FF0000"/>
                </a:solidFill>
              </a:rPr>
              <a:t>Анаит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Микаэловна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872208"/>
            <a:ext cx="4236098" cy="4437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3644" y="1894325"/>
            <a:ext cx="3582803" cy="47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5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Начальники костюмерного цеха №2- </a:t>
            </a:r>
            <a:r>
              <a:rPr lang="ru-RU" dirty="0" err="1" smtClean="0">
                <a:solidFill>
                  <a:srgbClr val="FF0000"/>
                </a:solidFill>
              </a:rPr>
              <a:t>Ратникова</a:t>
            </a:r>
            <a:r>
              <a:rPr lang="ru-RU" dirty="0" smtClean="0">
                <a:solidFill>
                  <a:srgbClr val="FF0000"/>
                </a:solidFill>
              </a:rPr>
              <a:t> Юлия Владимировна и </a:t>
            </a:r>
            <a:r>
              <a:rPr lang="ru-RU" dirty="0" err="1" smtClean="0">
                <a:solidFill>
                  <a:srgbClr val="FF0000"/>
                </a:solidFill>
              </a:rPr>
              <a:t>Спешилова</a:t>
            </a:r>
            <a:r>
              <a:rPr lang="ru-RU" dirty="0" smtClean="0">
                <a:solidFill>
                  <a:srgbClr val="FF0000"/>
                </a:solidFill>
              </a:rPr>
              <a:t> Алевтина Сергеевна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916832"/>
            <a:ext cx="3600400" cy="4176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924944"/>
            <a:ext cx="381642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1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775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Гримерно-постижёрный цех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052736"/>
            <a:ext cx="4038600" cy="558636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Гримёрно-постижёрный цех – мастерская театрального преображения.  Художники-гримёры создают из лица актёра или актрисы лицо другого человека, с другой судьбой, с другим характером. 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24" y="1268760"/>
            <a:ext cx="1828800" cy="1219200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50820"/>
            <a:ext cx="2087880" cy="1402080"/>
          </a:xfrm>
          <a:prstGeom prst="rect">
            <a:avLst/>
          </a:prstGeom>
        </p:spPr>
      </p:pic>
      <p:pic>
        <p:nvPicPr>
          <p:cNvPr id="14" name="Рисунок 13" descr="http://upload.wikimedia.org/wikipedia/ru/thumb/7/76/Grim_palitra_b.jpg/250px-Grim_palitra_b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725144"/>
            <a:ext cx="2377440" cy="173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0000"/>
          <a:stretch/>
        </p:blipFill>
        <p:spPr>
          <a:xfrm>
            <a:off x="4283968" y="930042"/>
            <a:ext cx="4559840" cy="3573780"/>
          </a:xfrm>
          <a:prstGeom prst="rect">
            <a:avLst/>
          </a:prstGeom>
        </p:spPr>
      </p:pic>
      <p:pic>
        <p:nvPicPr>
          <p:cNvPr id="17" name="Рисунок 16" descr="http://upload.wikimedia.org/wikipedia/commons/thumb/f/ff/Moustache01big.jpg/250px-Moustache01big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941" y="4743483"/>
            <a:ext cx="2557224" cy="1732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66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107504" y="476672"/>
            <a:ext cx="4388296" cy="172819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Законченный грим невозможно представить себе без причёски. Парики, шиньоны, бороды, усы, бакенбарды, а также ресницы, относятся к постижёрным изделиям. Отсюда и название цеха - гримёрно-постижёрный</a:t>
            </a:r>
            <a:r>
              <a:rPr lang="ru-RU" dirty="0">
                <a:solidFill>
                  <a:srgbClr val="FFFF00"/>
                </a:solidFill>
              </a:rPr>
              <a:t>. 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5173177"/>
            <a:ext cx="1659466" cy="1394460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9971" y="980728"/>
            <a:ext cx="4424248" cy="30741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299" y="5170378"/>
            <a:ext cx="2026920" cy="14478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3057" y="5170378"/>
            <a:ext cx="1554480" cy="14478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130" y="5337191"/>
            <a:ext cx="2209800" cy="127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195838"/>
            <a:ext cx="4104456" cy="24482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Театральная гримёрка- святая-святых актёра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4195835"/>
            <a:ext cx="3960440" cy="2448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9336" y="1412777"/>
            <a:ext cx="4051136" cy="259228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36000"/>
            <a:ext cx="4618856" cy="45259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Для такой работы необходимы развитое творческое воображение, образное мышление, чуткие и умелые руки, хорошее зрение, аккуратность и </a:t>
            </a:r>
            <a:r>
              <a:rPr lang="ru-RU" sz="2800" b="1" dirty="0" smtClean="0">
                <a:solidFill>
                  <a:srgbClr val="FFFF00"/>
                </a:solidFill>
              </a:rPr>
              <a:t>терпение.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1483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Гримёр колдует над образом и вот…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08720"/>
            <a:ext cx="4032448" cy="268114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124744"/>
            <a:ext cx="4716016" cy="3135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3794760"/>
            <a:ext cx="2824044" cy="28380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627" y="3645024"/>
            <a:ext cx="3744416" cy="2987739"/>
          </a:xfrm>
          <a:prstGeom prst="trapezoid">
            <a:avLst/>
          </a:prstGeom>
        </p:spPr>
      </p:pic>
    </p:spTree>
    <p:extLst>
      <p:ext uri="{BB962C8B-B14F-4D97-AF65-F5344CB8AC3E}">
        <p14:creationId xmlns:p14="http://schemas.microsoft.com/office/powerpoint/2010/main" val="20199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103188"/>
            <a:ext cx="8243888" cy="10215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Основная цель -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124744"/>
            <a:ext cx="626469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+mn-lt"/>
              </a:rPr>
              <a:t>это </a:t>
            </a:r>
            <a:r>
              <a:rPr lang="ru-RU" sz="3200" b="1" dirty="0">
                <a:solidFill>
                  <a:srgbClr val="FFFF00"/>
                </a:solidFill>
                <a:latin typeface="+mn-lt"/>
              </a:rPr>
              <a:t>формирование </a:t>
            </a:r>
            <a:r>
              <a:rPr lang="ru-RU" sz="3200" b="1" dirty="0" smtClean="0">
                <a:solidFill>
                  <a:srgbClr val="FFFF00"/>
                </a:solidFill>
                <a:latin typeface="+mn-lt"/>
              </a:rPr>
              <a:t>думающего, чувствующего</a:t>
            </a:r>
            <a:r>
              <a:rPr lang="ru-RU" sz="3200" b="1" dirty="0">
                <a:solidFill>
                  <a:srgbClr val="FFFF00"/>
                </a:solidFill>
                <a:latin typeface="+mn-lt"/>
              </a:rPr>
              <a:t>, любящего и активного человека, готового к творчеству в любой области </a:t>
            </a:r>
            <a:r>
              <a:rPr lang="ru-RU" sz="3200" b="1" dirty="0" smtClean="0">
                <a:solidFill>
                  <a:srgbClr val="FFFF00"/>
                </a:solidFill>
                <a:latin typeface="+mn-lt"/>
              </a:rPr>
              <a:t>деятельности.</a:t>
            </a:r>
          </a:p>
          <a:p>
            <a:pPr algn="ctr"/>
            <a:endParaRPr lang="ru-RU" sz="3200" b="1" dirty="0">
              <a:solidFill>
                <a:srgbClr val="FFFF00"/>
              </a:solidFill>
              <a:latin typeface="+mn-lt"/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Segoe Script" pitchFamily="34" charset="0"/>
              </a:rPr>
              <a:t>Театра мир откроет нам свои кулисы,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Segoe Script" pitchFamily="34" charset="0"/>
              </a:rPr>
              <a:t>И мы увидим чудеса и сказки…</a:t>
            </a:r>
            <a:endParaRPr lang="ru-RU" sz="3200" b="1" dirty="0">
              <a:solidFill>
                <a:srgbClr val="FFFF00"/>
              </a:solidFill>
              <a:latin typeface="Segoe Script" pitchFamily="34" charset="0"/>
            </a:endParaRPr>
          </a:p>
          <a:p>
            <a:endParaRPr lang="ru-RU" dirty="0">
              <a:solidFill>
                <a:srgbClr val="0000CC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5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982" y="841410"/>
            <a:ext cx="3525855" cy="50311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27" y="265346"/>
            <a:ext cx="4219181" cy="29476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356992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Начальники  гримёрно-постижёрного цеха- Борисова Марина Анатольевна и Алексеева Александра Юрьевна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988840"/>
            <a:ext cx="2921467" cy="4049528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47" b="-9996"/>
          <a:stretch/>
        </p:blipFill>
        <p:spPr>
          <a:xfrm>
            <a:off x="5508104" y="1844824"/>
            <a:ext cx="3143533" cy="5211146"/>
          </a:xfrm>
          <a:prstGeom prst="rect">
            <a:avLst/>
          </a:prstGeom>
        </p:spPr>
      </p:pic>
      <p:sp>
        <p:nvSpPr>
          <p:cNvPr id="15" name="Объект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39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9576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Мы играем в театр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Игра-драматизация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FF00"/>
                </a:solidFill>
                <a:latin typeface="+mn-lt"/>
              </a:rPr>
              <a:t/>
            </a:r>
            <a:br>
              <a:rPr lang="ru-RU" sz="3100" dirty="0">
                <a:solidFill>
                  <a:srgbClr val="FFFF00"/>
                </a:solidFill>
                <a:latin typeface="+mn-lt"/>
              </a:rPr>
            </a:br>
            <a:endParaRPr lang="ru-RU" sz="31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1556792"/>
            <a:ext cx="8748712" cy="53012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FFFF00"/>
                </a:solidFill>
              </a:rPr>
              <a:t>Целостное </a:t>
            </a:r>
            <a:r>
              <a:rPr lang="ru-RU" sz="2800" b="1" dirty="0">
                <a:solidFill>
                  <a:srgbClr val="FFFF00"/>
                </a:solidFill>
              </a:rPr>
              <a:t>воздействие на личность ребенка: его раскрепощение, самостоятельное творчество, развитие ведущих психических процессов;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FFFF00"/>
                </a:solidFill>
              </a:rPr>
              <a:t>Способствует самопознанию и самовыражению личности;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FFFF00"/>
                </a:solidFill>
              </a:rPr>
              <a:t>Создает условия для социализации, усиливая адаптационные способности, корректирует коммуникативные качества, помогает осознанию чувства удовлетворения, радости, успешности.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FFFF00"/>
                </a:solidFill>
              </a:rPr>
              <a:t>Овладение навыками общения и коллективного творчества.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Сказка-драматизация «Колобок»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1130856"/>
            <a:ext cx="4223754" cy="272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3" y="3908245"/>
            <a:ext cx="4163888" cy="2696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3995072"/>
            <a:ext cx="4223754" cy="26961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30" y="1145472"/>
            <a:ext cx="4127471" cy="269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Режиссёры-постановщики сказки «Колобок»- Аксянова Марина Николаевна и Эльмира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744795"/>
            <a:ext cx="3036024" cy="42814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2060848"/>
            <a:ext cx="3690744" cy="390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2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Сказка-драматизация «Теремок»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105749"/>
            <a:ext cx="4661140" cy="27706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040" y="1194480"/>
            <a:ext cx="2854452" cy="4293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3885336"/>
            <a:ext cx="4932040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03" y="410024"/>
            <a:ext cx="4219558" cy="29523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053" y="478994"/>
            <a:ext cx="4022406" cy="2814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182" y="3575455"/>
            <a:ext cx="4416074" cy="29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7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Вот и закончилась неделя Театра. Спасибо всем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1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54461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В нашем детском саду с 25 по 29 марта 2013 года проходила неделя Театра. Мы решили представить театральные цеха. И вот, работа закипела. Каждая группа старалась как можно полнее отразить специфику своего цеха, подобрать необходимый материал и с интересом рассказать о своей работе. Участие в подготовке приняли все: воспитатели, дети и родители. Вот, что у нас получилось! </a:t>
            </a:r>
            <a:endParaRPr lang="ru-RU" sz="32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80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19195"/>
            <a:ext cx="5260747" cy="32098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429000"/>
            <a:ext cx="5724128" cy="3240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440000"/>
            <a:ext cx="3087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Театральный репертуар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90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Театральные афиши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052736"/>
            <a:ext cx="3816424" cy="49685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484784"/>
            <a:ext cx="3528392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2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620688"/>
            <a:ext cx="3851448" cy="4968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4860032" y="1280160"/>
            <a:ext cx="3816424" cy="523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1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4365104"/>
            <a:ext cx="8305800" cy="167090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 нашем театре работало 5 обслуживающих цехов:  декорационно-бутафорский; реквизиторский; пошивочный; костюмерный; гримёрно-постижёрный.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305800" cy="21602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Театральные цеха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3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Парк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1769</TotalTime>
  <Words>844</Words>
  <Application>Microsoft Office PowerPoint</Application>
  <PresentationFormat>Экран (4:3)</PresentationFormat>
  <Paragraphs>79</Paragraphs>
  <Slides>47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Паркет</vt:lpstr>
      <vt:lpstr>Театральная неделя в детском театре на Каширке</vt:lpstr>
      <vt:lpstr>На что направлена      театрализованная деятельность?</vt:lpstr>
      <vt:lpstr>Театр</vt:lpstr>
      <vt:lpstr>  Основная цель -</vt:lpstr>
      <vt:lpstr>В нашем детском саду с 25 по 29 марта 2013 года проходила неделя Театра. Мы решили представить театральные цеха. И вот, работа закипела. Каждая группа старалась как можно полнее отразить специфику своего цеха, подобрать необходимый материал и с интересом рассказать о своей работе. Участие в подготовке приняли все: воспитатели, дети и родители. Вот, что у нас получилось! </vt:lpstr>
      <vt:lpstr>Презентация PowerPoint</vt:lpstr>
      <vt:lpstr>Театральные афиши</vt:lpstr>
      <vt:lpstr>Презентация PowerPoint</vt:lpstr>
      <vt:lpstr>Театральные цеха</vt:lpstr>
      <vt:lpstr>Художественный руководитель театра Фаркаш Таисия Петровна</vt:lpstr>
      <vt:lpstr>Режиссёр-постановщик - Токарева Зоя Егоровна</vt:lpstr>
      <vt:lpstr>Декорационно-бутафорский цех</vt:lpstr>
      <vt:lpstr>Презентация PowerPoint</vt:lpstr>
      <vt:lpstr>Презентация PowerPoint</vt:lpstr>
      <vt:lpstr>Презентация PowerPoint</vt:lpstr>
      <vt:lpstr>Презентация PowerPoint</vt:lpstr>
      <vt:lpstr>Начальники  декорационно-бутафорского цеха- Царёва Екатерина Викторовна и Соловьёва Екатерина Анатольевна</vt:lpstr>
      <vt:lpstr>Реквизиторский цех</vt:lpstr>
      <vt:lpstr>Презентация PowerPoint</vt:lpstr>
      <vt:lpstr>Презентация PowerPoint</vt:lpstr>
      <vt:lpstr>Презентация PowerPoint</vt:lpstr>
      <vt:lpstr>А хранительницы всего этого богатства- начальники реквизиторского цеха: Новикова Оксана Викторовна и Мурашева Елена Эриковна  </vt:lpstr>
      <vt:lpstr>Пошивочный цех</vt:lpstr>
      <vt:lpstr>Презентация PowerPoint</vt:lpstr>
      <vt:lpstr>Презентация PowerPoint</vt:lpstr>
      <vt:lpstr>Презентация PowerPoint</vt:lpstr>
      <vt:lpstr>Начальники  пошивочного цеха- Завёрткина Елена Владимировна и Кудрявцева Любовь Иликбаевна</vt:lpstr>
      <vt:lpstr>Костюмерный цех</vt:lpstr>
      <vt:lpstr>Презентация PowerPoint</vt:lpstr>
      <vt:lpstr>Костюмеры поработали на славу!</vt:lpstr>
      <vt:lpstr>Презентация PowerPoint</vt:lpstr>
      <vt:lpstr>Актёры в таких прекрасных костюмах играют просто потрясающе!</vt:lpstr>
      <vt:lpstr>Презентация PowerPoint</vt:lpstr>
      <vt:lpstr>Начальники костюмерного цеха №1- Легезина Валерия Николаевна и Оганесян Анаит Микаэловна</vt:lpstr>
      <vt:lpstr>Начальники костюмерного цеха №2- Ратникова Юлия Владимировна и Спешилова Алевтина Сергеевна</vt:lpstr>
      <vt:lpstr>Гримерно-постижёрный цех</vt:lpstr>
      <vt:lpstr>Презентация PowerPoint</vt:lpstr>
      <vt:lpstr>Театральная гримёрка- святая-святых актёра </vt:lpstr>
      <vt:lpstr>Гримёр колдует над образом и вот…</vt:lpstr>
      <vt:lpstr>Презентация PowerPoint</vt:lpstr>
      <vt:lpstr>Начальники  гримёрно-постижёрного цеха- Борисова Марина Анатольевна и Алексеева Александра Юрьевна</vt:lpstr>
      <vt:lpstr>Мы играем в театр Игра-драматизация  </vt:lpstr>
      <vt:lpstr>Сказка-драматизация «Колобок»</vt:lpstr>
      <vt:lpstr>Режиссёры-постановщики сказки «Колобок»- Аксянова Марина Николаевна и Эльмира </vt:lpstr>
      <vt:lpstr>Сказка-драматизация «Теремок»</vt:lpstr>
      <vt:lpstr>Презентация PowerPoint</vt:lpstr>
      <vt:lpstr>Вот и закончилась неделя Театра. Спасибо всем за внимание!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ДОУ и развитие речи ребенка</dc:title>
  <dc:creator>1</dc:creator>
  <cp:lastModifiedBy>Марина</cp:lastModifiedBy>
  <cp:revision>393</cp:revision>
  <dcterms:created xsi:type="dcterms:W3CDTF">2012-09-13T07:56:08Z</dcterms:created>
  <dcterms:modified xsi:type="dcterms:W3CDTF">2013-06-06T13:05:44Z</dcterms:modified>
</cp:coreProperties>
</file>