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12"/>
  </p:notesMasterIdLst>
  <p:sldIdLst>
    <p:sldId id="267" r:id="rId2"/>
    <p:sldId id="257" r:id="rId3"/>
    <p:sldId id="264" r:id="rId4"/>
    <p:sldId id="258" r:id="rId5"/>
    <p:sldId id="263" r:id="rId6"/>
    <p:sldId id="269" r:id="rId7"/>
    <p:sldId id="268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7" autoAdjust="0"/>
    <p:restoredTop sz="94660"/>
  </p:normalViewPr>
  <p:slideViewPr>
    <p:cSldViewPr>
      <p:cViewPr>
        <p:scale>
          <a:sx n="114" d="100"/>
          <a:sy n="114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CC35A-2759-44B0-A0E9-3265A3450D76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01397-E26B-4CD1-A599-909A88A39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0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01397-E26B-4CD1-A599-909A88A39A6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10C772-973B-478B-8F61-D48B07C1F1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CFE-D754-4FE4-BC78-D2E0EE910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FBAA-4AA6-4627-8CA0-727EA5E7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AE24E5-98E9-4691-9DE6-F867915DCC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538393-B920-4089-A5F1-D7288863C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FC0CB-8752-4F70-AB38-F10F80206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1231-0FDB-458B-846C-09381FBD37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F72105-C880-4F61-A89C-64FF25C6D6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A4A5-8008-4D3C-9642-9A094996D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42D22-845F-4E06-9F3C-DD5D378D4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C9FA-EA56-4218-A0DA-CC7778030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DF725-B35E-47EE-91F1-93FED1981E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2BF8E-2285-434E-987B-854D9483EC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159" y="1676400"/>
            <a:ext cx="88456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СЕНСОРНОЕ РАЗВИТИЕ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6599" y="4191000"/>
            <a:ext cx="190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ВЫПОЛНИЛА: </a:t>
            </a:r>
          </a:p>
          <a:p>
            <a:pPr algn="r"/>
            <a:r>
              <a:rPr lang="ru-RU" dirty="0" smtClean="0"/>
              <a:t>Столярова В.В.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001000" y="6096000"/>
            <a:ext cx="1143000" cy="762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СПАСИБО ЗА 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/>
              <a:t> Учим </a:t>
            </a:r>
            <a:r>
              <a:rPr lang="ru-RU" sz="2500" b="1" dirty="0"/>
              <a:t>детей располагать геометрические фигуры в заданном порядке</a:t>
            </a:r>
            <a:r>
              <a:rPr lang="ru-RU" sz="2500" dirty="0"/>
              <a:t> </a:t>
            </a:r>
            <a:r>
              <a:rPr lang="ru-RU" sz="2500" b="1" dirty="0"/>
              <a:t>(по образцу)</a:t>
            </a:r>
          </a:p>
        </p:txBody>
      </p:sp>
      <p:graphicFrame>
        <p:nvGraphicFramePr>
          <p:cNvPr id="16436" name="Group 52"/>
          <p:cNvGraphicFramePr>
            <a:graphicFrameLocks noGrp="1"/>
          </p:cNvGraphicFramePr>
          <p:nvPr>
            <p:ph type="tbl" idx="1"/>
          </p:nvPr>
        </p:nvGraphicFramePr>
        <p:xfrm>
          <a:off x="2895600" y="1981200"/>
          <a:ext cx="3962401" cy="3276600"/>
        </p:xfrm>
        <a:graphic>
          <a:graphicData uri="http://schemas.openxmlformats.org/drawingml/2006/table">
            <a:tbl>
              <a:tblPr/>
              <a:tblGrid>
                <a:gridCol w="971910"/>
                <a:gridCol w="1046671"/>
                <a:gridCol w="971910"/>
                <a:gridCol w="97191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3124200" y="22860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4114800" y="22860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5181600" y="2286000"/>
            <a:ext cx="533400" cy="5334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6172200" y="2286000"/>
            <a:ext cx="5334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3048000" y="3352800"/>
            <a:ext cx="596900" cy="61753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8" name="AutoShape 54"/>
          <p:cNvSpPr>
            <a:spLocks noChangeArrowheads="1"/>
          </p:cNvSpPr>
          <p:nvPr/>
        </p:nvSpPr>
        <p:spPr bwMode="auto">
          <a:xfrm>
            <a:off x="2971800" y="4343400"/>
            <a:ext cx="685800" cy="609600"/>
          </a:xfrm>
          <a:prstGeom prst="flowChartExtra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4114800" y="3352800"/>
            <a:ext cx="596900" cy="617538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5105400" y="3352800"/>
            <a:ext cx="596900" cy="6175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6108700" y="3352800"/>
            <a:ext cx="596900" cy="61753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2" name="AutoShape 58"/>
          <p:cNvSpPr>
            <a:spLocks noChangeArrowheads="1"/>
          </p:cNvSpPr>
          <p:nvPr/>
        </p:nvSpPr>
        <p:spPr bwMode="auto">
          <a:xfrm>
            <a:off x="4038600" y="4343400"/>
            <a:ext cx="685800" cy="609600"/>
          </a:xfrm>
          <a:prstGeom prst="flowChartExtra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3" name="AutoShape 59"/>
          <p:cNvSpPr>
            <a:spLocks noChangeArrowheads="1"/>
          </p:cNvSpPr>
          <p:nvPr/>
        </p:nvSpPr>
        <p:spPr bwMode="auto">
          <a:xfrm>
            <a:off x="5029200" y="4343400"/>
            <a:ext cx="685800" cy="609600"/>
          </a:xfrm>
          <a:prstGeom prst="flowChartExtra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4" name="AutoShape 60"/>
          <p:cNvSpPr>
            <a:spLocks noChangeArrowheads="1"/>
          </p:cNvSpPr>
          <p:nvPr/>
        </p:nvSpPr>
        <p:spPr bwMode="auto">
          <a:xfrm>
            <a:off x="6019800" y="4343400"/>
            <a:ext cx="685800" cy="609600"/>
          </a:xfrm>
          <a:prstGeom prst="flowChartExtra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1219200"/>
          </a:xfrm>
        </p:spPr>
        <p:txBody>
          <a:bodyPr/>
          <a:lstStyle/>
          <a:p>
            <a:pPr algn="ctr"/>
            <a:r>
              <a:rPr lang="ru-RU" sz="2800" b="1" dirty="0"/>
              <a:t>Учим детей ориентироваться в пространстве</a:t>
            </a:r>
          </a:p>
        </p:txBody>
      </p:sp>
      <p:pic>
        <p:nvPicPr>
          <p:cNvPr id="1028" name="Picture 4" descr="C:\Users\Вика\Desktop\DSCN19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828800"/>
            <a:ext cx="339447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82000" cy="1828800"/>
          </a:xfrm>
        </p:spPr>
        <p:txBody>
          <a:bodyPr>
            <a:normAutofit fontScale="90000"/>
          </a:bodyPr>
          <a:lstStyle/>
          <a:p>
            <a:r>
              <a:rPr lang="ru-RU" sz="2000"/>
              <a:t/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endParaRPr lang="ru-RU" sz="2000"/>
          </a:p>
        </p:txBody>
      </p:sp>
      <p:sp>
        <p:nvSpPr>
          <p:cNvPr id="48139" name="Rectangle 11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8534400" cy="1524000"/>
          </a:xfrm>
        </p:spPr>
        <p:txBody>
          <a:bodyPr/>
          <a:lstStyle/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sz="3200" b="1" dirty="0"/>
              <a:t>Цвет -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28600" y="3048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Развиваем умение </a:t>
            </a:r>
            <a:r>
              <a:rPr lang="ru-RU" sz="3200" b="1" dirty="0" smtClean="0"/>
              <a:t>выделять  признаки </a:t>
            </a:r>
            <a:r>
              <a:rPr lang="ru-RU" sz="3200" b="1" dirty="0"/>
              <a:t>предметов (цвет, форма)</a:t>
            </a:r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2057400" y="4343400"/>
            <a:ext cx="1295400" cy="1219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038600" y="4419600"/>
            <a:ext cx="1219200" cy="1143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5715000" y="4267200"/>
            <a:ext cx="1676400" cy="1295400"/>
          </a:xfrm>
          <a:prstGeom prst="flowChartExtra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304800" y="4114800"/>
            <a:ext cx="853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200" dirty="0"/>
          </a:p>
          <a:p>
            <a:pPr marL="342900" indent="-342900">
              <a:spcBef>
                <a:spcPct val="20000"/>
              </a:spcBef>
            </a:pPr>
            <a:r>
              <a:rPr lang="ru-RU" sz="3200" dirty="0"/>
              <a:t>Форма - 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1905000" y="2590800"/>
            <a:ext cx="1219200" cy="1143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3429000" y="2590800"/>
            <a:ext cx="1219200" cy="1143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6400800" y="2590800"/>
            <a:ext cx="12192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4876800" y="2590800"/>
            <a:ext cx="1219200" cy="1143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b="1" dirty="0" smtClean="0"/>
              <a:t>Развиваем умение подбирать по цвету</a:t>
            </a:r>
            <a:endParaRPr lang="ru-RU" sz="2500" b="1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85800" y="1676400"/>
            <a:ext cx="1219200" cy="1143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971800" y="1634106"/>
            <a:ext cx="1219200" cy="1143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7162800" y="1676400"/>
            <a:ext cx="1219200" cy="11430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181600" y="1666963"/>
            <a:ext cx="12192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1" name="Picture 3" descr="C:\Users\Вика\Desktop\img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41724"/>
            <a:ext cx="1673283" cy="141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341724"/>
            <a:ext cx="1708558" cy="15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6" y="4979988"/>
            <a:ext cx="1749484" cy="157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029201"/>
            <a:ext cx="1676400" cy="153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Развиваем мышление </a:t>
            </a:r>
            <a:br>
              <a:rPr lang="ru-RU" b="1" dirty="0" smtClean="0"/>
            </a:br>
            <a:r>
              <a:rPr lang="ru-RU" b="1" dirty="0" smtClean="0"/>
              <a:t>(умение классифицировать)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большой –</a:t>
            </a:r>
            <a:r>
              <a:rPr lang="ru-RU" b="1" dirty="0" smtClean="0"/>
              <a:t> </a:t>
            </a:r>
            <a:r>
              <a:rPr lang="ru-RU" dirty="0" smtClean="0"/>
              <a:t>маленький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4" name="Picture 6" descr="C:\Users\Вика\Desktop\ии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198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Вик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66" y="3275202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Развиваем мышление </a:t>
            </a:r>
            <a:br>
              <a:rPr lang="ru-RU" b="1" dirty="0" smtClean="0"/>
            </a:br>
            <a:r>
              <a:rPr lang="ru-RU" b="1" dirty="0" smtClean="0"/>
              <a:t>(умение классифицировать)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узкий – широкий</a:t>
            </a:r>
          </a:p>
          <a:p>
            <a:endParaRPr lang="ru-RU" dirty="0"/>
          </a:p>
        </p:txBody>
      </p:sp>
      <p:pic>
        <p:nvPicPr>
          <p:cNvPr id="4" name="Picture 6" descr="узкий - широ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464965"/>
            <a:ext cx="36798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/>
              <a:t>Обобщаем и закрепляем представление об овощах</a:t>
            </a:r>
            <a:r>
              <a:rPr lang="ru-RU" sz="2500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91" y="1577043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8999"/>
            <a:ext cx="4190999" cy="303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11385"/>
            <a:ext cx="2209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/>
              <a:t>Обобщаем и закрепляем представление о фруктах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62100"/>
            <a:ext cx="1752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62101"/>
            <a:ext cx="2133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733799"/>
            <a:ext cx="2286000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338</TotalTime>
  <Words>71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 Учим детей располагать геометрические фигуры в заданном порядке (по образцу)</vt:lpstr>
      <vt:lpstr>Учим детей ориентироваться в пространстве</vt:lpstr>
      <vt:lpstr>      </vt:lpstr>
      <vt:lpstr>Развиваем умение подбирать по цвету</vt:lpstr>
      <vt:lpstr>Развиваем мышление  (умение классифицировать)</vt:lpstr>
      <vt:lpstr>Развиваем мышление  (умение классифицировать)</vt:lpstr>
      <vt:lpstr>Обобщаем и закрепляем представление об овощах </vt:lpstr>
      <vt:lpstr>Обобщаем и закрепляем представление о фруктах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Вика</cp:lastModifiedBy>
  <cp:revision>42</cp:revision>
  <cp:lastPrinted>1601-01-01T00:00:00Z</cp:lastPrinted>
  <dcterms:created xsi:type="dcterms:W3CDTF">1601-01-01T00:00:00Z</dcterms:created>
  <dcterms:modified xsi:type="dcterms:W3CDTF">2013-06-06T16:11:44Z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