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72" r:id="rId6"/>
    <p:sldId id="262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99FF"/>
    <a:srgbClr val="B635CB"/>
    <a:srgbClr val="0000FF"/>
    <a:srgbClr val="BB2001"/>
    <a:srgbClr val="000099"/>
    <a:srgbClr val="FFCCFF"/>
    <a:srgbClr val="FF00FF"/>
    <a:srgbClr val="FF99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14" autoAdjust="0"/>
  </p:normalViewPr>
  <p:slideViewPr>
    <p:cSldViewPr showGuides="1">
      <p:cViewPr varScale="1">
        <p:scale>
          <a:sx n="58" d="100"/>
          <a:sy n="58" d="100"/>
        </p:scale>
        <p:origin x="-1200" y="-96"/>
      </p:cViewPr>
      <p:guideLst>
        <p:guide orient="horz" pos="300"/>
        <p:guide orient="horz" pos="2160"/>
        <p:guide orient="horz" pos="572"/>
        <p:guide pos="2880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7E07C-D536-4AEC-9108-67E05DA75D3F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723B7-5968-4E1C-8A00-25C0C23321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723B7-5968-4E1C-8A00-25C0C233217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4DA7-A9BE-4B17-B486-D7866146D8D3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03D1-E319-4754-B6F0-EC32AC537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4DA7-A9BE-4B17-B486-D7866146D8D3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03D1-E319-4754-B6F0-EC32AC537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4DA7-A9BE-4B17-B486-D7866146D8D3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03D1-E319-4754-B6F0-EC32AC537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4DA7-A9BE-4B17-B486-D7866146D8D3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03D1-E319-4754-B6F0-EC32AC537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4DA7-A9BE-4B17-B486-D7866146D8D3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03D1-E319-4754-B6F0-EC32AC537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4DA7-A9BE-4B17-B486-D7866146D8D3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03D1-E319-4754-B6F0-EC32AC537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4DA7-A9BE-4B17-B486-D7866146D8D3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03D1-E319-4754-B6F0-EC32AC537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4DA7-A9BE-4B17-B486-D7866146D8D3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03D1-E319-4754-B6F0-EC32AC537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4DA7-A9BE-4B17-B486-D7866146D8D3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03D1-E319-4754-B6F0-EC32AC537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4DA7-A9BE-4B17-B486-D7866146D8D3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03D1-E319-4754-B6F0-EC32AC537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4DA7-A9BE-4B17-B486-D7866146D8D3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03D1-E319-4754-B6F0-EC32AC537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4DA7-A9BE-4B17-B486-D7866146D8D3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E03D1-E319-4754-B6F0-EC32AC537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skazka.mid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420888"/>
            <a:ext cx="806489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>
                  <a:solidFill>
                    <a:srgbClr val="FF00FF"/>
                  </a:solidFill>
                </a:ln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СКАЗОЧНАЯ СТРАНА</a:t>
            </a:r>
            <a:endParaRPr lang="ru-RU" sz="8000" b="1" cap="none" spc="0" dirty="0">
              <a:ln w="11430">
                <a:solidFill>
                  <a:srgbClr val="FF00FF"/>
                </a:solidFill>
              </a:ln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093296"/>
            <a:ext cx="500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FF"/>
                </a:solidFill>
              </a:rPr>
              <a:t>© </a:t>
            </a:r>
            <a:r>
              <a:rPr lang="ru-RU" sz="2000" b="1" dirty="0" err="1" smtClean="0">
                <a:solidFill>
                  <a:srgbClr val="FF00FF"/>
                </a:solidFill>
              </a:rPr>
              <a:t>Черешнева</a:t>
            </a:r>
            <a:r>
              <a:rPr lang="ru-RU" sz="2000" b="1" dirty="0" smtClean="0">
                <a:solidFill>
                  <a:srgbClr val="FF00FF"/>
                </a:solidFill>
              </a:rPr>
              <a:t> Галина Николаевна, 2013</a:t>
            </a:r>
            <a:endParaRPr lang="ru-RU" sz="2000" b="1" dirty="0">
              <a:solidFill>
                <a:srgbClr val="FF00FF"/>
              </a:solidFill>
            </a:endParaRPr>
          </a:p>
        </p:txBody>
      </p:sp>
      <p:pic>
        <p:nvPicPr>
          <p:cNvPr id="9" name="skazka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100392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6368" y="332656"/>
            <a:ext cx="8291264" cy="620688"/>
          </a:xfrm>
        </p:spPr>
        <p:txBody>
          <a:bodyPr>
            <a:no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ЧТО ЖЕ ТАКОЕ «СКАЗКА»?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C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7" name="Picture 3" descr="C:\Documents and Settings\Администратор\Рабочий стол\СЛАВЯНЕ\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14500" y="2420888"/>
            <a:ext cx="5715000" cy="4133850"/>
          </a:xfrm>
        </p:spPr>
      </p:pic>
      <p:sp>
        <p:nvSpPr>
          <p:cNvPr id="8" name="TextBox 7"/>
          <p:cNvSpPr txBox="1"/>
          <p:nvPr/>
        </p:nvSpPr>
        <p:spPr>
          <a:xfrm>
            <a:off x="251520" y="126876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C00CC"/>
                </a:solidFill>
              </a:rPr>
              <a:t>«Сказка ложь, да в ней намек </a:t>
            </a:r>
          </a:p>
          <a:p>
            <a:pPr algn="r"/>
            <a:r>
              <a:rPr lang="ru-RU" sz="3200" b="1" dirty="0" smtClean="0">
                <a:solidFill>
                  <a:srgbClr val="CC00CC"/>
                </a:solidFill>
              </a:rPr>
              <a:t>– добрым молодцам урок!»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524" y="808906"/>
            <a:ext cx="8568952" cy="5788446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"/>
            </a:pPr>
            <a:r>
              <a:rPr lang="ru-RU" sz="3600" b="1" dirty="0" smtClean="0">
                <a:solidFill>
                  <a:srgbClr val="C00000"/>
                </a:solidFill>
              </a:rPr>
              <a:t> Сказка </a:t>
            </a:r>
            <a:r>
              <a:rPr lang="ru-RU" sz="2800" b="1" dirty="0" smtClean="0">
                <a:solidFill>
                  <a:srgbClr val="C00000"/>
                </a:solidFill>
              </a:rPr>
              <a:t>– это не просто литературное</a:t>
            </a:r>
          </a:p>
          <a:p>
            <a:pPr mar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произведение, это своего рода руководство к действию в разных жизненных ситуациях. </a:t>
            </a:r>
          </a:p>
          <a:p>
            <a:pPr mar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Это очень многоплановое повествование: в сказках можно найти несколько смысловых слоев, каждый из которых является важным.</a:t>
            </a:r>
          </a:p>
          <a:p>
            <a:pPr marL="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"/>
            </a:pP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Сказка</a:t>
            </a:r>
            <a:r>
              <a:rPr lang="ru-RU" sz="2800" b="1" dirty="0" smtClean="0">
                <a:solidFill>
                  <a:srgbClr val="C00000"/>
                </a:solidFill>
              </a:rPr>
              <a:t> несет некое зашифрованное Послание, которое нужно найти и осознать.</a:t>
            </a:r>
          </a:p>
          <a:p>
            <a:pPr marL="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"/>
            </a:pP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Сказка</a:t>
            </a:r>
            <a:r>
              <a:rPr lang="ru-RU" sz="2800" b="1" dirty="0" smtClean="0">
                <a:solidFill>
                  <a:srgbClr val="C00000"/>
                </a:solidFill>
              </a:rPr>
              <a:t> – это своего рода «энциклопедия жизни», где в метафорической форме отражены разные жизненные ситуации и способы их решения.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СКАЗКОТЕРАПИЯ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544616"/>
          </a:xfrm>
        </p:spPr>
        <p:txBody>
          <a:bodyPr>
            <a:normAutofit fontScale="92500"/>
          </a:bodyPr>
          <a:lstStyle/>
          <a:p>
            <a:pPr marL="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"/>
            </a:pPr>
            <a:r>
              <a:rPr lang="ru-RU" sz="3500" b="1" dirty="0" err="1" smtClean="0">
                <a:solidFill>
                  <a:srgbClr val="FFFE00"/>
                </a:solidFill>
              </a:rPr>
              <a:t>Сказкотерапия</a:t>
            </a:r>
            <a:r>
              <a:rPr lang="ru-RU" sz="2800" b="1" dirty="0" smtClean="0">
                <a:solidFill>
                  <a:srgbClr val="FFFE00"/>
                </a:solidFill>
              </a:rPr>
              <a:t> – это инструмент развития фантазии, творчества, изучения и конструирования механизмов поиска и принятия решений.</a:t>
            </a:r>
          </a:p>
          <a:p>
            <a:pPr marL="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"/>
            </a:pPr>
            <a:r>
              <a:rPr lang="ru-RU" sz="3500" b="1" dirty="0" err="1" smtClean="0">
                <a:solidFill>
                  <a:srgbClr val="FFFE00"/>
                </a:solidFill>
              </a:rPr>
              <a:t>Сказкотерапия</a:t>
            </a:r>
            <a:r>
              <a:rPr lang="ru-RU" sz="2800" b="1" dirty="0" smtClean="0">
                <a:solidFill>
                  <a:srgbClr val="FFFE00"/>
                </a:solidFill>
              </a:rPr>
              <a:t> – это метод передачи человеку ценностей, правил и жизненных принципов, осуществляемых посредством создания и повествования сказок, отображающих и содержащих необходимую для передачи информации</a:t>
            </a:r>
          </a:p>
          <a:p>
            <a:pPr marL="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"/>
            </a:pPr>
            <a:r>
              <a:rPr lang="ru-RU" sz="3500" b="1" dirty="0" err="1" smtClean="0">
                <a:solidFill>
                  <a:srgbClr val="FFFE00"/>
                </a:solidFill>
              </a:rPr>
              <a:t>Сказкотерапия</a:t>
            </a:r>
            <a:r>
              <a:rPr lang="ru-RU" sz="3500" b="1" dirty="0" smtClean="0">
                <a:solidFill>
                  <a:srgbClr val="FFFE00"/>
                </a:solidFill>
              </a:rPr>
              <a:t> -</a:t>
            </a:r>
            <a:r>
              <a:rPr lang="ru-RU" sz="2800" b="1" dirty="0" smtClean="0">
                <a:solidFill>
                  <a:srgbClr val="FFFE00"/>
                </a:solidFill>
              </a:rPr>
              <a:t>  </a:t>
            </a:r>
            <a:r>
              <a:rPr lang="ru-RU" sz="2800" b="1" dirty="0" smtClean="0">
                <a:solidFill>
                  <a:srgbClr val="FFFE00"/>
                </a:solidFill>
                <a:latin typeface="Calibri" pitchFamily="34" charset="0"/>
              </a:rPr>
              <a:t>это лечение сказками, т.е. совместное с клиентом открытие тех знаний, которые живут в душе и являются в данный момент психотерапевтическими</a:t>
            </a:r>
            <a:r>
              <a:rPr lang="ru-RU" sz="2800" dirty="0" smtClean="0">
                <a:solidFill>
                  <a:srgbClr val="FFCC66"/>
                </a:solidFill>
                <a:latin typeface="Calibri" pitchFamily="34" charset="0"/>
              </a:rPr>
              <a:t>.  </a:t>
            </a:r>
          </a:p>
          <a:p>
            <a:endParaRPr lang="ru-RU" sz="28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80" y="188640"/>
            <a:ext cx="8075240" cy="936527"/>
          </a:xfrm>
        </p:spPr>
        <p:txBody>
          <a:bodyPr>
            <a:no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ЗНАЧЕНИЕ СКАЗКОТЕРАПИИ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C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25658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0099"/>
                </a:solidFill>
              </a:rPr>
              <a:t>Воздействует на правое и левое полушарие головного мозга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0099"/>
                </a:solidFill>
              </a:rPr>
              <a:t>Активизирует мышление, воображение, память и др. психические процессы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0099"/>
                </a:solidFill>
              </a:rPr>
              <a:t>Задействует глубинные структуры психики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0099"/>
                </a:solidFill>
              </a:rPr>
              <a:t>Язык эмоциональных, творческих личностей, сопротивляющихся личностей(строптивых, с негативизмом)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0099"/>
                </a:solidFill>
              </a:rPr>
              <a:t>Передают информацию в сжатом виде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0099"/>
                </a:solidFill>
              </a:rPr>
              <a:t>Передают субъективные впечатления, переживания в стереотипной форме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0099"/>
                </a:solidFill>
              </a:rPr>
              <a:t>Обогащение модели мира</a:t>
            </a:r>
            <a:endParaRPr lang="ru-RU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250"/>
            <a:ext cx="8352928" cy="792088"/>
          </a:xfrm>
        </p:spPr>
        <p:txBody>
          <a:bodyPr>
            <a:normAutofit fontScale="90000"/>
          </a:bodyPr>
          <a:lstStyle/>
          <a:p>
            <a:r>
              <a:rPr lang="ru-RU" sz="4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ТИПОЛОГИЯ СКАЗОК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C00CC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C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050"/>
            <a:ext cx="8676964" cy="568930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</a:rPr>
              <a:t>Концепция комплексной </a:t>
            </a:r>
            <a:r>
              <a:rPr lang="ru-RU" sz="2200" b="1" dirty="0" err="1" smtClean="0">
                <a:solidFill>
                  <a:srgbClr val="000099"/>
                </a:solidFill>
                <a:latin typeface="Times New Roman" pitchFamily="18" charset="0"/>
              </a:rPr>
              <a:t>сказкотерапии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</a:rPr>
              <a:t> базируется на пяти видах сказок (по </a:t>
            </a:r>
            <a:r>
              <a:rPr lang="ru-RU" sz="2200" b="1" dirty="0" err="1" smtClean="0">
                <a:solidFill>
                  <a:srgbClr val="000099"/>
                </a:solidFill>
                <a:latin typeface="Times New Roman" pitchFamily="18" charset="0"/>
              </a:rPr>
              <a:t>Зинкевич-Евстигнеевой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</a:rPr>
              <a:t> Т.Д):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</a:rPr>
              <a:t> 1. Художественные сказки: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</a:rPr>
              <a:t> народные;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</a:rPr>
              <a:t> сказки о животных, взаимоотношениях людей и   животных; 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</a:rPr>
              <a:t> бытовые сказки; 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</a:rPr>
              <a:t> страшные сказки; 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</a:rPr>
              <a:t> волшебные сказки;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</a:rPr>
              <a:t> авторские.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</a:rPr>
              <a:t>2. Дидактические сказки.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</a:rPr>
              <a:t>3. </a:t>
            </a:r>
            <a:r>
              <a:rPr lang="ru-RU" sz="2200" b="1" dirty="0" err="1" smtClean="0">
                <a:solidFill>
                  <a:srgbClr val="000099"/>
                </a:solidFill>
                <a:latin typeface="Times New Roman" pitchFamily="18" charset="0"/>
              </a:rPr>
              <a:t>Психокоррекционные</a:t>
            </a: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</a:rPr>
              <a:t> сказки.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</a:rPr>
              <a:t>4. Медитативные сказки.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</a:rPr>
              <a:t>5. Психотерапевтические сказки.</a:t>
            </a:r>
            <a:endParaRPr lang="ru-RU" sz="2200" dirty="0">
              <a:solidFill>
                <a:srgbClr val="000099"/>
              </a:solidFill>
            </a:endParaRPr>
          </a:p>
        </p:txBody>
      </p:sp>
      <p:pic>
        <p:nvPicPr>
          <p:cNvPr id="5" name="Picture 4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0331" y="3429000"/>
            <a:ext cx="3227388" cy="331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1296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ln w="11430">
                  <a:solidFill>
                    <a:srgbClr val="FF00FF"/>
                  </a:solidFill>
                </a:ln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all" dirty="0">
              <a:solidFill>
                <a:srgbClr val="CC00CC"/>
              </a:solidFill>
            </a:endParaRPr>
          </a:p>
        </p:txBody>
      </p:sp>
      <p:pic>
        <p:nvPicPr>
          <p:cNvPr id="4" name="Рисунок 3" descr="0_3a87d_fb4732db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675829">
            <a:off x="6351905" y="-490693"/>
            <a:ext cx="2889717" cy="2889717"/>
          </a:xfrm>
          <a:prstGeom prst="rect">
            <a:avLst/>
          </a:prstGeom>
        </p:spPr>
      </p:pic>
      <p:pic>
        <p:nvPicPr>
          <p:cNvPr id="6" name="Рисунок 5" descr="1320769329_277508008_1----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783067"/>
            <a:ext cx="3923928" cy="3074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301</Words>
  <Application>Microsoft Office PowerPoint</Application>
  <PresentationFormat>Экран (4:3)</PresentationFormat>
  <Paragraphs>37</Paragraphs>
  <Slides>7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ЧТО ЖЕ ТАКОЕ «СКАЗКА»?</vt:lpstr>
      <vt:lpstr>Слайд 3</vt:lpstr>
      <vt:lpstr>СКАЗКОТЕРАПИЯ</vt:lpstr>
      <vt:lpstr>ЗНАЧЕНИЕ СКАЗКОТЕРАПИИ</vt:lpstr>
      <vt:lpstr>ТИПОЛОГИЯ СКАЗОК 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72</cp:revision>
  <dcterms:created xsi:type="dcterms:W3CDTF">2013-03-25T15:55:38Z</dcterms:created>
  <dcterms:modified xsi:type="dcterms:W3CDTF">2013-06-04T23:34:22Z</dcterms:modified>
</cp:coreProperties>
</file>