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68" r:id="rId3"/>
    <p:sldId id="256" r:id="rId4"/>
    <p:sldId id="271" r:id="rId5"/>
    <p:sldId id="272" r:id="rId6"/>
    <p:sldId id="273" r:id="rId7"/>
    <p:sldId id="274" r:id="rId8"/>
    <p:sldId id="275" r:id="rId9"/>
    <p:sldId id="261" r:id="rId10"/>
    <p:sldId id="262" r:id="rId11"/>
    <p:sldId id="276" r:id="rId12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22D0"/>
    <a:srgbClr val="FCD0F7"/>
    <a:srgbClr val="FFFFCC"/>
    <a:srgbClr val="FF0000"/>
    <a:srgbClr val="0B0B99"/>
    <a:srgbClr val="3333FF"/>
    <a:srgbClr val="CC0000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6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7AA81-BE6D-4AD3-A0BA-F6CD4FBF4F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52D1E-1B10-4EDE-84F1-D3A5ABCC98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11EA2-AC31-4FAA-B433-396B4065F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174AF-7FB1-4CC6-909C-43E45B887B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43D9CB-84B7-407C-9D89-6ACC7706C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657EF-AF70-4DB4-A2E8-F6D2B05F9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B44D1-0397-4073-956B-2D90DD54E9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CFDEC-2ED2-4C9A-8B66-5EDBA319E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ECD2C-DFD3-4B7D-B5FE-EFCBDD450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BCA29-04C9-4DB6-925D-BF79FAA7CF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325F6-B9A7-47C5-B2BA-B1FF398DD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2E1D9B0-2BAE-4918-B87E-31ABE8DC80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9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857232"/>
            <a:ext cx="8229600" cy="234316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Приближённое вычисление площадей. Палетка.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Ващенко Т.М.</a:t>
            </a:r>
          </a:p>
          <a:p>
            <a:r>
              <a:rPr lang="ru-RU" dirty="0" smtClean="0"/>
              <a:t>МБОУ СОШ № 53</a:t>
            </a:r>
          </a:p>
          <a:p>
            <a:r>
              <a:rPr lang="ru-RU" dirty="0" smtClean="0"/>
              <a:t>Г. Хабаровск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6"/>
          <p:cNvSpPr>
            <a:spLocks/>
          </p:cNvSpPr>
          <p:nvPr/>
        </p:nvSpPr>
        <p:spPr bwMode="auto">
          <a:xfrm>
            <a:off x="1692275" y="836613"/>
            <a:ext cx="6200775" cy="5741987"/>
          </a:xfrm>
          <a:custGeom>
            <a:avLst/>
            <a:gdLst>
              <a:gd name="T0" fmla="*/ 289 w 3906"/>
              <a:gd name="T1" fmla="*/ 842 h 3617"/>
              <a:gd name="T2" fmla="*/ 924 w 3906"/>
              <a:gd name="T3" fmla="*/ 252 h 3617"/>
              <a:gd name="T4" fmla="*/ 2103 w 3906"/>
              <a:gd name="T5" fmla="*/ 433 h 3617"/>
              <a:gd name="T6" fmla="*/ 3254 w 3906"/>
              <a:gd name="T7" fmla="*/ 128 h 3617"/>
              <a:gd name="T8" fmla="*/ 2602 w 3906"/>
              <a:gd name="T9" fmla="*/ 1204 h 3617"/>
              <a:gd name="T10" fmla="*/ 3827 w 3906"/>
              <a:gd name="T11" fmla="*/ 2119 h 3617"/>
              <a:gd name="T12" fmla="*/ 3074 w 3906"/>
              <a:gd name="T13" fmla="*/ 2279 h 3617"/>
              <a:gd name="T14" fmla="*/ 3281 w 3906"/>
              <a:gd name="T15" fmla="*/ 3269 h 3617"/>
              <a:gd name="T16" fmla="*/ 2615 w 3906"/>
              <a:gd name="T17" fmla="*/ 2594 h 3617"/>
              <a:gd name="T18" fmla="*/ 1151 w 3906"/>
              <a:gd name="T19" fmla="*/ 3608 h 3617"/>
              <a:gd name="T20" fmla="*/ 1850 w 3906"/>
              <a:gd name="T21" fmla="*/ 2540 h 3617"/>
              <a:gd name="T22" fmla="*/ 1332 w 3906"/>
              <a:gd name="T23" fmla="*/ 2293 h 3617"/>
              <a:gd name="T24" fmla="*/ 173 w 3906"/>
              <a:gd name="T25" fmla="*/ 2182 h 3617"/>
              <a:gd name="T26" fmla="*/ 293 w 3906"/>
              <a:gd name="T27" fmla="*/ 1505 h 3617"/>
              <a:gd name="T28" fmla="*/ 697 w 3906"/>
              <a:gd name="T29" fmla="*/ 1159 h 3617"/>
              <a:gd name="T30" fmla="*/ 289 w 3906"/>
              <a:gd name="T31" fmla="*/ 842 h 36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3906"/>
              <a:gd name="T49" fmla="*/ 0 h 3617"/>
              <a:gd name="T50" fmla="*/ 3906 w 3906"/>
              <a:gd name="T51" fmla="*/ 3617 h 36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3906" h="3617">
                <a:moveTo>
                  <a:pt x="289" y="842"/>
                </a:moveTo>
                <a:cubicBezTo>
                  <a:pt x="327" y="691"/>
                  <a:pt x="622" y="320"/>
                  <a:pt x="924" y="252"/>
                </a:cubicBezTo>
                <a:cubicBezTo>
                  <a:pt x="1226" y="184"/>
                  <a:pt x="1715" y="454"/>
                  <a:pt x="2103" y="433"/>
                </a:cubicBezTo>
                <a:cubicBezTo>
                  <a:pt x="2491" y="412"/>
                  <a:pt x="3171" y="0"/>
                  <a:pt x="3254" y="128"/>
                </a:cubicBezTo>
                <a:cubicBezTo>
                  <a:pt x="3337" y="256"/>
                  <a:pt x="2507" y="872"/>
                  <a:pt x="2602" y="1204"/>
                </a:cubicBezTo>
                <a:cubicBezTo>
                  <a:pt x="2697" y="1536"/>
                  <a:pt x="3748" y="1940"/>
                  <a:pt x="3827" y="2119"/>
                </a:cubicBezTo>
                <a:cubicBezTo>
                  <a:pt x="3906" y="2298"/>
                  <a:pt x="3165" y="2087"/>
                  <a:pt x="3074" y="2279"/>
                </a:cubicBezTo>
                <a:cubicBezTo>
                  <a:pt x="2983" y="2471"/>
                  <a:pt x="3357" y="3217"/>
                  <a:pt x="3281" y="3269"/>
                </a:cubicBezTo>
                <a:cubicBezTo>
                  <a:pt x="3205" y="3321"/>
                  <a:pt x="2970" y="2538"/>
                  <a:pt x="2615" y="2594"/>
                </a:cubicBezTo>
                <a:cubicBezTo>
                  <a:pt x="2260" y="2650"/>
                  <a:pt x="1278" y="3617"/>
                  <a:pt x="1151" y="3608"/>
                </a:cubicBezTo>
                <a:cubicBezTo>
                  <a:pt x="1024" y="3599"/>
                  <a:pt x="1820" y="2759"/>
                  <a:pt x="1850" y="2540"/>
                </a:cubicBezTo>
                <a:cubicBezTo>
                  <a:pt x="1880" y="2321"/>
                  <a:pt x="1611" y="2353"/>
                  <a:pt x="1332" y="2293"/>
                </a:cubicBezTo>
                <a:cubicBezTo>
                  <a:pt x="1053" y="2233"/>
                  <a:pt x="346" y="2313"/>
                  <a:pt x="173" y="2182"/>
                </a:cubicBezTo>
                <a:cubicBezTo>
                  <a:pt x="0" y="2051"/>
                  <a:pt x="206" y="1676"/>
                  <a:pt x="293" y="1505"/>
                </a:cubicBezTo>
                <a:cubicBezTo>
                  <a:pt x="380" y="1334"/>
                  <a:pt x="698" y="1269"/>
                  <a:pt x="697" y="1159"/>
                </a:cubicBezTo>
                <a:cubicBezTo>
                  <a:pt x="696" y="1049"/>
                  <a:pt x="251" y="993"/>
                  <a:pt x="289" y="842"/>
                </a:cubicBez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1979613" y="1196975"/>
            <a:ext cx="5335587" cy="4032250"/>
          </a:xfrm>
          <a:custGeom>
            <a:avLst/>
            <a:gdLst>
              <a:gd name="T0" fmla="*/ 562 w 3361"/>
              <a:gd name="T1" fmla="*/ 560 h 2540"/>
              <a:gd name="T2" fmla="*/ 292 w 3361"/>
              <a:gd name="T3" fmla="*/ 569 h 2540"/>
              <a:gd name="T4" fmla="*/ 283 w 3361"/>
              <a:gd name="T5" fmla="*/ 299 h 2540"/>
              <a:gd name="T6" fmla="*/ 2524 w 3361"/>
              <a:gd name="T7" fmla="*/ 290 h 2540"/>
              <a:gd name="T8" fmla="*/ 2524 w 3361"/>
              <a:gd name="T9" fmla="*/ 2 h 2540"/>
              <a:gd name="T10" fmla="*/ 2812 w 3361"/>
              <a:gd name="T11" fmla="*/ 0 h 2540"/>
              <a:gd name="T12" fmla="*/ 2812 w 3361"/>
              <a:gd name="T13" fmla="*/ 317 h 2540"/>
              <a:gd name="T14" fmla="*/ 2524 w 3361"/>
              <a:gd name="T15" fmla="*/ 308 h 2540"/>
              <a:gd name="T16" fmla="*/ 2533 w 3361"/>
              <a:gd name="T17" fmla="*/ 569 h 2540"/>
              <a:gd name="T18" fmla="*/ 2245 w 3361"/>
              <a:gd name="T19" fmla="*/ 578 h 2540"/>
              <a:gd name="T20" fmla="*/ 2254 w 3361"/>
              <a:gd name="T21" fmla="*/ 1118 h 2540"/>
              <a:gd name="T22" fmla="*/ 2533 w 3361"/>
              <a:gd name="T23" fmla="*/ 1136 h 2540"/>
              <a:gd name="T24" fmla="*/ 2533 w 3361"/>
              <a:gd name="T25" fmla="*/ 1415 h 2540"/>
              <a:gd name="T26" fmla="*/ 2812 w 3361"/>
              <a:gd name="T27" fmla="*/ 1406 h 2540"/>
              <a:gd name="T28" fmla="*/ 2812 w 3361"/>
              <a:gd name="T29" fmla="*/ 1678 h 2540"/>
              <a:gd name="T30" fmla="*/ 3357 w 3361"/>
              <a:gd name="T31" fmla="*/ 1678 h 2540"/>
              <a:gd name="T32" fmla="*/ 3361 w 3361"/>
              <a:gd name="T33" fmla="*/ 1964 h 2540"/>
              <a:gd name="T34" fmla="*/ 2812 w 3361"/>
              <a:gd name="T35" fmla="*/ 1964 h 2540"/>
              <a:gd name="T36" fmla="*/ 2803 w 3361"/>
              <a:gd name="T37" fmla="*/ 2243 h 2540"/>
              <a:gd name="T38" fmla="*/ 1966 w 3361"/>
              <a:gd name="T39" fmla="*/ 2252 h 2540"/>
              <a:gd name="T40" fmla="*/ 1951 w 3361"/>
              <a:gd name="T41" fmla="*/ 2540 h 2540"/>
              <a:gd name="T42" fmla="*/ 1678 w 3361"/>
              <a:gd name="T43" fmla="*/ 2540 h 2540"/>
              <a:gd name="T44" fmla="*/ 1678 w 3361"/>
              <a:gd name="T45" fmla="*/ 1973 h 2540"/>
              <a:gd name="T46" fmla="*/ 4 w 3361"/>
              <a:gd name="T47" fmla="*/ 1973 h 2540"/>
              <a:gd name="T48" fmla="*/ 0 w 3361"/>
              <a:gd name="T49" fmla="*/ 1678 h 2540"/>
              <a:gd name="T50" fmla="*/ 283 w 3361"/>
              <a:gd name="T51" fmla="*/ 1685 h 2540"/>
              <a:gd name="T52" fmla="*/ 274 w 3361"/>
              <a:gd name="T53" fmla="*/ 1109 h 2540"/>
              <a:gd name="T54" fmla="*/ 562 w 3361"/>
              <a:gd name="T55" fmla="*/ 1127 h 2540"/>
              <a:gd name="T56" fmla="*/ 562 w 3361"/>
              <a:gd name="T57" fmla="*/ 560 h 254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361"/>
              <a:gd name="T88" fmla="*/ 0 h 2540"/>
              <a:gd name="T89" fmla="*/ 3361 w 3361"/>
              <a:gd name="T90" fmla="*/ 2540 h 254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361" h="2540">
                <a:moveTo>
                  <a:pt x="562" y="560"/>
                </a:moveTo>
                <a:lnTo>
                  <a:pt x="292" y="569"/>
                </a:lnTo>
                <a:lnTo>
                  <a:pt x="283" y="299"/>
                </a:lnTo>
                <a:lnTo>
                  <a:pt x="2524" y="290"/>
                </a:lnTo>
                <a:lnTo>
                  <a:pt x="2524" y="2"/>
                </a:lnTo>
                <a:lnTo>
                  <a:pt x="2812" y="0"/>
                </a:lnTo>
                <a:lnTo>
                  <a:pt x="2812" y="317"/>
                </a:lnTo>
                <a:lnTo>
                  <a:pt x="2524" y="308"/>
                </a:lnTo>
                <a:lnTo>
                  <a:pt x="2533" y="569"/>
                </a:lnTo>
                <a:lnTo>
                  <a:pt x="2245" y="578"/>
                </a:lnTo>
                <a:lnTo>
                  <a:pt x="2254" y="1118"/>
                </a:lnTo>
                <a:lnTo>
                  <a:pt x="2533" y="1136"/>
                </a:lnTo>
                <a:lnTo>
                  <a:pt x="2533" y="1415"/>
                </a:lnTo>
                <a:lnTo>
                  <a:pt x="2812" y="1406"/>
                </a:lnTo>
                <a:lnTo>
                  <a:pt x="2812" y="1678"/>
                </a:lnTo>
                <a:lnTo>
                  <a:pt x="3357" y="1678"/>
                </a:lnTo>
                <a:lnTo>
                  <a:pt x="3361" y="1964"/>
                </a:lnTo>
                <a:lnTo>
                  <a:pt x="2812" y="1964"/>
                </a:lnTo>
                <a:lnTo>
                  <a:pt x="2803" y="2243"/>
                </a:lnTo>
                <a:lnTo>
                  <a:pt x="1966" y="2252"/>
                </a:lnTo>
                <a:lnTo>
                  <a:pt x="1951" y="2540"/>
                </a:lnTo>
                <a:lnTo>
                  <a:pt x="1678" y="2540"/>
                </a:lnTo>
                <a:lnTo>
                  <a:pt x="1678" y="1973"/>
                </a:lnTo>
                <a:lnTo>
                  <a:pt x="4" y="1973"/>
                </a:lnTo>
                <a:lnTo>
                  <a:pt x="0" y="1678"/>
                </a:lnTo>
                <a:lnTo>
                  <a:pt x="283" y="1685"/>
                </a:lnTo>
                <a:lnTo>
                  <a:pt x="274" y="1109"/>
                </a:lnTo>
                <a:lnTo>
                  <a:pt x="562" y="1127"/>
                </a:lnTo>
                <a:lnTo>
                  <a:pt x="562" y="56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1271" name="Picture 7" descr="палет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88913"/>
            <a:ext cx="7345363" cy="650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671638" y="981075"/>
            <a:ext cx="5637212" cy="411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>
                <a:solidFill>
                  <a:srgbClr val="0B0B99"/>
                </a:solidFill>
                <a:latin typeface="Monotype Corsiva" pitchFamily="66" charset="0"/>
              </a:rPr>
              <a:t>Вычисли площадь кляксы с помощью палетки</a:t>
            </a:r>
          </a:p>
        </p:txBody>
      </p:sp>
      <p:sp>
        <p:nvSpPr>
          <p:cNvPr id="11274" name="WordArt 10">
            <a:hlinkClick r:id="" action="ppaction://noaction"/>
          </p:cNvPr>
          <p:cNvSpPr>
            <a:spLocks noChangeArrowheads="1" noChangeShapeType="1" noTextEdit="1"/>
          </p:cNvSpPr>
          <p:nvPr/>
        </p:nvSpPr>
        <p:spPr bwMode="auto">
          <a:xfrm>
            <a:off x="5795963" y="5805488"/>
            <a:ext cx="2808287" cy="8366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ответ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/>
      <p:bldP spid="11273" grpId="0"/>
      <p:bldP spid="11273" grpId="1"/>
      <p:bldP spid="112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2286016"/>
          </a:xfrm>
        </p:spPr>
        <p:txBody>
          <a:bodyPr>
            <a:normAutofit/>
          </a:bodyPr>
          <a:lstStyle/>
          <a:p>
            <a:r>
              <a:rPr lang="ru-RU" sz="6700" dirty="0" smtClean="0"/>
              <a:t>Домашнее задание</a:t>
            </a:r>
            <a:br>
              <a:rPr lang="ru-RU" sz="6700" dirty="0" smtClean="0"/>
            </a:br>
            <a:r>
              <a:rPr lang="ru-RU" dirty="0" smtClean="0"/>
              <a:t>Стр.3, №6, №7.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4"/>
          <p:cNvSpPr>
            <a:spLocks noChangeArrowheads="1"/>
          </p:cNvSpPr>
          <p:nvPr/>
        </p:nvSpPr>
        <p:spPr bwMode="auto">
          <a:xfrm rot="13601761">
            <a:off x="23891" y="1530751"/>
            <a:ext cx="2791317" cy="1462913"/>
          </a:xfrm>
          <a:prstGeom prst="triangle">
            <a:avLst>
              <a:gd name="adj" fmla="val 494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 baseline="0"/>
          </a:p>
        </p:txBody>
      </p:sp>
      <p:sp>
        <p:nvSpPr>
          <p:cNvPr id="21507" name="Oval 5"/>
          <p:cNvSpPr>
            <a:spLocks noChangeArrowheads="1"/>
          </p:cNvSpPr>
          <p:nvPr/>
        </p:nvSpPr>
        <p:spPr bwMode="auto">
          <a:xfrm>
            <a:off x="5076825" y="765175"/>
            <a:ext cx="2159000" cy="20875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sz="1800" baseline="0">
              <a:solidFill>
                <a:schemeClr val="folHlink"/>
              </a:solidFill>
            </a:endParaRPr>
          </a:p>
        </p:txBody>
      </p:sp>
      <p:sp>
        <p:nvSpPr>
          <p:cNvPr id="21508" name="Rectangle 6"/>
          <p:cNvSpPr>
            <a:spLocks noChangeArrowheads="1"/>
          </p:cNvSpPr>
          <p:nvPr/>
        </p:nvSpPr>
        <p:spPr bwMode="auto">
          <a:xfrm>
            <a:off x="5219700" y="4005263"/>
            <a:ext cx="3024188" cy="17065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 baseline="0"/>
          </a:p>
        </p:txBody>
      </p:sp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1042988" y="3789363"/>
            <a:ext cx="2376487" cy="2157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 baseline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84213" y="1125538"/>
            <a:ext cx="3024187" cy="3024187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5364163" y="1125538"/>
            <a:ext cx="3024187" cy="3024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4" name="Picture 6" descr="mult2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22238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364163" y="1125538"/>
            <a:ext cx="3024187" cy="3024187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056" name="Picture 8" descr="mult2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404813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WordArt 10"/>
          <p:cNvSpPr>
            <a:spLocks noChangeArrowheads="1" noChangeShapeType="1" noTextEdit="1"/>
          </p:cNvSpPr>
          <p:nvPr/>
        </p:nvSpPr>
        <p:spPr bwMode="auto">
          <a:xfrm>
            <a:off x="5651500" y="5013325"/>
            <a:ext cx="254317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площадь</a:t>
            </a:r>
          </a:p>
        </p:txBody>
      </p:sp>
      <p:sp>
        <p:nvSpPr>
          <p:cNvPr id="4104" name="WordArt 11"/>
          <p:cNvSpPr>
            <a:spLocks noChangeArrowheads="1" noChangeShapeType="1" noTextEdit="1"/>
          </p:cNvSpPr>
          <p:nvPr/>
        </p:nvSpPr>
        <p:spPr bwMode="auto">
          <a:xfrm>
            <a:off x="827088" y="5048250"/>
            <a:ext cx="27432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48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периметр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96296E-6 L 0.34653 -2.96296E-6 L 0.34653 0.4669 L 2.77778E-6 0.4669 L 2.77778E-6 -2.96296E-6 Z " pathEditMode="relative" rAng="0" ptsTypes="FFFFF">
                                      <p:cBhvr>
                                        <p:cTn id="9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0" y="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33333E-6 L 0.31788 3.33333E-6 L 0.31319 0.15208 L -0.01406 0.1581 L -0.01406 0.27338 L 0.32014 0.27939 L 0.3224 0.42176 L -0.0158 0.4199 " pathEditMode="relative" rAng="0" ptsTypes="AAAAAAAA">
                                      <p:cBhvr>
                                        <p:cTn id="13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00" y="211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4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29190" y="1600200"/>
            <a:ext cx="3757610" cy="4525963"/>
          </a:xfrm>
        </p:spPr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АВ = 5 дм</a:t>
            </a:r>
          </a:p>
          <a:p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 = 60 мм</a:t>
            </a:r>
          </a:p>
          <a:p>
            <a:pPr marL="411163" indent="-136525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Выразить площадь в квадратных мм.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i="1" cap="none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   ПЛОЩАДЬ ПРЯМОУГОЛЬНОГО    ТРЕУГОЛЬНИКА</a:t>
            </a:r>
            <a:endParaRPr lang="ru-RU" sz="3200" i="1" cap="none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utoShape 4"/>
          <p:cNvSpPr>
            <a:spLocks noGrp="1" noChangeArrowheads="1"/>
          </p:cNvSpPr>
          <p:nvPr>
            <p:ph sz="half" idx="1"/>
          </p:nvPr>
        </p:nvSpPr>
        <p:spPr bwMode="auto">
          <a:xfrm>
            <a:off x="457200" y="1600200"/>
            <a:ext cx="4114800" cy="4543444"/>
          </a:xfrm>
          <a:prstGeom prst="triangle">
            <a:avLst>
              <a:gd name="adj" fmla="val 1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1285860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5934670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29124" y="5572140"/>
            <a:ext cx="68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1643050"/>
            <a:ext cx="3757610" cy="4525963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7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дм</a:t>
            </a:r>
          </a:p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= 60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0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мм</a:t>
            </a:r>
          </a:p>
          <a:p>
            <a:pPr marL="411163" indent="-136525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Выразить площадь в квадратных </a:t>
            </a:r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м.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i="1" cap="none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   ПЛОЩАДЬ ПРЯМОУГОЛЬНИКА    </a:t>
            </a:r>
            <a:endParaRPr lang="ru-RU" sz="3200" i="1" cap="none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6"/>
          <p:cNvSpPr>
            <a:spLocks noGrp="1" noChangeArrowheads="1"/>
          </p:cNvSpPr>
          <p:nvPr>
            <p:ph sz="half" idx="1"/>
          </p:nvPr>
        </p:nvSpPr>
        <p:spPr bwMode="auto">
          <a:xfrm>
            <a:off x="785786" y="2571744"/>
            <a:ext cx="4038600" cy="248284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7708" y="34290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28860" y="1643050"/>
            <a:ext cx="6110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</a:t>
            </a:r>
            <a:endParaRPr lang="ru-RU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 = 90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см.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Выразить площадь в квадратных дм.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i="1" cap="none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НАЙДИТЕ    ПЛОЩАДЬ   </a:t>
            </a:r>
            <a:r>
              <a:rPr lang="ru-RU" sz="3200" i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КВАДРАТА</a:t>
            </a:r>
            <a:endParaRPr lang="ru-RU" sz="3200" i="1" cap="none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sz="half" idx="1"/>
          </p:nvPr>
        </p:nvSpPr>
        <p:spPr bwMode="auto">
          <a:xfrm>
            <a:off x="571472" y="2428868"/>
            <a:ext cx="3638576" cy="341154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708" y="3429000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</a:t>
            </a:r>
            <a:endParaRPr lang="ru-RU" sz="5400" b="1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70" name="Group 686"/>
          <p:cNvGraphicFramePr>
            <a:graphicFrameLocks noGrp="1"/>
          </p:cNvGraphicFramePr>
          <p:nvPr/>
        </p:nvGraphicFramePr>
        <p:xfrm>
          <a:off x="1979613" y="1484313"/>
          <a:ext cx="5329237" cy="5181600"/>
        </p:xfrm>
        <a:graphic>
          <a:graphicData uri="http://schemas.openxmlformats.org/drawingml/2006/table">
            <a:tbl>
              <a:tblPr/>
              <a:tblGrid>
                <a:gridCol w="533400"/>
                <a:gridCol w="533400"/>
                <a:gridCol w="530225"/>
                <a:gridCol w="533400"/>
                <a:gridCol w="534987"/>
                <a:gridCol w="531813"/>
                <a:gridCol w="538162"/>
                <a:gridCol w="525463"/>
                <a:gridCol w="533400"/>
                <a:gridCol w="534987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056" name="Rectangle 67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031875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П А Л Е Т К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800225"/>
          </a:xfrm>
          <a:noFill/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Вычисление площади с помощью палетки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55650" y="2133600"/>
            <a:ext cx="7920038" cy="3505200"/>
          </a:xfrm>
          <a:noFill/>
        </p:spPr>
        <p:txBody>
          <a:bodyPr/>
          <a:lstStyle/>
          <a:p>
            <a:pPr marL="609600" indent="-609600" algn="l"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2A22D0"/>
                </a:solidFill>
                <a:effectLst/>
              </a:rPr>
              <a:t>Накладываем палетку на фигуру</a:t>
            </a:r>
          </a:p>
          <a:p>
            <a:pPr marL="609600" indent="-609600" algn="l"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2A22D0"/>
                </a:solidFill>
                <a:effectLst/>
              </a:rPr>
              <a:t>Считаем количество полных квадратов</a:t>
            </a:r>
          </a:p>
          <a:p>
            <a:pPr marL="609600" indent="-609600" algn="l"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2A22D0"/>
                </a:solidFill>
                <a:effectLst/>
              </a:rPr>
              <a:t>Считаем количество неполных квадратов и делим пополам</a:t>
            </a:r>
          </a:p>
          <a:p>
            <a:pPr marL="609600" indent="-609600" algn="l">
              <a:buFont typeface="Wingdings" pitchFamily="2" charset="2"/>
              <a:buAutoNum type="arabicPeriod"/>
            </a:pPr>
            <a:r>
              <a:rPr lang="ru-RU" dirty="0" smtClean="0">
                <a:solidFill>
                  <a:srgbClr val="2A22D0"/>
                </a:solidFill>
                <a:effectLst/>
              </a:rPr>
              <a:t>Складываем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37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1187450" y="333375"/>
            <a:ext cx="3384550" cy="2879725"/>
          </a:xfrm>
          <a:custGeom>
            <a:avLst/>
            <a:gdLst>
              <a:gd name="T0" fmla="*/ 2961481 w 21600"/>
              <a:gd name="T1" fmla="*/ 1439863 h 21600"/>
              <a:gd name="T2" fmla="*/ 1692275 w 21600"/>
              <a:gd name="T3" fmla="*/ 2879725 h 21600"/>
              <a:gd name="T4" fmla="*/ 423069 w 21600"/>
              <a:gd name="T5" fmla="*/ 1439863 h 21600"/>
              <a:gd name="T6" fmla="*/ 1692275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0" name="Freeform 14"/>
          <p:cNvSpPr>
            <a:spLocks/>
          </p:cNvSpPr>
          <p:nvPr/>
        </p:nvSpPr>
        <p:spPr bwMode="auto">
          <a:xfrm>
            <a:off x="1547813" y="333375"/>
            <a:ext cx="2670175" cy="2638425"/>
          </a:xfrm>
          <a:custGeom>
            <a:avLst/>
            <a:gdLst>
              <a:gd name="T0" fmla="*/ 3 w 1682"/>
              <a:gd name="T1" fmla="*/ 0 h 1662"/>
              <a:gd name="T2" fmla="*/ 1682 w 1682"/>
              <a:gd name="T3" fmla="*/ 0 h 1662"/>
              <a:gd name="T4" fmla="*/ 1682 w 1682"/>
              <a:gd name="T5" fmla="*/ 544 h 1662"/>
              <a:gd name="T6" fmla="*/ 1395 w 1682"/>
              <a:gd name="T7" fmla="*/ 555 h 1662"/>
              <a:gd name="T8" fmla="*/ 1395 w 1682"/>
              <a:gd name="T9" fmla="*/ 1401 h 1662"/>
              <a:gd name="T10" fmla="*/ 1377 w 1682"/>
              <a:gd name="T11" fmla="*/ 1662 h 1662"/>
              <a:gd name="T12" fmla="*/ 252 w 1682"/>
              <a:gd name="T13" fmla="*/ 1662 h 1662"/>
              <a:gd name="T14" fmla="*/ 261 w 1682"/>
              <a:gd name="T15" fmla="*/ 843 h 1662"/>
              <a:gd name="T16" fmla="*/ 0 w 1682"/>
              <a:gd name="T17" fmla="*/ 843 h 1662"/>
              <a:gd name="T18" fmla="*/ 3 w 1682"/>
              <a:gd name="T19" fmla="*/ 0 h 16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682"/>
              <a:gd name="T31" fmla="*/ 0 h 1662"/>
              <a:gd name="T32" fmla="*/ 1682 w 1682"/>
              <a:gd name="T33" fmla="*/ 1662 h 166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682" h="1662">
                <a:moveTo>
                  <a:pt x="3" y="0"/>
                </a:moveTo>
                <a:lnTo>
                  <a:pt x="1682" y="0"/>
                </a:lnTo>
                <a:lnTo>
                  <a:pt x="1682" y="544"/>
                </a:lnTo>
                <a:lnTo>
                  <a:pt x="1395" y="555"/>
                </a:lnTo>
                <a:lnTo>
                  <a:pt x="1395" y="1401"/>
                </a:lnTo>
                <a:lnTo>
                  <a:pt x="1377" y="1662"/>
                </a:lnTo>
                <a:lnTo>
                  <a:pt x="252" y="1662"/>
                </a:lnTo>
                <a:lnTo>
                  <a:pt x="261" y="843"/>
                </a:lnTo>
                <a:lnTo>
                  <a:pt x="0" y="843"/>
                </a:lnTo>
                <a:lnTo>
                  <a:pt x="3" y="0"/>
                </a:lnTo>
                <a:close/>
              </a:path>
            </a:pathLst>
          </a:custGeom>
          <a:solidFill>
            <a:srgbClr val="FF0000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 rot="7288075">
            <a:off x="4663282" y="1610518"/>
            <a:ext cx="3708400" cy="2449513"/>
          </a:xfrm>
          <a:custGeom>
            <a:avLst/>
            <a:gdLst>
              <a:gd name="T0" fmla="*/ 151 w 2336"/>
              <a:gd name="T1" fmla="*/ 431 h 1543"/>
              <a:gd name="T2" fmla="*/ 423 w 2336"/>
              <a:gd name="T3" fmla="*/ 114 h 1543"/>
              <a:gd name="T4" fmla="*/ 786 w 2336"/>
              <a:gd name="T5" fmla="*/ 23 h 1543"/>
              <a:gd name="T6" fmla="*/ 1240 w 2336"/>
              <a:gd name="T7" fmla="*/ 23 h 1543"/>
              <a:gd name="T8" fmla="*/ 1648 w 2336"/>
              <a:gd name="T9" fmla="*/ 159 h 1543"/>
              <a:gd name="T10" fmla="*/ 1965 w 2336"/>
              <a:gd name="T11" fmla="*/ 477 h 1543"/>
              <a:gd name="T12" fmla="*/ 2192 w 2336"/>
              <a:gd name="T13" fmla="*/ 658 h 1543"/>
              <a:gd name="T14" fmla="*/ 2283 w 2336"/>
              <a:gd name="T15" fmla="*/ 885 h 1543"/>
              <a:gd name="T16" fmla="*/ 2328 w 2336"/>
              <a:gd name="T17" fmla="*/ 1202 h 1543"/>
              <a:gd name="T18" fmla="*/ 2237 w 2336"/>
              <a:gd name="T19" fmla="*/ 1384 h 1543"/>
              <a:gd name="T20" fmla="*/ 2101 w 2336"/>
              <a:gd name="T21" fmla="*/ 1520 h 1543"/>
              <a:gd name="T22" fmla="*/ 2011 w 2336"/>
              <a:gd name="T23" fmla="*/ 1520 h 1543"/>
              <a:gd name="T24" fmla="*/ 1739 w 2336"/>
              <a:gd name="T25" fmla="*/ 1384 h 1543"/>
              <a:gd name="T26" fmla="*/ 1512 w 2336"/>
              <a:gd name="T27" fmla="*/ 1202 h 1543"/>
              <a:gd name="T28" fmla="*/ 1285 w 2336"/>
              <a:gd name="T29" fmla="*/ 1066 h 1543"/>
              <a:gd name="T30" fmla="*/ 1058 w 2336"/>
              <a:gd name="T31" fmla="*/ 1066 h 1543"/>
              <a:gd name="T32" fmla="*/ 877 w 2336"/>
              <a:gd name="T33" fmla="*/ 1157 h 1543"/>
              <a:gd name="T34" fmla="*/ 650 w 2336"/>
              <a:gd name="T35" fmla="*/ 1293 h 1543"/>
              <a:gd name="T36" fmla="*/ 514 w 2336"/>
              <a:gd name="T37" fmla="*/ 1293 h 1543"/>
              <a:gd name="T38" fmla="*/ 287 w 2336"/>
              <a:gd name="T39" fmla="*/ 1202 h 1543"/>
              <a:gd name="T40" fmla="*/ 60 w 2336"/>
              <a:gd name="T41" fmla="*/ 885 h 1543"/>
              <a:gd name="T42" fmla="*/ 15 w 2336"/>
              <a:gd name="T43" fmla="*/ 658 h 1543"/>
              <a:gd name="T44" fmla="*/ 151 w 2336"/>
              <a:gd name="T45" fmla="*/ 431 h 154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336"/>
              <a:gd name="T70" fmla="*/ 0 h 1543"/>
              <a:gd name="T71" fmla="*/ 2336 w 2336"/>
              <a:gd name="T72" fmla="*/ 1543 h 154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336" h="1543">
                <a:moveTo>
                  <a:pt x="151" y="431"/>
                </a:moveTo>
                <a:cubicBezTo>
                  <a:pt x="219" y="340"/>
                  <a:pt x="317" y="182"/>
                  <a:pt x="423" y="114"/>
                </a:cubicBezTo>
                <a:cubicBezTo>
                  <a:pt x="529" y="46"/>
                  <a:pt x="650" y="38"/>
                  <a:pt x="786" y="23"/>
                </a:cubicBezTo>
                <a:cubicBezTo>
                  <a:pt x="922" y="8"/>
                  <a:pt x="1096" y="0"/>
                  <a:pt x="1240" y="23"/>
                </a:cubicBezTo>
                <a:cubicBezTo>
                  <a:pt x="1384" y="46"/>
                  <a:pt x="1527" y="83"/>
                  <a:pt x="1648" y="159"/>
                </a:cubicBezTo>
                <a:cubicBezTo>
                  <a:pt x="1769" y="235"/>
                  <a:pt x="1874" y="394"/>
                  <a:pt x="1965" y="477"/>
                </a:cubicBezTo>
                <a:cubicBezTo>
                  <a:pt x="2056" y="560"/>
                  <a:pt x="2139" y="590"/>
                  <a:pt x="2192" y="658"/>
                </a:cubicBezTo>
                <a:cubicBezTo>
                  <a:pt x="2245" y="726"/>
                  <a:pt x="2260" y="794"/>
                  <a:pt x="2283" y="885"/>
                </a:cubicBezTo>
                <a:cubicBezTo>
                  <a:pt x="2306" y="976"/>
                  <a:pt x="2336" y="1119"/>
                  <a:pt x="2328" y="1202"/>
                </a:cubicBezTo>
                <a:cubicBezTo>
                  <a:pt x="2320" y="1285"/>
                  <a:pt x="2275" y="1331"/>
                  <a:pt x="2237" y="1384"/>
                </a:cubicBezTo>
                <a:cubicBezTo>
                  <a:pt x="2199" y="1437"/>
                  <a:pt x="2138" y="1497"/>
                  <a:pt x="2101" y="1520"/>
                </a:cubicBezTo>
                <a:cubicBezTo>
                  <a:pt x="2064" y="1543"/>
                  <a:pt x="2071" y="1543"/>
                  <a:pt x="2011" y="1520"/>
                </a:cubicBezTo>
                <a:cubicBezTo>
                  <a:pt x="1951" y="1497"/>
                  <a:pt x="1822" y="1437"/>
                  <a:pt x="1739" y="1384"/>
                </a:cubicBezTo>
                <a:cubicBezTo>
                  <a:pt x="1656" y="1331"/>
                  <a:pt x="1587" y="1255"/>
                  <a:pt x="1512" y="1202"/>
                </a:cubicBezTo>
                <a:cubicBezTo>
                  <a:pt x="1437" y="1149"/>
                  <a:pt x="1361" y="1089"/>
                  <a:pt x="1285" y="1066"/>
                </a:cubicBezTo>
                <a:cubicBezTo>
                  <a:pt x="1209" y="1043"/>
                  <a:pt x="1126" y="1051"/>
                  <a:pt x="1058" y="1066"/>
                </a:cubicBezTo>
                <a:cubicBezTo>
                  <a:pt x="990" y="1081"/>
                  <a:pt x="945" y="1119"/>
                  <a:pt x="877" y="1157"/>
                </a:cubicBezTo>
                <a:cubicBezTo>
                  <a:pt x="809" y="1195"/>
                  <a:pt x="711" y="1270"/>
                  <a:pt x="650" y="1293"/>
                </a:cubicBezTo>
                <a:cubicBezTo>
                  <a:pt x="589" y="1316"/>
                  <a:pt x="574" y="1308"/>
                  <a:pt x="514" y="1293"/>
                </a:cubicBezTo>
                <a:cubicBezTo>
                  <a:pt x="454" y="1278"/>
                  <a:pt x="363" y="1270"/>
                  <a:pt x="287" y="1202"/>
                </a:cubicBezTo>
                <a:cubicBezTo>
                  <a:pt x="211" y="1134"/>
                  <a:pt x="105" y="976"/>
                  <a:pt x="60" y="885"/>
                </a:cubicBezTo>
                <a:cubicBezTo>
                  <a:pt x="15" y="794"/>
                  <a:pt x="0" y="734"/>
                  <a:pt x="15" y="658"/>
                </a:cubicBezTo>
                <a:cubicBezTo>
                  <a:pt x="30" y="582"/>
                  <a:pt x="83" y="522"/>
                  <a:pt x="151" y="431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1" name="Freeform 15"/>
          <p:cNvSpPr>
            <a:spLocks/>
          </p:cNvSpPr>
          <p:nvPr/>
        </p:nvSpPr>
        <p:spPr bwMode="auto">
          <a:xfrm>
            <a:off x="5076825" y="1671638"/>
            <a:ext cx="2667000" cy="2189162"/>
          </a:xfrm>
          <a:custGeom>
            <a:avLst/>
            <a:gdLst>
              <a:gd name="T0" fmla="*/ 843 w 1680"/>
              <a:gd name="T1" fmla="*/ 0 h 1379"/>
              <a:gd name="T2" fmla="*/ 1680 w 1680"/>
              <a:gd name="T3" fmla="*/ 0 h 1379"/>
              <a:gd name="T4" fmla="*/ 1678 w 1680"/>
              <a:gd name="T5" fmla="*/ 835 h 1379"/>
              <a:gd name="T6" fmla="*/ 1406 w 1680"/>
              <a:gd name="T7" fmla="*/ 835 h 1379"/>
              <a:gd name="T8" fmla="*/ 1406 w 1680"/>
              <a:gd name="T9" fmla="*/ 1107 h 1379"/>
              <a:gd name="T10" fmla="*/ 1134 w 1680"/>
              <a:gd name="T11" fmla="*/ 1107 h 1379"/>
              <a:gd name="T12" fmla="*/ 1134 w 1680"/>
              <a:gd name="T13" fmla="*/ 1379 h 1379"/>
              <a:gd name="T14" fmla="*/ 0 w 1680"/>
              <a:gd name="T15" fmla="*/ 1379 h 1379"/>
              <a:gd name="T16" fmla="*/ 0 w 1680"/>
              <a:gd name="T17" fmla="*/ 1107 h 1379"/>
              <a:gd name="T18" fmla="*/ 272 w 1680"/>
              <a:gd name="T19" fmla="*/ 1107 h 1379"/>
              <a:gd name="T20" fmla="*/ 272 w 1680"/>
              <a:gd name="T21" fmla="*/ 835 h 1379"/>
              <a:gd name="T22" fmla="*/ 544 w 1680"/>
              <a:gd name="T23" fmla="*/ 835 h 1379"/>
              <a:gd name="T24" fmla="*/ 862 w 1680"/>
              <a:gd name="T25" fmla="*/ 835 h 1379"/>
              <a:gd name="T26" fmla="*/ 843 w 1680"/>
              <a:gd name="T27" fmla="*/ 0 h 137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680"/>
              <a:gd name="T43" fmla="*/ 0 h 1379"/>
              <a:gd name="T44" fmla="*/ 1680 w 1680"/>
              <a:gd name="T45" fmla="*/ 1379 h 137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680" h="1379">
                <a:moveTo>
                  <a:pt x="843" y="0"/>
                </a:moveTo>
                <a:lnTo>
                  <a:pt x="1680" y="0"/>
                </a:lnTo>
                <a:lnTo>
                  <a:pt x="1678" y="835"/>
                </a:lnTo>
                <a:lnTo>
                  <a:pt x="1406" y="835"/>
                </a:lnTo>
                <a:lnTo>
                  <a:pt x="1406" y="1107"/>
                </a:lnTo>
                <a:lnTo>
                  <a:pt x="1134" y="1107"/>
                </a:lnTo>
                <a:lnTo>
                  <a:pt x="1134" y="1379"/>
                </a:lnTo>
                <a:lnTo>
                  <a:pt x="0" y="1379"/>
                </a:lnTo>
                <a:lnTo>
                  <a:pt x="0" y="1107"/>
                </a:lnTo>
                <a:lnTo>
                  <a:pt x="272" y="1107"/>
                </a:lnTo>
                <a:lnTo>
                  <a:pt x="272" y="835"/>
                </a:lnTo>
                <a:lnTo>
                  <a:pt x="544" y="835"/>
                </a:lnTo>
                <a:lnTo>
                  <a:pt x="862" y="835"/>
                </a:lnTo>
                <a:lnTo>
                  <a:pt x="843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044700" y="5013325"/>
            <a:ext cx="59213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4800">
                <a:latin typeface="Monotype Corsiva" pitchFamily="66" charset="0"/>
              </a:rPr>
              <a:t>полн. кв. + неполн. кв. / 2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1042988" y="5013325"/>
            <a:ext cx="93662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800">
                <a:latin typeface="Monotype Corsiva" pitchFamily="66" charset="0"/>
              </a:rPr>
              <a:t>S =</a:t>
            </a:r>
            <a:endParaRPr lang="ru-RU" sz="4800">
              <a:latin typeface="Monotype Corsiva" pitchFamily="66" charset="0"/>
            </a:endParaRPr>
          </a:p>
        </p:txBody>
      </p:sp>
      <p:pic>
        <p:nvPicPr>
          <p:cNvPr id="9228" name="Picture 12" descr="палет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88913"/>
            <a:ext cx="7345363" cy="650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0" grpId="0" animBg="1"/>
      <p:bldP spid="9231" grpId="0" animBg="1"/>
      <p:bldP spid="9232" grpId="0"/>
      <p:bldP spid="92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324</TotalTime>
  <Words>128</Words>
  <Application>Microsoft Office PowerPoint</Application>
  <PresentationFormat>Экран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Приближённое вычисление площадей. Палетка.</vt:lpstr>
      <vt:lpstr>Слайд 2</vt:lpstr>
      <vt:lpstr>Слайд 3</vt:lpstr>
      <vt:lpstr>НАЙДИТЕ    ПЛОЩАДЬ ПРЯМОУГОЛЬНОГО    ТРЕУГОЛЬНИКА</vt:lpstr>
      <vt:lpstr>НАЙДИТЕ    ПЛОЩАДЬ ПРЯМОУГОЛЬНИКА    </vt:lpstr>
      <vt:lpstr>НАЙДИТЕ    ПЛОЩАДЬ   КВАДРАТА</vt:lpstr>
      <vt:lpstr>П А Л Е Т К А</vt:lpstr>
      <vt:lpstr>Вычисление площади с помощью палетки</vt:lpstr>
      <vt:lpstr>Слайд 9</vt:lpstr>
      <vt:lpstr>Слайд 10</vt:lpstr>
      <vt:lpstr>Домашнее задание Стр.3, №6, №7.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Диана</dc:creator>
  <cp:lastModifiedBy>Valeriy</cp:lastModifiedBy>
  <cp:revision>25</cp:revision>
  <dcterms:created xsi:type="dcterms:W3CDTF">2006-11-23T19:14:52Z</dcterms:created>
  <dcterms:modified xsi:type="dcterms:W3CDTF">2012-01-05T22:18:18Z</dcterms:modified>
</cp:coreProperties>
</file>