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4" r:id="rId4"/>
    <p:sldId id="261" r:id="rId5"/>
    <p:sldId id="258" r:id="rId6"/>
    <p:sldId id="259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665A3-23E9-4D34-9737-E4EDCA6258AA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033069-CA1C-4540-B4B2-13467A654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Креативность</a:t>
            </a:r>
            <a:r>
              <a:rPr lang="ru-RU" dirty="0" smtClean="0"/>
              <a:t> в дошкольном возрасте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едагог-психолог ГБОУ СОШ №</a:t>
            </a:r>
            <a:r>
              <a:rPr lang="ru-RU" dirty="0" smtClean="0"/>
              <a:t>827 ДО «Березки»</a:t>
            </a:r>
            <a:endParaRPr lang="ru-RU" dirty="0" smtClean="0"/>
          </a:p>
          <a:p>
            <a:r>
              <a:rPr lang="ru-RU" dirty="0" err="1"/>
              <a:t>Р</a:t>
            </a:r>
            <a:r>
              <a:rPr lang="ru-RU" dirty="0" err="1" smtClean="0"/>
              <a:t>усакова</a:t>
            </a:r>
            <a:r>
              <a:rPr lang="ru-RU" smtClean="0"/>
              <a:t> </a:t>
            </a:r>
            <a:r>
              <a:rPr lang="ru-RU" smtClean="0"/>
              <a:t>Мария </a:t>
            </a:r>
            <a:r>
              <a:rPr lang="ru-RU" dirty="0" smtClean="0"/>
              <a:t>Сергеевна</a:t>
            </a:r>
            <a:endParaRPr lang="ru-RU" dirty="0"/>
          </a:p>
        </p:txBody>
      </p:sp>
      <p:pic>
        <p:nvPicPr>
          <p:cNvPr id="1026" name="Picture 2" descr="C:\Users\Мария\Pictures\Искусство\NALWS-TH5R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4491" y="0"/>
            <a:ext cx="5919509" cy="400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</a:t>
            </a:r>
            <a:r>
              <a:rPr lang="ru-RU" dirty="0" err="1" smtClean="0"/>
              <a:t>креативности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Наличие у ребенка </a:t>
            </a:r>
            <a:r>
              <a:rPr lang="ru-RU" b="1" dirty="0" smtClean="0"/>
              <a:t>образца</a:t>
            </a:r>
            <a:r>
              <a:rPr lang="ru-RU" dirty="0" smtClean="0"/>
              <a:t> – творческого  человека или героя, которому он мог бы подражать.</a:t>
            </a:r>
          </a:p>
          <a:p>
            <a:pPr>
              <a:buNone/>
            </a:pPr>
            <a:r>
              <a:rPr lang="ru-RU" sz="2100" dirty="0" smtClean="0"/>
              <a:t>Пример: Аня (6 л.) утверждает, что она в играх учитель, берет книгу и составляет по картинкам собственные весьма интересные задания для учеников. А Ваня (6 л.) утверждает, что он Человек-паук, поэтому все время подпрыгивает и шипит. На этом Ванины приключения заканчиваются…</a:t>
            </a:r>
          </a:p>
          <a:p>
            <a:endParaRPr lang="ru-RU" dirty="0" smtClean="0"/>
          </a:p>
          <a:p>
            <a:r>
              <a:rPr lang="ru-RU" dirty="0" smtClean="0"/>
              <a:t>Демократический </a:t>
            </a:r>
            <a:r>
              <a:rPr lang="ru-RU" b="1" dirty="0" smtClean="0"/>
              <a:t>стиль воспитания</a:t>
            </a:r>
            <a:r>
              <a:rPr lang="ru-RU" dirty="0" smtClean="0"/>
              <a:t>, разрешающий проявления спонтанности и оригинальности. Авторитаризм, наоборот, стимулирует ребенка следовать правилам без внесения в них изменений.</a:t>
            </a:r>
          </a:p>
          <a:p>
            <a:pPr>
              <a:buNone/>
            </a:pPr>
            <a:r>
              <a:rPr lang="ru-RU" sz="1900" dirty="0" smtClean="0"/>
              <a:t>Пример мягкого авторитаризма в семье. Мама Кати (7 л.) весь период посещения сада в мягкой форме заставляла дочь изучать программу занятия еще до его начала в целях создания образа прилежного ребенка. Результат – идеальные ответы девочки в группе, нулевой уровень </a:t>
            </a:r>
            <a:r>
              <a:rPr lang="ru-RU" sz="1900" dirty="0" err="1" smtClean="0"/>
              <a:t>креативности</a:t>
            </a:r>
            <a:r>
              <a:rPr lang="ru-RU" sz="1900" dirty="0" smtClean="0"/>
              <a:t> и паническая боязнь новых познавательных ситуаций.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</a:t>
            </a:r>
            <a:r>
              <a:rPr lang="ru-RU" dirty="0" err="1" smtClean="0"/>
              <a:t>креативности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Высокий </a:t>
            </a:r>
            <a:r>
              <a:rPr lang="ru-RU" b="1" dirty="0" smtClean="0"/>
              <a:t>интеллект</a:t>
            </a:r>
            <a:r>
              <a:rPr lang="ru-RU" dirty="0" smtClean="0"/>
              <a:t> – без него </a:t>
            </a:r>
            <a:r>
              <a:rPr lang="ru-RU" dirty="0" err="1" smtClean="0"/>
              <a:t>креативности</a:t>
            </a:r>
            <a:r>
              <a:rPr lang="ru-RU" dirty="0" smtClean="0"/>
              <a:t> не бывает. Можно выделить самые важные для данного вопроса его составляющие: внимание и способность действовать в уме.</a:t>
            </a:r>
          </a:p>
          <a:p>
            <a:pPr>
              <a:buNone/>
            </a:pPr>
            <a:r>
              <a:rPr lang="ru-RU" sz="1800" dirty="0" smtClean="0"/>
              <a:t>Пример: Женя (5 л.) обнаружил способ удивить взрослых – запихивает себе в шапку осенние листья и с визгом срывает ее перед воспитателем. </a:t>
            </a:r>
            <a:r>
              <a:rPr lang="ru-RU" sz="1800" dirty="0" err="1" smtClean="0"/>
              <a:t>Креатив</a:t>
            </a:r>
            <a:r>
              <a:rPr lang="ru-RU" sz="1800" dirty="0" smtClean="0"/>
              <a:t> оценен не был…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dirty="0" smtClean="0"/>
              <a:t>Богатый </a:t>
            </a:r>
            <a:r>
              <a:rPr lang="ru-RU" b="1" dirty="0" smtClean="0"/>
              <a:t>познавательный опыт </a:t>
            </a:r>
            <a:r>
              <a:rPr lang="ru-RU" dirty="0" smtClean="0"/>
              <a:t>как источник идей для экспериментирования.</a:t>
            </a:r>
          </a:p>
          <a:p>
            <a:pPr>
              <a:buNone/>
            </a:pPr>
            <a:r>
              <a:rPr lang="ru-RU" sz="1800" dirty="0" smtClean="0"/>
              <a:t>Пример: Миша (3 г.): «Я буду строить </a:t>
            </a:r>
            <a:r>
              <a:rPr lang="ru-RU" sz="1800" b="1" dirty="0" smtClean="0"/>
              <a:t>замок</a:t>
            </a:r>
            <a:r>
              <a:rPr lang="ru-RU" sz="1800" dirty="0" smtClean="0"/>
              <a:t>. С </a:t>
            </a:r>
            <a:r>
              <a:rPr lang="ru-RU" sz="1800" b="1" dirty="0" smtClean="0"/>
              <a:t>башенками</a:t>
            </a:r>
            <a:r>
              <a:rPr lang="ru-RU" sz="1800" dirty="0" smtClean="0"/>
              <a:t>. А это будет </a:t>
            </a:r>
            <a:r>
              <a:rPr lang="ru-RU" sz="1800" b="1" dirty="0" smtClean="0"/>
              <a:t>люк</a:t>
            </a:r>
            <a:r>
              <a:rPr lang="ru-RU" sz="1800" dirty="0" smtClean="0"/>
              <a:t>! Через него все будут входить и выходить. Неожиданно». Соответственно, постройка похожа именно на замок, имеющий башенки и люк, а не на стандартный домик.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«Острые углы» </a:t>
            </a:r>
            <a:r>
              <a:rPr lang="ru-RU" dirty="0" err="1" smtClean="0"/>
              <a:t>креативности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72816"/>
            <a:ext cx="746760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Семейный культ «своеобразия гения» и/или нежелание ребенка следовать принятым нормам поведения ввиду их субъективной бессмысленности и ненадобности, что приводит к социальной </a:t>
            </a:r>
            <a:r>
              <a:rPr lang="ru-RU" dirty="0" err="1" smtClean="0"/>
              <a:t>дезадаптации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«Компенсационная» </a:t>
            </a:r>
            <a:r>
              <a:rPr lang="ru-RU" dirty="0" err="1" smtClean="0"/>
              <a:t>креативность</a:t>
            </a:r>
            <a:r>
              <a:rPr lang="ru-RU" dirty="0" smtClean="0"/>
              <a:t> – уход ребенка из реального мира в красочный воображаемый как крик малыша о помощи.</a:t>
            </a:r>
          </a:p>
          <a:p>
            <a:r>
              <a:rPr lang="ru-RU" dirty="0" smtClean="0"/>
              <a:t>Высокая тревожность, эмоциональный накал и пресыщение как факторы, сопровождающие высокий уровень </a:t>
            </a:r>
            <a:r>
              <a:rPr lang="ru-RU" dirty="0" err="1" smtClean="0"/>
              <a:t>креативности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Перевес </a:t>
            </a:r>
            <a:r>
              <a:rPr lang="ru-RU" dirty="0" err="1" smtClean="0"/>
              <a:t>креативности</a:t>
            </a:r>
            <a:r>
              <a:rPr lang="ru-RU" dirty="0" smtClean="0"/>
              <a:t> над рефлексией и самоконтролем, превращающий ребенка в непоседливого «хулигана».</a:t>
            </a:r>
          </a:p>
          <a:p>
            <a:endParaRPr lang="ru-RU" dirty="0"/>
          </a:p>
        </p:txBody>
      </p:sp>
      <p:pic>
        <p:nvPicPr>
          <p:cNvPr id="2053" name="Picture 5" descr="C:\Users\Мария\Pictures\дети\x_949a6f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7308" y="476672"/>
            <a:ext cx="1906692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ru-RU" dirty="0" smtClean="0"/>
              <a:t>Как обнаружить </a:t>
            </a:r>
            <a:r>
              <a:rPr lang="ru-RU" dirty="0" err="1" smtClean="0"/>
              <a:t>креативность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784976" cy="53732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В дошкольном возрасте </a:t>
            </a:r>
            <a:r>
              <a:rPr lang="ru-RU" dirty="0" err="1" smtClean="0"/>
              <a:t>креативность</a:t>
            </a:r>
            <a:r>
              <a:rPr lang="ru-RU" dirty="0" smtClean="0"/>
              <a:t> корректнее всего можно обнаружить при следующем </a:t>
            </a:r>
            <a:r>
              <a:rPr lang="ru-RU" b="1" dirty="0" smtClean="0"/>
              <a:t>комплексе условий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1. в игре как </a:t>
            </a:r>
            <a:r>
              <a:rPr lang="ru-RU" b="1" dirty="0" smtClean="0"/>
              <a:t>ведущей деятельности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2. при отсутствии временного лимита,</a:t>
            </a:r>
          </a:p>
          <a:p>
            <a:pPr>
              <a:buNone/>
            </a:pPr>
            <a:r>
              <a:rPr lang="ru-RU" dirty="0" smtClean="0"/>
              <a:t>3. в условиях введения в игру проблемной ситуации без очевидного решения.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Иными словами, для дошкольников методом диагностики </a:t>
            </a:r>
            <a:r>
              <a:rPr lang="ru-RU" dirty="0" err="1" smtClean="0"/>
              <a:t>креативности</a:t>
            </a:r>
            <a:r>
              <a:rPr lang="ru-RU" dirty="0" smtClean="0"/>
              <a:t>, вместо тестов, выступают </a:t>
            </a:r>
            <a:r>
              <a:rPr lang="ru-RU" b="1" dirty="0" smtClean="0"/>
              <a:t>наблюдение и эксперимент</a:t>
            </a:r>
            <a:r>
              <a:rPr lang="ru-RU" dirty="0" smtClean="0"/>
              <a:t> в естественных условиях.</a:t>
            </a:r>
            <a:endParaRPr lang="ru-RU" dirty="0"/>
          </a:p>
        </p:txBody>
      </p:sp>
      <p:pic>
        <p:nvPicPr>
          <p:cNvPr id="4099" name="Picture 3" descr="C:\Users\Мария\Pictures\дети\6eFvZY-_F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284984"/>
            <a:ext cx="2732931" cy="2174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чем же проявится </a:t>
            </a:r>
            <a:r>
              <a:rPr lang="ru-RU" dirty="0" err="1" smtClean="0"/>
              <a:t>креативность</a:t>
            </a:r>
            <a:r>
              <a:rPr lang="ru-RU" dirty="0" smtClean="0"/>
              <a:t> в детской игре?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Использование игрушек-заменителей, умеренно напоминающих заменяемый предмет </a:t>
            </a:r>
            <a:r>
              <a:rPr lang="ru-RU" sz="1800" dirty="0" smtClean="0"/>
              <a:t>(надеть кастрюлю как шляпу – </a:t>
            </a:r>
            <a:r>
              <a:rPr lang="ru-RU" sz="1800" dirty="0" err="1" smtClean="0"/>
              <a:t>креатив</a:t>
            </a:r>
            <a:r>
              <a:rPr lang="ru-RU" sz="1800" dirty="0" smtClean="0"/>
              <a:t>, а как перчатку – глупость).</a:t>
            </a:r>
          </a:p>
          <a:p>
            <a:r>
              <a:rPr lang="ru-RU" dirty="0" smtClean="0"/>
              <a:t>Стремление самостоятельно развивать игровой сюжет, создавая и разрешая проблемные ситуации.</a:t>
            </a:r>
          </a:p>
          <a:p>
            <a:r>
              <a:rPr lang="ru-RU" dirty="0" smtClean="0"/>
              <a:t>Способность вживаться в исполняемую роль.</a:t>
            </a:r>
          </a:p>
          <a:p>
            <a:r>
              <a:rPr lang="ru-RU" dirty="0" smtClean="0"/>
              <a:t>Умение увидеть побочный – неожиданный – продукт своей деятельности. </a:t>
            </a:r>
            <a:r>
              <a:rPr lang="ru-RU" sz="1800" dirty="0" smtClean="0"/>
              <a:t>(У доктора на бегу развивается халат? Тогда он будет летающим доктором, и начнет летать на работу в Африку.)</a:t>
            </a:r>
          </a:p>
          <a:p>
            <a:endParaRPr lang="ru-RU" dirty="0"/>
          </a:p>
        </p:txBody>
      </p:sp>
      <p:pic>
        <p:nvPicPr>
          <p:cNvPr id="3074" name="Picture 2" descr="C:\Users\Мария\Pictures\Искусство\xXtpu7NV8t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157192"/>
            <a:ext cx="2267744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Как развивать </a:t>
            </a:r>
            <a:r>
              <a:rPr lang="ru-RU" dirty="0" err="1" smtClean="0"/>
              <a:t>креативность</a:t>
            </a:r>
            <a:r>
              <a:rPr lang="ru-RU" dirty="0" smtClean="0"/>
              <a:t> </a:t>
            </a:r>
            <a:r>
              <a:rPr lang="ru-RU" smtClean="0"/>
              <a:t>у дошкольников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Создать благоприятные условия на основе формирования 4 предпосылок </a:t>
            </a:r>
            <a:r>
              <a:rPr lang="ru-RU" sz="1800" dirty="0" err="1" smtClean="0"/>
              <a:t>креативности</a:t>
            </a:r>
            <a:r>
              <a:rPr lang="ru-RU" sz="1800" dirty="0" smtClean="0"/>
              <a:t> (образец для подражания, стиль воспитания, интеллект, жизненный опыт).</a:t>
            </a:r>
          </a:p>
          <a:p>
            <a:r>
              <a:rPr lang="ru-RU" sz="1800" dirty="0" smtClean="0"/>
              <a:t>Развивать внимание ребенка именно по отношению к малосущественным вещам.</a:t>
            </a:r>
          </a:p>
          <a:p>
            <a:r>
              <a:rPr lang="ru-RU" sz="1800" dirty="0" smtClean="0"/>
              <a:t>Учить ребенка </a:t>
            </a:r>
            <a:r>
              <a:rPr lang="ru-RU" sz="1800" dirty="0" err="1" smtClean="0"/>
              <a:t>рефлексировать</a:t>
            </a:r>
            <a:r>
              <a:rPr lang="ru-RU" sz="1800" dirty="0" smtClean="0"/>
              <a:t> и оформлять в речевой форме свои фантазии и раздумья, а значит, самим постоянно говорить с ним.</a:t>
            </a:r>
          </a:p>
          <a:p>
            <a:r>
              <a:rPr lang="ru-RU" sz="1800" dirty="0" smtClean="0"/>
              <a:t>Способствовать тому, чтобы игра стала и оставалась ведущей деятельностью дошкольника.</a:t>
            </a:r>
          </a:p>
          <a:p>
            <a:r>
              <a:rPr lang="ru-RU" sz="1800" dirty="0" smtClean="0"/>
              <a:t>Создать умеренно богатую развивающую среду: слишком бедная уменьшает интерес к игре, слишком нагроможденная притупляет поисковую деятельность, так как все дается в готовом виде и игрушки конкурируют друг с другом, что снижает их привлекательность.</a:t>
            </a:r>
          </a:p>
          <a:p>
            <a:r>
              <a:rPr lang="ru-RU" sz="1800" dirty="0" smtClean="0"/>
              <a:t>Развивать поисковую активность во всех сферах: стимулировать задавать вопросы, предлагать ответы, предпринимать действия по изменению состояния предмета, делать промежуточные выводы; учить отказываться от неудачных идей и продолжать поиск в «бодрствовании духа».</a:t>
            </a:r>
            <a:endParaRPr lang="ru-RU" sz="1800" dirty="0"/>
          </a:p>
        </p:txBody>
      </p:sp>
      <p:pic>
        <p:nvPicPr>
          <p:cNvPr id="4" name="Picture 3" descr="C:\Users\Мария\Pictures\дети\_smrm3NdHF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3642" y="0"/>
            <a:ext cx="1677369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Непосредственная образовательная деятельность, способствующая развитию </a:t>
            </a:r>
            <a:r>
              <a:rPr lang="ru-RU" dirty="0" err="1" smtClean="0"/>
              <a:t>креативности</a:t>
            </a:r>
            <a:r>
              <a:rPr lang="ru-RU" dirty="0" smtClean="0"/>
              <a:t> у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964488" cy="537321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Нетрадиционные техники художественно-эстетического развития.</a:t>
            </a:r>
          </a:p>
          <a:p>
            <a:r>
              <a:rPr lang="ru-RU" dirty="0" smtClean="0"/>
              <a:t>Придумывание детьми собственных сказок и стихов. </a:t>
            </a:r>
          </a:p>
          <a:p>
            <a:r>
              <a:rPr lang="ru-RU" dirty="0" smtClean="0"/>
              <a:t>Постановка процесса чтения как </a:t>
            </a:r>
            <a:r>
              <a:rPr lang="ru-RU" dirty="0" err="1" smtClean="0"/>
              <a:t>полилога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Последующий переход от </a:t>
            </a:r>
            <a:r>
              <a:rPr lang="ru-RU" dirty="0" err="1" smtClean="0"/>
              <a:t>полилогического</a:t>
            </a:r>
            <a:r>
              <a:rPr lang="ru-RU" dirty="0" smtClean="0"/>
              <a:t> чтения к </a:t>
            </a:r>
            <a:r>
              <a:rPr lang="ru-RU" dirty="0" err="1" smtClean="0"/>
              <a:t>полилогическому</a:t>
            </a:r>
            <a:r>
              <a:rPr lang="ru-RU" dirty="0" smtClean="0"/>
              <a:t> обсуждению (на базе коллективной деятельности)</a:t>
            </a:r>
          </a:p>
          <a:p>
            <a:r>
              <a:rPr lang="ru-RU" dirty="0" smtClean="0"/>
              <a:t>Театральная деятельность</a:t>
            </a:r>
          </a:p>
          <a:p>
            <a:r>
              <a:rPr lang="ru-RU" dirty="0" smtClean="0"/>
              <a:t>Социально-продуктивная деятельность старших дошкольников в отношении взрослых и малышей (например, организация </a:t>
            </a:r>
            <a:r>
              <a:rPr lang="ru-RU" dirty="0" err="1" smtClean="0"/>
              <a:t>подготовишками</a:t>
            </a:r>
            <a:r>
              <a:rPr lang="ru-RU" dirty="0" smtClean="0"/>
              <a:t> мини-праздника для младших детей)</a:t>
            </a:r>
          </a:p>
          <a:p>
            <a:r>
              <a:rPr lang="ru-RU" dirty="0" smtClean="0"/>
              <a:t>Изучение в игре и реальной жизни неоднозначных социальных ситуаций </a:t>
            </a:r>
          </a:p>
          <a:p>
            <a:r>
              <a:rPr lang="ru-RU" dirty="0" smtClean="0"/>
              <a:t>«Рефлексивные» минутки и упражнения </a:t>
            </a:r>
          </a:p>
          <a:p>
            <a:r>
              <a:rPr lang="ru-RU" dirty="0" smtClean="0"/>
              <a:t>Интеллектуальные игры на развитие </a:t>
            </a:r>
            <a:r>
              <a:rPr lang="ru-RU" dirty="0" err="1" smtClean="0"/>
              <a:t>креативности</a:t>
            </a:r>
            <a:r>
              <a:rPr lang="ru-RU" dirty="0" smtClean="0"/>
              <a:t>(например, игры по блокам теста </a:t>
            </a:r>
            <a:r>
              <a:rPr lang="ru-RU" dirty="0" err="1" smtClean="0"/>
              <a:t>Торренса</a:t>
            </a:r>
            <a:r>
              <a:rPr lang="ru-RU" dirty="0" smtClean="0"/>
              <a:t>), разгадывание фокусов и обучение им.</a:t>
            </a:r>
          </a:p>
          <a:p>
            <a:r>
              <a:rPr lang="ru-RU" dirty="0" smtClean="0"/>
              <a:t>Экспериментирование на </a:t>
            </a:r>
            <a:r>
              <a:rPr lang="ru-RU" dirty="0" err="1" smtClean="0"/>
              <a:t>естественно-научном</a:t>
            </a:r>
            <a:r>
              <a:rPr lang="ru-RU" dirty="0" smtClean="0"/>
              <a:t>, то есть наглядном, материале с сопутствующим наблюдением за объектом исследования.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143</TotalTime>
  <Words>769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Креативность в дошкольном возрасте</vt:lpstr>
      <vt:lpstr>Предпосылки креативности</vt:lpstr>
      <vt:lpstr>Предпосылки креативности</vt:lpstr>
      <vt:lpstr>«Острые углы» креативности</vt:lpstr>
      <vt:lpstr>Как обнаружить креативность?</vt:lpstr>
      <vt:lpstr>В чем же проявится креативность в детской игре?</vt:lpstr>
      <vt:lpstr>Как развивать креативность у дошкольников?</vt:lpstr>
      <vt:lpstr>Непосредственная образовательная деятельность, способствующая развитию креативности у дошкольников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Креативность в дошкольном возрасте</dc:title>
  <dc:creator>Мария</dc:creator>
  <cp:lastModifiedBy>Мария</cp:lastModifiedBy>
  <cp:revision>18</cp:revision>
  <dcterms:created xsi:type="dcterms:W3CDTF">2012-11-06T08:02:22Z</dcterms:created>
  <dcterms:modified xsi:type="dcterms:W3CDTF">2014-02-11T19:37:29Z</dcterms:modified>
</cp:coreProperties>
</file>