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7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hlink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102" autoAdjust="0"/>
    <p:restoredTop sz="92063" autoAdjust="0"/>
  </p:normalViewPr>
  <p:slideViewPr>
    <p:cSldViewPr>
      <p:cViewPr varScale="1">
        <p:scale>
          <a:sx n="61" d="100"/>
          <a:sy n="61" d="100"/>
        </p:scale>
        <p:origin x="-9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5276F-0826-4EB6-B595-E5ADC395A646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7991D-56E9-49A7-9C26-F7132C4B9E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75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 bwMode="black">
          <a:xfrm>
            <a:off x="457200" y="357167"/>
            <a:ext cx="8258204" cy="20002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Презентация урока</a:t>
            </a:r>
            <a:br>
              <a:rPr lang="ru-RU" dirty="0" smtClean="0"/>
            </a:br>
            <a:r>
              <a:rPr lang="ru-RU" dirty="0" smtClean="0"/>
              <a:t>математики, 2 класс. 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95400" y="3143248"/>
            <a:ext cx="6400800" cy="19288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Учитель</a:t>
            </a:r>
          </a:p>
          <a:p>
            <a:r>
              <a:rPr lang="ru-RU" b="1" dirty="0" smtClean="0"/>
              <a:t>Антипова Александра Леонидовна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01122" cy="628654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Посчитать количество клеток в каждой лесенке.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643998" cy="25431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b="1" i="1" dirty="0" smtClean="0"/>
              <a:t>Как считали?</a:t>
            </a:r>
          </a:p>
          <a:p>
            <a:pPr>
              <a:buFontTx/>
              <a:buChar char="-"/>
            </a:pPr>
            <a:r>
              <a:rPr lang="ru-RU" sz="2800" b="1" i="1" dirty="0" smtClean="0"/>
              <a:t> Как из двух лесенок получить прямоугольник?</a:t>
            </a:r>
          </a:p>
          <a:p>
            <a:pPr>
              <a:buFontTx/>
              <a:buChar char="-"/>
            </a:pPr>
            <a:r>
              <a:rPr lang="ru-RU" sz="2800" b="1" i="1" dirty="0" smtClean="0"/>
              <a:t> Чему будет равна площадь прямоугольника?</a:t>
            </a:r>
          </a:p>
          <a:p>
            <a:pPr>
              <a:buFontTx/>
              <a:buChar char="-"/>
            </a:pPr>
            <a:r>
              <a:rPr lang="ru-RU" sz="2800" b="1" i="1" dirty="0" smtClean="0"/>
              <a:t> Как из прямоугольника 6х6 получить прямоугольники 6х7 и 6х8?</a:t>
            </a:r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64291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928670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928670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214422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1214422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1214422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500174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1500174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1500174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43108" y="1500174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71604" y="1785926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85852" y="1785926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207167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207167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28860" y="1785926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857356" y="207167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571604" y="207167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85852" y="207167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143108" y="1785926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857356" y="1785926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714612" y="207167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857752" y="1214422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143504" y="1214422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86248" y="928670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572000" y="928670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857752" y="928670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143504" y="928670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143504" y="64291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857752" y="64291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572000" y="64291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286248" y="64291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000496" y="642918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143504" y="1785926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1500174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143504" y="1500174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572000" y="1214422"/>
            <a:ext cx="285752" cy="2857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Рассуждаем и доказываем.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>
                <a:solidFill>
                  <a:schemeClr val="tx1"/>
                </a:solidFill>
              </a:rPr>
              <a:t>Вычислить площади полученных прямоугольников.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572560" cy="47863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/>
              <a:t>Вычислить площади полученных прямоугольников.</a:t>
            </a:r>
          </a:p>
          <a:p>
            <a:r>
              <a:rPr lang="ru-RU" b="1" i="1" dirty="0" smtClean="0"/>
              <a:t>Записать разными способами.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716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0716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0716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0716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20716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20716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2071678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71736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928926" y="2428868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857356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57356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857356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00166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857356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500166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500166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42976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142976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142976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142976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85786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85786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5786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928926" y="3143248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71736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214546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928926" y="2786058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571736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214546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357818" y="214311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928926" y="3857628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571736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214546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928926" y="3500438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571736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214546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7858148" y="250030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858148" y="214311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7500958" y="214311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143768" y="214311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572264" y="2143116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429388" y="214311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072198" y="214311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715008" y="214311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072198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6429388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6786578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7143768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500958" y="285749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858148" y="285749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357818" y="250030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5715008" y="250030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6072198" y="250030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6429388" y="250030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6786578" y="250030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7143768" y="250030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500958" y="250030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7143768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6786578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6429388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6072198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5715008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357818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7858148" y="321468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7500958" y="321468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714376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678657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42938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607219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571500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535781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357818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5715008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7143768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6786578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6429388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6072198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5715008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5357818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7858148" y="357187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7500958" y="357187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7858148" y="392906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7500958" y="3929066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Задание усложняется.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74"/>
            <a:ext cx="8143932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Разделили прямоугольник 7х8 на две равные части. Какие прямоугольники получили? Записать площадь прямоугольника в виде суммы двух произведений.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178592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178592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250030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214311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214311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250030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14678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14678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250030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571868" y="250030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571868" y="214311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929058" y="214311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86248" y="214311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643438" y="214311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00628" y="214311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357818" y="214311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57818" y="178592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000628" y="178592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643438" y="178592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286248" y="178592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929058" y="178592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571868" y="178592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643438" y="321468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86248" y="321468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92905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57186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571868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29058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286248" y="285749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643438" y="285749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000628" y="285749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285749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250030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000628" y="250030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643438" y="250030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286248" y="250030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286248" y="392906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929058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571868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357818" y="357187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000628" y="357187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643438" y="357187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286248" y="357187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 rot="5400000">
            <a:off x="3929058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571868" y="357187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357818" y="321468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000628" y="321468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5357818" y="392906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000628" y="392906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643438" y="392906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35732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Вычислительный тренинг.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358246" cy="47863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b="1" dirty="0" smtClean="0"/>
              <a:t>6 </a:t>
            </a:r>
            <a:r>
              <a:rPr lang="ru-RU" b="1" dirty="0" err="1" smtClean="0"/>
              <a:t>х</a:t>
            </a:r>
            <a:r>
              <a:rPr lang="ru-RU" b="1" dirty="0" smtClean="0"/>
              <a:t> 6               7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6                   8 </a:t>
            </a:r>
            <a:r>
              <a:rPr lang="ru-RU" b="1" dirty="0" err="1" smtClean="0"/>
              <a:t>х</a:t>
            </a:r>
            <a:r>
              <a:rPr lang="ru-RU" b="1" dirty="0" smtClean="0"/>
              <a:t> 6                   9 </a:t>
            </a:r>
            <a:r>
              <a:rPr lang="ru-RU" b="1" dirty="0" err="1" smtClean="0"/>
              <a:t>х</a:t>
            </a:r>
            <a:r>
              <a:rPr lang="ru-RU" b="1" dirty="0" smtClean="0"/>
              <a:t> 6</a:t>
            </a:r>
          </a:p>
          <a:p>
            <a:pPr algn="l"/>
            <a:r>
              <a:rPr lang="ru-RU" b="1" dirty="0" smtClean="0"/>
              <a:t>6 </a:t>
            </a:r>
            <a:r>
              <a:rPr lang="ru-RU" b="1" dirty="0" err="1" smtClean="0"/>
              <a:t>х</a:t>
            </a:r>
            <a:r>
              <a:rPr lang="ru-RU" b="1" dirty="0" smtClean="0"/>
              <a:t> 7               7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7                   8 </a:t>
            </a:r>
            <a:r>
              <a:rPr lang="ru-RU" b="1" dirty="0" err="1" smtClean="0"/>
              <a:t>х</a:t>
            </a:r>
            <a:r>
              <a:rPr lang="ru-RU" b="1" dirty="0" smtClean="0"/>
              <a:t> 7                   9 </a:t>
            </a:r>
            <a:r>
              <a:rPr lang="ru-RU" b="1" dirty="0" err="1" smtClean="0"/>
              <a:t>х</a:t>
            </a:r>
            <a:r>
              <a:rPr lang="ru-RU" b="1" dirty="0" smtClean="0"/>
              <a:t> 7</a:t>
            </a:r>
          </a:p>
          <a:p>
            <a:pPr algn="l"/>
            <a:r>
              <a:rPr lang="ru-RU" b="1" dirty="0" smtClean="0"/>
              <a:t>6 </a:t>
            </a:r>
            <a:r>
              <a:rPr lang="ru-RU" b="1" dirty="0" err="1" smtClean="0"/>
              <a:t>х</a:t>
            </a:r>
            <a:r>
              <a:rPr lang="ru-RU" b="1" dirty="0" smtClean="0"/>
              <a:t> 8               7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8                   8 </a:t>
            </a:r>
            <a:r>
              <a:rPr lang="ru-RU" b="1" dirty="0" err="1" smtClean="0"/>
              <a:t>х</a:t>
            </a:r>
            <a:r>
              <a:rPr lang="ru-RU" b="1" dirty="0" smtClean="0"/>
              <a:t> 8                   9 </a:t>
            </a:r>
            <a:r>
              <a:rPr lang="ru-RU" b="1" dirty="0" err="1" smtClean="0"/>
              <a:t>х</a:t>
            </a:r>
            <a:r>
              <a:rPr lang="ru-RU" b="1" dirty="0" smtClean="0"/>
              <a:t> 8</a:t>
            </a:r>
          </a:p>
          <a:p>
            <a:pPr algn="l"/>
            <a:r>
              <a:rPr lang="ru-RU" b="1" dirty="0" smtClean="0"/>
              <a:t>6 </a:t>
            </a:r>
            <a:r>
              <a:rPr lang="ru-RU" b="1" dirty="0" err="1" smtClean="0"/>
              <a:t>х</a:t>
            </a:r>
            <a:r>
              <a:rPr lang="ru-RU" b="1" dirty="0" smtClean="0"/>
              <a:t> 9               7 </a:t>
            </a:r>
            <a:r>
              <a:rPr lang="ru-RU" b="1" dirty="0" err="1" smtClean="0"/>
              <a:t>х</a:t>
            </a:r>
            <a:r>
              <a:rPr lang="ru-RU" b="1" dirty="0" smtClean="0"/>
              <a:t> 9                   8 </a:t>
            </a:r>
            <a:r>
              <a:rPr lang="ru-RU" b="1" dirty="0" err="1" smtClean="0"/>
              <a:t>х</a:t>
            </a:r>
            <a:r>
              <a:rPr lang="ru-RU" b="1" dirty="0" smtClean="0"/>
              <a:t> 9                   9 </a:t>
            </a:r>
            <a:r>
              <a:rPr lang="ru-RU" b="1" dirty="0" err="1" smtClean="0"/>
              <a:t>х</a:t>
            </a:r>
            <a:r>
              <a:rPr lang="ru-RU" b="1" dirty="0" smtClean="0"/>
              <a:t> 9</a:t>
            </a:r>
          </a:p>
          <a:p>
            <a:pPr algn="l"/>
            <a:endParaRPr lang="ru-RU" b="1" dirty="0" smtClean="0"/>
          </a:p>
          <a:p>
            <a:pPr algn="just">
              <a:buFontTx/>
              <a:buChar char="-"/>
            </a:pPr>
            <a:r>
              <a:rPr lang="ru-RU" b="1" dirty="0" smtClean="0"/>
              <a:t>Как изменялись значения выражений в каждом столбике и в каждой строке?</a:t>
            </a:r>
          </a:p>
          <a:p>
            <a:pPr algn="just"/>
            <a:r>
              <a:rPr lang="ru-RU" b="1" dirty="0" smtClean="0"/>
              <a:t>- Что заметили?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1444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Исследуем.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143932" cy="4929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endParaRPr lang="ru-RU" dirty="0" smtClean="0"/>
          </a:p>
          <a:p>
            <a:pPr algn="l"/>
            <a:r>
              <a:rPr lang="ru-RU" b="1" dirty="0" smtClean="0"/>
              <a:t>          +        +      +       +       +       = 36</a:t>
            </a:r>
          </a:p>
          <a:p>
            <a:pPr algn="l"/>
            <a:r>
              <a:rPr lang="ru-RU" b="1" dirty="0" smtClean="0"/>
              <a:t>          </a:t>
            </a:r>
            <a:r>
              <a:rPr lang="ru-RU" b="1" dirty="0" err="1" smtClean="0"/>
              <a:t>х</a:t>
            </a:r>
            <a:r>
              <a:rPr lang="ru-RU" b="1" dirty="0" smtClean="0"/>
              <a:t>        = 36</a:t>
            </a:r>
          </a:p>
          <a:p>
            <a:pPr algn="l"/>
            <a:r>
              <a:rPr lang="ru-RU" b="1" dirty="0" smtClean="0"/>
              <a:t>          +        +      +       +       +       +        +         = 64</a:t>
            </a:r>
          </a:p>
          <a:p>
            <a:pPr algn="l"/>
            <a:r>
              <a:rPr lang="ru-RU" b="1" dirty="0" smtClean="0"/>
              <a:t>          </a:t>
            </a:r>
            <a:r>
              <a:rPr lang="ru-RU" b="1" dirty="0" err="1" smtClean="0"/>
              <a:t>х</a:t>
            </a:r>
            <a:r>
              <a:rPr lang="ru-RU" b="1" dirty="0" smtClean="0"/>
              <a:t>        =  64</a:t>
            </a:r>
          </a:p>
          <a:p>
            <a:pPr algn="l"/>
            <a:endParaRPr lang="ru-RU" b="1" dirty="0" smtClean="0"/>
          </a:p>
          <a:p>
            <a:pPr algn="l">
              <a:buFontTx/>
              <a:buChar char="-"/>
            </a:pPr>
            <a:r>
              <a:rPr lang="ru-RU" b="1" dirty="0" smtClean="0"/>
              <a:t>Сравнить модели примеров. Какой приём изображён на каждой модели?</a:t>
            </a:r>
          </a:p>
          <a:p>
            <a:pPr algn="l"/>
            <a:r>
              <a:rPr lang="ru-RU" b="1" dirty="0" smtClean="0"/>
              <a:t>- Какая модель наиболее </a:t>
            </a:r>
            <a:r>
              <a:rPr lang="ru-RU" b="1" dirty="0" err="1" smtClean="0"/>
              <a:t>оптимальма</a:t>
            </a:r>
            <a:r>
              <a:rPr lang="ru-RU" b="1" dirty="0" smtClean="0"/>
              <a:t>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14942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2285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000892" y="335756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335756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335756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29124" y="335756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71868" y="335756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714612" y="335756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5400000">
            <a:off x="1857356" y="335756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335756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857356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00100" y="392906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Составляем и решаем задачу.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358246" cy="492922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В 1-й день – 8  литров молока.</a:t>
            </a:r>
          </a:p>
          <a:p>
            <a:r>
              <a:rPr lang="ru-RU" b="1" dirty="0" smtClean="0"/>
              <a:t>Во 2-й день - ?  в 2 раза больше.</a:t>
            </a:r>
          </a:p>
          <a:p>
            <a:r>
              <a:rPr lang="ru-RU" b="1" dirty="0" smtClean="0"/>
              <a:t>Всего  за два дня - ?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3357554" y="6858000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143380"/>
            <a:ext cx="2533461" cy="1800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Рефлексия.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786742" cy="42148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b="1" i="1" dirty="0" smtClean="0">
              <a:solidFill>
                <a:schemeClr val="accent2"/>
              </a:solidFill>
            </a:endParaRPr>
          </a:p>
          <a:p>
            <a:r>
              <a:rPr lang="ru-RU" b="1" i="1" dirty="0" smtClean="0">
                <a:solidFill>
                  <a:schemeClr val="accent2"/>
                </a:solidFill>
              </a:rPr>
              <a:t>Продолжить </a:t>
            </a:r>
            <a:r>
              <a:rPr lang="ru-RU" b="1" i="1" dirty="0" smtClean="0">
                <a:solidFill>
                  <a:schemeClr val="accent2"/>
                </a:solidFill>
              </a:rPr>
              <a:t>фразы</a:t>
            </a:r>
            <a:r>
              <a:rPr lang="ru-RU" b="1" i="1" dirty="0" smtClean="0">
                <a:solidFill>
                  <a:schemeClr val="accent2"/>
                </a:solidFill>
              </a:rPr>
              <a:t>:</a:t>
            </a:r>
          </a:p>
          <a:p>
            <a:endParaRPr lang="ru-RU" b="1" i="1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b="1" dirty="0" smtClean="0"/>
              <a:t> «Я узнал (а) на уроке …»</a:t>
            </a:r>
          </a:p>
          <a:p>
            <a:pPr>
              <a:buFontTx/>
              <a:buChar char="-"/>
            </a:pPr>
            <a:r>
              <a:rPr lang="ru-RU" b="1" dirty="0" smtClean="0"/>
              <a:t> «Мне хотелось бы узнать…»</a:t>
            </a:r>
          </a:p>
          <a:p>
            <a:pPr>
              <a:buFontTx/>
              <a:buChar char="-"/>
            </a:pPr>
            <a:r>
              <a:rPr lang="ru-RU" b="1" dirty="0" smtClean="0"/>
              <a:t> «Я удивился (</a:t>
            </a:r>
            <a:r>
              <a:rPr lang="ru-RU" b="1" dirty="0" err="1" smtClean="0"/>
              <a:t>лась</a:t>
            </a:r>
            <a:r>
              <a:rPr lang="ru-RU" b="1" dirty="0" smtClean="0"/>
              <a:t>), когда…»</a:t>
            </a:r>
            <a:endParaRPr lang="ru-RU" b="1" dirty="0"/>
          </a:p>
        </p:txBody>
      </p:sp>
      <p:pic>
        <p:nvPicPr>
          <p:cNvPr id="1026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071678"/>
            <a:ext cx="1500198" cy="142876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000240"/>
            <a:ext cx="142876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4287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Тема: Трудные случаи умножения.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715304" cy="3567122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ru-RU" b="1" i="1" u="sng" dirty="0" smtClean="0">
                <a:solidFill>
                  <a:schemeClr val="accent2"/>
                </a:solidFill>
              </a:rPr>
              <a:t>Цель:</a:t>
            </a:r>
            <a:r>
              <a:rPr lang="ru-RU" b="1" dirty="0" smtClean="0"/>
              <a:t> Знакомство со случаями умножения 6х7, 6х8, 7х8.</a:t>
            </a:r>
          </a:p>
          <a:p>
            <a:r>
              <a:rPr lang="ru-RU" b="1" dirty="0" smtClean="0"/>
              <a:t> Формирование умений выполнять умножение и деление на основе знания таблицы умножения до 5.</a:t>
            </a:r>
          </a:p>
          <a:p>
            <a:r>
              <a:rPr lang="ru-RU" b="1" dirty="0" smtClean="0"/>
              <a:t> Способствовать воспитанию познавательного интереса к предмету.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35732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1. Организационный момент.</a:t>
            </a:r>
            <a:br>
              <a:rPr lang="ru-RU" dirty="0" smtClean="0"/>
            </a:br>
            <a:r>
              <a:rPr lang="ru-RU" dirty="0" smtClean="0"/>
              <a:t>Мотивация учебной деятельности.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286808" cy="42862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b="1" dirty="0" smtClean="0"/>
              <a:t>Кто с работой дружен, нам сегодня нужен?</a:t>
            </a:r>
          </a:p>
          <a:p>
            <a:r>
              <a:rPr lang="ru-RU" sz="2800" b="1" dirty="0" smtClean="0"/>
              <a:t>- Нужен!</a:t>
            </a:r>
          </a:p>
          <a:p>
            <a:r>
              <a:rPr lang="ru-RU" sz="2800" b="1" dirty="0" smtClean="0"/>
              <a:t>Кто с учёбой дружен, нам сегодня нужен?</a:t>
            </a:r>
          </a:p>
          <a:p>
            <a:pPr>
              <a:buFontTx/>
              <a:buChar char="-"/>
            </a:pPr>
            <a:r>
              <a:rPr lang="ru-RU" sz="2800" b="1" dirty="0" smtClean="0"/>
              <a:t> Нужен!</a:t>
            </a:r>
          </a:p>
          <a:p>
            <a:pPr>
              <a:buFontTx/>
              <a:buChar char="-"/>
            </a:pPr>
            <a:r>
              <a:rPr lang="ru-RU" sz="2800" b="1" dirty="0" smtClean="0"/>
              <a:t>С математикой кто дружен, нам сегодня нужен?</a:t>
            </a:r>
          </a:p>
          <a:p>
            <a:pPr>
              <a:buFontTx/>
              <a:buChar char="-"/>
            </a:pPr>
            <a:r>
              <a:rPr lang="ru-RU" sz="2800" b="1" dirty="0" smtClean="0"/>
              <a:t> Нужен!</a:t>
            </a:r>
          </a:p>
          <a:p>
            <a:pPr>
              <a:buFontTx/>
              <a:buChar char="-"/>
            </a:pPr>
            <a:r>
              <a:rPr lang="ru-RU" sz="2800" b="1" dirty="0" smtClean="0"/>
              <a:t>Таким ребятам хвала и честь! Такие ребята в классе есть?</a:t>
            </a:r>
          </a:p>
          <a:p>
            <a:pPr>
              <a:buFontTx/>
              <a:buChar char="-"/>
            </a:pPr>
            <a:r>
              <a:rPr lang="ru-RU" sz="2800" b="1" dirty="0" smtClean="0"/>
              <a:t> Есть!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35732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2. Разминка.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215370" cy="46434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ru-RU" b="1" i="1" dirty="0" smtClean="0">
              <a:solidFill>
                <a:schemeClr val="accent2"/>
              </a:solidFill>
            </a:endParaRPr>
          </a:p>
          <a:p>
            <a:r>
              <a:rPr lang="ru-RU" sz="5100" b="1" i="1" dirty="0" smtClean="0">
                <a:solidFill>
                  <a:schemeClr val="accent2"/>
                </a:solidFill>
              </a:rPr>
              <a:t>Тренируем память.</a:t>
            </a:r>
          </a:p>
          <a:p>
            <a:endParaRPr lang="ru-RU" b="1" i="1" dirty="0">
              <a:solidFill>
                <a:schemeClr val="accent2"/>
              </a:solidFill>
            </a:endParaRPr>
          </a:p>
          <a:p>
            <a:endParaRPr lang="ru-RU" b="1" i="1" dirty="0" smtClean="0">
              <a:solidFill>
                <a:schemeClr val="accent2"/>
              </a:solidFill>
            </a:endParaRPr>
          </a:p>
          <a:p>
            <a:endParaRPr lang="ru-RU" b="1" i="1" dirty="0" smtClean="0">
              <a:solidFill>
                <a:schemeClr val="accent2"/>
              </a:solidFill>
            </a:endParaRPr>
          </a:p>
          <a:p>
            <a:endParaRPr lang="ru-RU" b="1" i="1" dirty="0">
              <a:solidFill>
                <a:schemeClr val="accent2"/>
              </a:solidFill>
            </a:endParaRPr>
          </a:p>
          <a:p>
            <a:endParaRPr lang="ru-RU" sz="3400" b="1" i="1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chemeClr val="accent2"/>
                </a:solidFill>
              </a:rPr>
              <a:t>В течение 10 секунд запомнить расположение  закрашенных клеток, а затем воспроизвести их по памяти в пустых квадратах на индивидуальных карточках.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chemeClr val="accent2"/>
                </a:solidFill>
              </a:rPr>
              <a:t>Посчитать  все закрашенные клетки.</a:t>
            </a:r>
          </a:p>
          <a:p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92893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292893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321468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321468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71802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292893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71802" y="292893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8605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071802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786050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857752" y="321468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321468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86248" y="321468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86248" y="292893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2928934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57200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857752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572000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286248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429388" y="321468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143636" y="321468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857884" y="3214686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429388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14363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857884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429388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143636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857884" y="2643182"/>
            <a:ext cx="28575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flipH="1" flipV="1">
            <a:off x="13573188" y="3331843"/>
            <a:ext cx="42862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42875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Наблюдаем, сравниваем.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358246" cy="42862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b="1" dirty="0" smtClean="0"/>
              <a:t>                           4 </a:t>
            </a:r>
            <a:r>
              <a:rPr lang="ru-RU" b="1" dirty="0" err="1" smtClean="0"/>
              <a:t>х</a:t>
            </a:r>
            <a:r>
              <a:rPr lang="ru-RU" b="1" dirty="0" smtClean="0"/>
              <a:t> 5             16 + 4</a:t>
            </a:r>
          </a:p>
          <a:p>
            <a:pPr algn="l"/>
            <a:r>
              <a:rPr lang="ru-RU" b="1" dirty="0"/>
              <a:t> </a:t>
            </a:r>
            <a:r>
              <a:rPr lang="ru-RU" b="1" dirty="0" smtClean="0"/>
              <a:t>                          5 </a:t>
            </a:r>
            <a:r>
              <a:rPr lang="ru-RU" b="1" dirty="0" err="1" smtClean="0"/>
              <a:t>х</a:t>
            </a:r>
            <a:r>
              <a:rPr lang="ru-RU" b="1" dirty="0" smtClean="0"/>
              <a:t> 4              4 + 16</a:t>
            </a:r>
          </a:p>
          <a:p>
            <a:r>
              <a:rPr lang="ru-RU" b="1" dirty="0" smtClean="0"/>
              <a:t>3 </a:t>
            </a:r>
            <a:r>
              <a:rPr lang="ru-RU" b="1" dirty="0" err="1" smtClean="0"/>
              <a:t>х</a:t>
            </a:r>
            <a:r>
              <a:rPr lang="ru-RU" b="1" dirty="0" smtClean="0"/>
              <a:t> 9            13 + 14</a:t>
            </a:r>
          </a:p>
          <a:p>
            <a:r>
              <a:rPr lang="ru-RU" b="1" dirty="0" smtClean="0"/>
              <a:t>9 </a:t>
            </a:r>
            <a:r>
              <a:rPr lang="ru-RU" b="1" dirty="0" err="1" smtClean="0"/>
              <a:t>х</a:t>
            </a:r>
            <a:r>
              <a:rPr lang="ru-RU" b="1" dirty="0" smtClean="0"/>
              <a:t> 3            14 + 13</a:t>
            </a:r>
          </a:p>
          <a:p>
            <a:r>
              <a:rPr lang="ru-RU" b="1" dirty="0" smtClean="0"/>
              <a:t>- Верно ли утверждение, что значение выражений, записанных в каждом столбике, одинаковое? Почему?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71451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Больше, меньше, равно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143932" cy="44291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ru-RU" dirty="0" smtClean="0"/>
          </a:p>
          <a:p>
            <a:pPr algn="l"/>
            <a:r>
              <a:rPr lang="ru-RU" b="1" dirty="0" smtClean="0"/>
              <a:t>          20 </a:t>
            </a:r>
            <a:r>
              <a:rPr lang="ru-RU" b="1" dirty="0" err="1" smtClean="0"/>
              <a:t>х</a:t>
            </a:r>
            <a:r>
              <a:rPr lang="ru-RU" b="1" dirty="0" smtClean="0"/>
              <a:t> 1 … 20                      50 </a:t>
            </a:r>
            <a:r>
              <a:rPr lang="ru-RU" b="1" dirty="0" err="1" smtClean="0"/>
              <a:t>х</a:t>
            </a:r>
            <a:r>
              <a:rPr lang="ru-RU" b="1" dirty="0" smtClean="0"/>
              <a:t> 0 … 50 </a:t>
            </a:r>
          </a:p>
          <a:p>
            <a:pPr algn="l"/>
            <a:r>
              <a:rPr lang="ru-RU" b="1" dirty="0" smtClean="0"/>
              <a:t>          0 </a:t>
            </a:r>
            <a:r>
              <a:rPr lang="ru-RU" b="1" dirty="0" err="1" smtClean="0"/>
              <a:t>х</a:t>
            </a:r>
            <a:r>
              <a:rPr lang="ru-RU" b="1" dirty="0" smtClean="0"/>
              <a:t> 40 … 30                      0 + 20 … 19</a:t>
            </a:r>
          </a:p>
          <a:p>
            <a:pPr algn="l"/>
            <a:r>
              <a:rPr lang="ru-RU" b="1" dirty="0" smtClean="0"/>
              <a:t>          30 </a:t>
            </a:r>
            <a:r>
              <a:rPr lang="ru-RU" b="1" dirty="0" err="1" smtClean="0"/>
              <a:t>х</a:t>
            </a:r>
            <a:r>
              <a:rPr lang="ru-RU" b="1" dirty="0" smtClean="0"/>
              <a:t> 1 …29                       3 </a:t>
            </a:r>
            <a:r>
              <a:rPr lang="ru-RU" b="1" dirty="0" err="1" smtClean="0"/>
              <a:t>х</a:t>
            </a:r>
            <a:r>
              <a:rPr lang="ru-RU" b="1" dirty="0" smtClean="0"/>
              <a:t> 6 … 20</a:t>
            </a:r>
          </a:p>
          <a:p>
            <a:pPr algn="l"/>
            <a:endParaRPr lang="ru-RU" dirty="0" smtClean="0"/>
          </a:p>
          <a:p>
            <a:r>
              <a:rPr lang="ru-RU" b="1" dirty="0" smtClean="0"/>
              <a:t>   Сравните значения выражений, не выполняя вычислений. Какие знания вам пригодились? Как рассуждали?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35732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Умножаем и делим.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8358246" cy="42148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8, 12, 24, 18, 6, 16, 26</a:t>
            </a:r>
          </a:p>
          <a:p>
            <a:r>
              <a:rPr lang="ru-RU" b="1" dirty="0" smtClean="0"/>
              <a:t>6, 12, 18, 24, 30, 36</a:t>
            </a:r>
          </a:p>
          <a:p>
            <a:r>
              <a:rPr lang="ru-RU" b="1" dirty="0" smtClean="0"/>
              <a:t>12, 18, 9, 24, 15, 6, 21</a:t>
            </a:r>
          </a:p>
          <a:p>
            <a:r>
              <a:rPr lang="ru-RU" b="1" dirty="0" smtClean="0"/>
              <a:t>8, 12, 24, 28, 16, 32, 36</a:t>
            </a:r>
          </a:p>
          <a:p>
            <a:r>
              <a:rPr lang="ru-RU" b="1" dirty="0" smtClean="0"/>
              <a:t>15, 30, 60, 90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- На какое число делятся все числа в строке?</a:t>
            </a:r>
          </a:p>
          <a:p>
            <a:endParaRPr lang="ru-RU" b="1" dirty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428759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Блицопрос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358246" cy="4210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ru-RU" b="1" dirty="0" smtClean="0"/>
              <a:t>Первый множитель 3, второй 7. Найти произведение.</a:t>
            </a:r>
          </a:p>
          <a:p>
            <a:pPr algn="l">
              <a:buFontTx/>
              <a:buChar char="-"/>
            </a:pPr>
            <a:r>
              <a:rPr lang="ru-RU" b="1" dirty="0"/>
              <a:t> </a:t>
            </a:r>
            <a:r>
              <a:rPr lang="ru-RU" b="1" dirty="0" smtClean="0"/>
              <a:t>2 увеличить в 9 раз. Сколько получится?</a:t>
            </a:r>
          </a:p>
          <a:p>
            <a:pPr algn="l">
              <a:buFontTx/>
              <a:buChar char="-"/>
            </a:pPr>
            <a:r>
              <a:rPr lang="ru-RU" b="1" dirty="0"/>
              <a:t> </a:t>
            </a:r>
            <a:r>
              <a:rPr lang="ru-RU" b="1" dirty="0" smtClean="0"/>
              <a:t>Два десятка увеличить в 2 раза.</a:t>
            </a:r>
          </a:p>
          <a:p>
            <a:pPr algn="l">
              <a:buFontTx/>
              <a:buChar char="-"/>
            </a:pPr>
            <a:r>
              <a:rPr lang="ru-RU" b="1" dirty="0"/>
              <a:t> </a:t>
            </a:r>
            <a:r>
              <a:rPr lang="ru-RU" b="1" dirty="0" smtClean="0"/>
              <a:t>Два десятка уменьшить в 2 раза.</a:t>
            </a:r>
          </a:p>
          <a:p>
            <a:pPr algn="l">
              <a:buFontTx/>
              <a:buChar char="-"/>
            </a:pPr>
            <a:r>
              <a:rPr lang="ru-RU" b="1" dirty="0"/>
              <a:t> </a:t>
            </a:r>
            <a:r>
              <a:rPr lang="ru-RU" b="1" dirty="0" smtClean="0"/>
              <a:t>15 уменьшить в 3 раза.</a:t>
            </a:r>
          </a:p>
          <a:p>
            <a:pPr algn="l">
              <a:buFontTx/>
              <a:buChar char="-"/>
            </a:pPr>
            <a:r>
              <a:rPr lang="ru-RU" b="1" dirty="0"/>
              <a:t> </a:t>
            </a:r>
            <a:r>
              <a:rPr lang="ru-RU" b="1" dirty="0" smtClean="0"/>
              <a:t>Сумму  чисел 6 и 3 увеличить в 5 раз.</a:t>
            </a:r>
          </a:p>
          <a:p>
            <a:pPr algn="l">
              <a:buFontTx/>
              <a:buChar char="-"/>
            </a:pPr>
            <a:r>
              <a:rPr lang="ru-RU" b="1" dirty="0"/>
              <a:t> </a:t>
            </a:r>
            <a:r>
              <a:rPr lang="ru-RU" b="1" dirty="0" smtClean="0"/>
              <a:t>Разность чисел 20 и 10 уменьшить в 10 раз.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Рассуждаем.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Посчитать, сколько всего кругов.</a:t>
            </a:r>
            <a:endParaRPr lang="ru-RU" dirty="0"/>
          </a:p>
        </p:txBody>
      </p:sp>
      <p:sp>
        <p:nvSpPr>
          <p:cNvPr id="49" name="Подзаголовок 48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358246" cy="44291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Посчитать, сколько всего кругов.</a:t>
            </a:r>
          </a:p>
          <a:p>
            <a:r>
              <a:rPr lang="ru-RU" b="1" dirty="0" smtClean="0"/>
              <a:t>Как рассуждали?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3143248"/>
            <a:ext cx="914400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3143248"/>
            <a:ext cx="928694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3143248"/>
            <a:ext cx="928694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3143248"/>
            <a:ext cx="928694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3143248"/>
            <a:ext cx="928694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57356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57422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857356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57422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071670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>
            <a:off x="3071802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428992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071802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428992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286248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14876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500562" y="400050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643570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643570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 flipV="1">
            <a:off x="6858016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649219" y="4999528"/>
          <a:ext cx="942535" cy="1195754"/>
        </p:xfrm>
        <a:graphic>
          <a:graphicData uri="http://schemas.openxmlformats.org/drawingml/2006/table">
            <a:tbl>
              <a:tblPr/>
              <a:tblGrid>
                <a:gridCol w="942535"/>
              </a:tblGrid>
              <a:tr h="11957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901243" y="5000636"/>
          <a:ext cx="928468" cy="1194646"/>
        </p:xfrm>
        <a:graphic>
          <a:graphicData uri="http://schemas.openxmlformats.org/drawingml/2006/table">
            <a:tbl>
              <a:tblPr/>
              <a:tblGrid>
                <a:gridCol w="928468"/>
              </a:tblGrid>
              <a:tr h="11946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4096997" y="4999528"/>
          <a:ext cx="942535" cy="1215554"/>
        </p:xfrm>
        <a:graphic>
          <a:graphicData uri="http://schemas.openxmlformats.org/drawingml/2006/table">
            <a:tbl>
              <a:tblPr/>
              <a:tblGrid>
                <a:gridCol w="942535"/>
              </a:tblGrid>
              <a:tr h="1215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286380" y="5000636"/>
          <a:ext cx="857256" cy="1214446"/>
        </p:xfrm>
        <a:graphic>
          <a:graphicData uri="http://schemas.openxmlformats.org/drawingml/2006/table">
            <a:tbl>
              <a:tblPr/>
              <a:tblGrid>
                <a:gridCol w="857256"/>
              </a:tblGrid>
              <a:tr h="12144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6500826" y="5000636"/>
          <a:ext cx="859876" cy="1152443"/>
        </p:xfrm>
        <a:graphic>
          <a:graphicData uri="http://schemas.openxmlformats.org/drawingml/2006/table">
            <a:tbl>
              <a:tblPr/>
              <a:tblGrid>
                <a:gridCol w="859876"/>
              </a:tblGrid>
              <a:tr h="11524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9" name="Овал 28"/>
          <p:cNvSpPr/>
          <p:nvPr/>
        </p:nvSpPr>
        <p:spPr>
          <a:xfrm>
            <a:off x="2071670" y="550070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286116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286116" y="59293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286248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714876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500562" y="5929330"/>
            <a:ext cx="142875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429256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929322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429256" y="59293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929322" y="59293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643702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7072330" y="52149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643702" y="59293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072330" y="59293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858016" y="55721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629</Words>
  <PresentationFormat>Экран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урока математики, 2 класс. </vt:lpstr>
      <vt:lpstr>Тема: Трудные случаи умножения. </vt:lpstr>
      <vt:lpstr>1. Организационный момент. Мотивация учебной деятельности.</vt:lpstr>
      <vt:lpstr>2. Разминка.</vt:lpstr>
      <vt:lpstr>Наблюдаем, сравниваем.</vt:lpstr>
      <vt:lpstr>Больше, меньше, равно</vt:lpstr>
      <vt:lpstr>Умножаем и делим.</vt:lpstr>
      <vt:lpstr>Блицопрос.</vt:lpstr>
      <vt:lpstr>  Рассуждаем.  Посчитать, сколько всего кругов.</vt:lpstr>
      <vt:lpstr>Посчитать количество клеток в каждой лесенке.</vt:lpstr>
      <vt:lpstr>        Рассуждаем и доказываем.      - Вычислить площади полученных прямоугольников.</vt:lpstr>
      <vt:lpstr>Задание усложняется.</vt:lpstr>
      <vt:lpstr>Вычислительный тренинг.</vt:lpstr>
      <vt:lpstr>Исследуем.</vt:lpstr>
      <vt:lpstr>Составляем и решаем задачу.</vt:lpstr>
      <vt:lpstr>Рефлексия.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Виталий Майерле</cp:lastModifiedBy>
  <cp:revision>43</cp:revision>
  <dcterms:modified xsi:type="dcterms:W3CDTF">2010-04-12T13:39:13Z</dcterms:modified>
</cp:coreProperties>
</file>