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4" r:id="rId4"/>
    <p:sldId id="271" r:id="rId5"/>
    <p:sldId id="268" r:id="rId6"/>
    <p:sldId id="269" r:id="rId7"/>
    <p:sldId id="261" r:id="rId8"/>
    <p:sldId id="274" r:id="rId9"/>
    <p:sldId id="273" r:id="rId10"/>
    <p:sldId id="275" r:id="rId11"/>
    <p:sldId id="276" r:id="rId12"/>
    <p:sldId id="277" r:id="rId13"/>
    <p:sldId id="27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299881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215548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814989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C47B7DC6-27C0-465D-A7C2-049988E3F93B}" type="slidenum">
              <a:rPr lang="ru-RU" altLang="ru-RU"/>
              <a:pPr/>
              <a:t>‹#›</a:t>
            </a:fld>
            <a:endParaRPr lang="ru-RU" altLang="ru-RU"/>
          </a:p>
        </p:txBody>
      </p:sp>
    </p:spTree>
    <p:extLst>
      <p:ext uri="{BB962C8B-B14F-4D97-AF65-F5344CB8AC3E}">
        <p14:creationId xmlns:p14="http://schemas.microsoft.com/office/powerpoint/2010/main" val="354993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234389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94478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8C690B8-2FF8-4014-8748-C895C6D4300F}" type="datetimeFigureOut">
              <a:rPr lang="ru-RU" smtClean="0"/>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42095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8C690B8-2FF8-4014-8748-C895C6D4300F}" type="datetimeFigureOut">
              <a:rPr lang="ru-RU" smtClean="0"/>
              <a:t>11.02.2014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101003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8C690B8-2FF8-4014-8748-C895C6D4300F}" type="datetimeFigureOut">
              <a:rPr lang="ru-RU" smtClean="0"/>
              <a:t>11.02.2014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146706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C690B8-2FF8-4014-8748-C895C6D4300F}" type="datetimeFigureOut">
              <a:rPr lang="ru-RU" smtClean="0"/>
              <a:t>11.02.2014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199960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C690B8-2FF8-4014-8748-C895C6D4300F}" type="datetimeFigureOut">
              <a:rPr lang="ru-RU" smtClean="0"/>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156681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C690B8-2FF8-4014-8748-C895C6D4300F}" type="datetimeFigureOut">
              <a:rPr lang="ru-RU" smtClean="0"/>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BB608B-5403-44F4-A898-E65851D00FFC}" type="slidenum">
              <a:rPr lang="ru-RU" smtClean="0"/>
              <a:t>‹#›</a:t>
            </a:fld>
            <a:endParaRPr lang="ru-RU"/>
          </a:p>
        </p:txBody>
      </p:sp>
    </p:spTree>
    <p:extLst>
      <p:ext uri="{BB962C8B-B14F-4D97-AF65-F5344CB8AC3E}">
        <p14:creationId xmlns:p14="http://schemas.microsoft.com/office/powerpoint/2010/main" val="414628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690B8-2FF8-4014-8748-C895C6D4300F}" type="datetimeFigureOut">
              <a:rPr lang="ru-RU" smtClean="0"/>
              <a:t>11.02.2014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B608B-5403-44F4-A898-E65851D00FFC}" type="slidenum">
              <a:rPr lang="ru-RU" smtClean="0"/>
              <a:t>‹#›</a:t>
            </a:fld>
            <a:endParaRPr lang="ru-RU"/>
          </a:p>
        </p:txBody>
      </p:sp>
    </p:spTree>
    <p:extLst>
      <p:ext uri="{BB962C8B-B14F-4D97-AF65-F5344CB8AC3E}">
        <p14:creationId xmlns:p14="http://schemas.microsoft.com/office/powerpoint/2010/main" val="1642031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шаблон 2 титульни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0"/>
            <a:ext cx="9753600" cy="7315200"/>
          </a:xfrm>
          <a:prstGeom prst="rect">
            <a:avLst/>
          </a:prstGeom>
          <a:noFill/>
          <a:extLst>
            <a:ext uri="{909E8E84-426E-40DD-AFC4-6F175D3DCCD1}">
              <a14:hiddenFill xmlns:a14="http://schemas.microsoft.com/office/drawing/2010/main">
                <a:solidFill>
                  <a:srgbClr val="FFFFFF"/>
                </a:solidFill>
              </a14:hiddenFill>
            </a:ext>
          </a:extLst>
        </p:spPr>
      </p:pic>
      <p:sp>
        <p:nvSpPr>
          <p:cNvPr id="2053" name="Text Box 5"/>
          <p:cNvSpPr txBox="1">
            <a:spLocks noChangeArrowheads="1"/>
          </p:cNvSpPr>
          <p:nvPr/>
        </p:nvSpPr>
        <p:spPr bwMode="auto">
          <a:xfrm>
            <a:off x="468313" y="620713"/>
            <a:ext cx="83518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ru-RU" altLang="ru-RU"/>
          </a:p>
        </p:txBody>
      </p:sp>
      <p:sp>
        <p:nvSpPr>
          <p:cNvPr id="2" name="TextBox 1"/>
          <p:cNvSpPr txBox="1"/>
          <p:nvPr/>
        </p:nvSpPr>
        <p:spPr>
          <a:xfrm>
            <a:off x="1475656" y="4581128"/>
            <a:ext cx="7416824" cy="369332"/>
          </a:xfrm>
          <a:prstGeom prst="rect">
            <a:avLst/>
          </a:prstGeom>
          <a:noFill/>
        </p:spPr>
        <p:txBody>
          <a:bodyPr wrap="square" rtlCol="0">
            <a:spAutoFit/>
          </a:bodyPr>
          <a:lstStyle/>
          <a:p>
            <a:endParaRPr lang="ru-RU" dirty="0"/>
          </a:p>
        </p:txBody>
      </p:sp>
      <p:sp>
        <p:nvSpPr>
          <p:cNvPr id="3" name="TextBox 2"/>
          <p:cNvSpPr txBox="1"/>
          <p:nvPr/>
        </p:nvSpPr>
        <p:spPr>
          <a:xfrm>
            <a:off x="1651916" y="4073297"/>
            <a:ext cx="6912768" cy="1754326"/>
          </a:xfrm>
          <a:prstGeom prst="rect">
            <a:avLst/>
          </a:prstGeom>
          <a:noFill/>
        </p:spPr>
        <p:txBody>
          <a:bodyPr wrap="square" rtlCol="0">
            <a:spAutoFit/>
          </a:bodyPr>
          <a:lstStyle/>
          <a:p>
            <a:pPr algn="ctr"/>
            <a:r>
              <a:rPr lang="ru-RU" sz="3600" b="1" i="1" dirty="0" smtClean="0">
                <a:solidFill>
                  <a:srgbClr val="9900CC"/>
                </a:solidFill>
              </a:rPr>
              <a:t>«Диагностика представлений дошкольников о безопасной жизнедеятельности.»</a:t>
            </a:r>
            <a:endParaRPr lang="ru-RU" sz="3600" b="1" i="1" dirty="0">
              <a:solidFill>
                <a:srgbClr val="9900CC"/>
              </a:solidFill>
            </a:endParaRPr>
          </a:p>
        </p:txBody>
      </p:sp>
    </p:spTree>
    <p:extLst>
      <p:ext uri="{BB962C8B-B14F-4D97-AF65-F5344CB8AC3E}">
        <p14:creationId xmlns:p14="http://schemas.microsoft.com/office/powerpoint/2010/main" val="3358125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 name="Picture 3" descr="шаблон 2 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675456"/>
            <a:ext cx="9174738" cy="753345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Прямоугольник 5"/>
          <p:cNvSpPr/>
          <p:nvPr/>
        </p:nvSpPr>
        <p:spPr>
          <a:xfrm>
            <a:off x="35496" y="-675456"/>
            <a:ext cx="7200800" cy="4893647"/>
          </a:xfrm>
          <a:prstGeom prst="rect">
            <a:avLst/>
          </a:prstGeom>
        </p:spPr>
        <p:txBody>
          <a:bodyPr wrap="square">
            <a:spAutoFit/>
          </a:bodyPr>
          <a:lstStyle/>
          <a:p>
            <a:r>
              <a:rPr lang="ru-RU" sz="1200" i="1" dirty="0"/>
              <a:t>Педагог знакомит детей с правилами поведения в транспорте. Объясняет, что входить в автобус, трамвай, троллейбус нужно через заднюю дверь, а выходить через переднюю; маленькие дети и пожилые люди могут входить и через перед­нюю дверь; маленьким детям без родителей нельзя ездить в транспорте. Разговаривать надо тихо, чтобы не мешать другим. Нельзя стоять у дверей - это мешает входу и выходу пассажиров. Нельзя высовываться и выставлять руки в открытые окна. Принято уступать место пожилым людям, пассажирам с маленькими детьми, инвалидам.</a:t>
            </a:r>
          </a:p>
          <a:p>
            <a:r>
              <a:rPr lang="ru-RU" sz="1200" i="1" dirty="0"/>
              <a:t>Педагоги проводят с детьми беседу о том, куда они ездили с родителями, на каком виде транспорта, как они себя вели, почему нельзя ездить без взрослых. Можно организовать игру "Поездка в автобусе". Дети вместе с педагогом с помощью стульев, подушек, модулей оборудуют салон автобуса (троллейбуса, трамвая) и обыгрывают различные ситуации, распределяя роли: водитель ведет автобус, объявляет остановки; контролер проверяет билеты; пассажиры стоят на остановке, входят в салон и выходят из него с детьми (куклами), вежливо обращаются друг к другу ("Вы выходите на следующей остановке?", "Разрешите пройти"), уступают место маленьким детям и пожилым людям.</a:t>
            </a:r>
          </a:p>
          <a:p>
            <a:r>
              <a:rPr lang="ru-RU" sz="1200" i="1" dirty="0"/>
              <a:t>Детям рассказывают о работе милиционеров-регулировщиков, которые следят за порядком на тех перекрестках, где нет светофора. Они подают жезлом (палочкой, окрашенной в черно-белые полоски) коман­ды, кому стоять, кому идти или ехать. Вечером внутри жезла загорается лампочка, и он хорошо виден. Регулировщик поднимает правую руку с жезлом вверх это соответствует желтому сигналу светофора. Регулировщик стоит лицом или спиной - это соответствует красному сигналу. Повернулся боком - можно идти как на зеленый свет светофора.</a:t>
            </a:r>
          </a:p>
          <a:p>
            <a:r>
              <a:rPr lang="ru-RU" sz="1200" i="1" dirty="0"/>
              <a:t>Педагоги знакомят детей с работой Государственной инспекцией по безопасности движения (ГИБДД). Инспектора ГИБДД стоят на постах, патрулируют на автомобилях, мотоциклах, вертолетах. Они внимательно следят за движением на дорогах, за тем, чтобы водители не превышали скорость движения, соблюдали правила, чтобы движение транспорта и пешеходов было безопасным. Детям показывают картинки с изображением патрульной машины ГИБДД, вертолета, постов ГИБДД. Организуют игры на сюжеты, отражающие работу </a:t>
            </a:r>
            <a:r>
              <a:rPr lang="ru-RU" sz="1200" i="1" dirty="0" smtClean="0"/>
              <a:t>ГИБДД</a:t>
            </a:r>
            <a:endParaRPr lang="ru-RU" sz="1200" dirty="0"/>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239248"/>
            <a:ext cx="2304256"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144016" y="4166100"/>
            <a:ext cx="4572000" cy="2677656"/>
          </a:xfrm>
          <a:prstGeom prst="rect">
            <a:avLst/>
          </a:prstGeom>
        </p:spPr>
        <p:txBody>
          <a:bodyPr>
            <a:spAutoFit/>
          </a:bodyPr>
          <a:lstStyle/>
          <a:p>
            <a:r>
              <a:rPr lang="ru-RU" sz="1200" b="1" i="1" dirty="0"/>
              <a:t>Что такое улица? Кого называют пешеходом? Кто такие пассажиры?</a:t>
            </a:r>
          </a:p>
          <a:p>
            <a:r>
              <a:rPr lang="ru-RU" sz="1200" b="1" i="1" dirty="0"/>
              <a:t> -Что такое проезжая часть? Где должны ходить пешеходы?  Где нужно переходить дорогу? Что обозначают сигналы светофора?</a:t>
            </a:r>
          </a:p>
          <a:p>
            <a:r>
              <a:rPr lang="ru-RU" sz="1200" b="1" i="1" dirty="0"/>
              <a:t>-Как нужно вести себя в транспорте?</a:t>
            </a:r>
          </a:p>
          <a:p>
            <a:r>
              <a:rPr lang="ru-RU" sz="1200" b="1" i="1" dirty="0"/>
              <a:t>- Кто и как следит за порядком на дороге?</a:t>
            </a:r>
          </a:p>
          <a:p>
            <a:r>
              <a:rPr lang="ru-RU" sz="1200" b="1" i="1" u="sng" dirty="0"/>
              <a:t>Высокий уровень</a:t>
            </a:r>
            <a:r>
              <a:rPr lang="ru-RU" sz="1200" b="1" i="1" dirty="0"/>
              <a:t> – ребёнок сам называет правила поведения на дороге, во дворе, в транспорте; различает знаки пешеходного перехода. Рассказывает о профессии регулировщика.</a:t>
            </a:r>
          </a:p>
          <a:p>
            <a:r>
              <a:rPr lang="ru-RU" sz="1200" b="1" i="1" u="sng" dirty="0"/>
              <a:t>Средний уровень</a:t>
            </a:r>
            <a:r>
              <a:rPr lang="ru-RU" sz="1200" b="1" i="1" dirty="0"/>
              <a:t> – отвечает на вопросы, затрудняясь.</a:t>
            </a:r>
          </a:p>
          <a:p>
            <a:r>
              <a:rPr lang="ru-RU" sz="1200" b="1" i="1" u="sng" dirty="0"/>
              <a:t>Низкий уровень</a:t>
            </a:r>
            <a:r>
              <a:rPr lang="ru-RU" sz="1200" b="1" i="1" dirty="0"/>
              <a:t> – отвечает на вопросы с помощью воспитателя.</a:t>
            </a:r>
          </a:p>
        </p:txBody>
      </p:sp>
    </p:spTree>
    <p:extLst>
      <p:ext uri="{BB962C8B-B14F-4D97-AF65-F5344CB8AC3E}">
        <p14:creationId xmlns:p14="http://schemas.microsoft.com/office/powerpoint/2010/main" val="140179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3" descr="шаблон 2 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3017" y="0"/>
            <a:ext cx="9174738" cy="74340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Прямоугольник 4"/>
          <p:cNvSpPr/>
          <p:nvPr/>
        </p:nvSpPr>
        <p:spPr>
          <a:xfrm>
            <a:off x="179512" y="352668"/>
            <a:ext cx="6768752" cy="1477328"/>
          </a:xfrm>
          <a:prstGeom prst="rect">
            <a:avLst/>
          </a:prstGeom>
        </p:spPr>
        <p:txBody>
          <a:bodyPr wrap="square">
            <a:spAutoFit/>
          </a:bodyPr>
          <a:lstStyle/>
          <a:p>
            <a:r>
              <a:rPr lang="ru-RU" dirty="0" smtClean="0"/>
              <a:t>Диагностика позволяет </a:t>
            </a:r>
            <a:r>
              <a:rPr lang="ru-RU" dirty="0"/>
              <a:t>нам выявить уровень знаний детей по основам безопасности жизнедеятельности и в соответствии с этими результатами скоординировать работу по формированию навыков безопасного поведения у детей старшего дошкольного возраста в быту.</a:t>
            </a:r>
          </a:p>
        </p:txBody>
      </p:sp>
      <p:sp>
        <p:nvSpPr>
          <p:cNvPr id="6" name="Прямоугольник 5"/>
          <p:cNvSpPr/>
          <p:nvPr/>
        </p:nvSpPr>
        <p:spPr>
          <a:xfrm>
            <a:off x="215516" y="1874886"/>
            <a:ext cx="6696744" cy="3416320"/>
          </a:xfrm>
          <a:prstGeom prst="rect">
            <a:avLst/>
          </a:prstGeom>
        </p:spPr>
        <p:txBody>
          <a:bodyPr wrap="square">
            <a:spAutoFit/>
          </a:bodyPr>
          <a:lstStyle/>
          <a:p>
            <a:r>
              <a:rPr lang="ru-RU" dirty="0"/>
              <a:t>Безопасность жизнедеятельности напрямую связана со всеми сторонами жизни человека, со всеми аспектами человеческого бытия, находит проявление в хозяйственной, трудовой, нравственной, политической, правовой, экономической и других сферах жизни. Весь комплекс проводимых мероприятий по безопасности показывает на практике взаимосвязь всей жизнедеятельности детей. Чем активнее работает ДОУ, где все дети заняты, под присмотром взрослых, принимают активное участие в жизни, где музыка, танец, пение, подвижные игры, хорошее настроение детей - все это благотворно влияет на снижение заболеваемости и травматизма, на психофизический статус ребёнка.</a:t>
            </a:r>
          </a:p>
        </p:txBody>
      </p:sp>
      <p:pic>
        <p:nvPicPr>
          <p:cNvPr id="1026" name="Picture 2" descr="https://encrypted-tbn3.gstatic.com/images?q=tbn:ANd9GcStl2vUvHp4Sk3J32KckOiGwSYvs0J8Wjz0EYBwRr1IY8sOvwrwx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5165882"/>
            <a:ext cx="2803376" cy="2168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997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ru-RU" altLang="ru-RU"/>
          </a:p>
        </p:txBody>
      </p:sp>
      <p:pic>
        <p:nvPicPr>
          <p:cNvPr id="15363" name="Picture 3" descr="шаблон 2 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29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1219428" y="2060848"/>
            <a:ext cx="7200800" cy="646331"/>
          </a:xfrm>
          <a:prstGeom prst="rect">
            <a:avLst/>
          </a:prstGeom>
          <a:noFill/>
        </p:spPr>
        <p:txBody>
          <a:bodyPr wrap="square" rtlCol="0">
            <a:spAutoFit/>
          </a:bodyPr>
          <a:lstStyle/>
          <a:p>
            <a:r>
              <a:rPr lang="ru-RU" sz="3600" b="1" i="1" dirty="0" smtClean="0">
                <a:solidFill>
                  <a:srgbClr val="9900CC"/>
                </a:solidFill>
              </a:rPr>
              <a:t>Используемая </a:t>
            </a:r>
            <a:r>
              <a:rPr lang="ru-RU" sz="3600" b="1" i="1" dirty="0">
                <a:solidFill>
                  <a:srgbClr val="9900CC"/>
                </a:solidFill>
              </a:rPr>
              <a:t>литература:</a:t>
            </a:r>
          </a:p>
        </p:txBody>
      </p:sp>
      <p:sp>
        <p:nvSpPr>
          <p:cNvPr id="3" name="Прямоугольник 2"/>
          <p:cNvSpPr/>
          <p:nvPr/>
        </p:nvSpPr>
        <p:spPr>
          <a:xfrm>
            <a:off x="251520" y="2852936"/>
            <a:ext cx="8496944" cy="3416320"/>
          </a:xfrm>
          <a:prstGeom prst="rect">
            <a:avLst/>
          </a:prstGeom>
        </p:spPr>
        <p:txBody>
          <a:bodyPr wrap="square">
            <a:spAutoFit/>
          </a:bodyPr>
          <a:lstStyle/>
          <a:p>
            <a:r>
              <a:rPr lang="ru-RU" altLang="ru-RU" sz="2400" i="1" dirty="0"/>
              <a:t>«Безопасность»  Н.Н.  Авдеева , Н.Л. Князева - СПб: «Детство – Пресс», 2004.</a:t>
            </a:r>
          </a:p>
          <a:p>
            <a:r>
              <a:rPr lang="ru-RU" altLang="ru-RU" sz="2400" i="1" dirty="0"/>
              <a:t>«Из опыта работы» Т</a:t>
            </a:r>
            <a:r>
              <a:rPr lang="ru-RU" altLang="ru-RU" sz="2400" i="1" dirty="0" smtClean="0"/>
              <a:t>. Ф. </a:t>
            </a:r>
            <a:r>
              <a:rPr lang="ru-RU" altLang="ru-RU" sz="2400" i="1" dirty="0" err="1" smtClean="0"/>
              <a:t>Саулина</a:t>
            </a:r>
            <a:r>
              <a:rPr lang="ru-RU" altLang="ru-RU" sz="2400" i="1" dirty="0"/>
              <a:t>,</a:t>
            </a:r>
          </a:p>
          <a:p>
            <a:r>
              <a:rPr lang="ru-RU" altLang="ru-RU" sz="2400" i="1" dirty="0"/>
              <a:t>«Твоя безопасность» К</a:t>
            </a:r>
            <a:r>
              <a:rPr lang="ru-RU" altLang="ru-RU" sz="2400" i="1" dirty="0" smtClean="0"/>
              <a:t>. Ю. Белая </a:t>
            </a:r>
            <a:r>
              <a:rPr lang="ru-RU" altLang="ru-RU" sz="2400" i="1" dirty="0"/>
              <a:t>М – Просвещение 2000. </a:t>
            </a:r>
            <a:r>
              <a:rPr lang="ru-RU" sz="2400" i="1" dirty="0"/>
              <a:t>«Учим дошкольников думать. Игры, занятия, диагностика»</a:t>
            </a:r>
          </a:p>
          <a:p>
            <a:r>
              <a:rPr lang="ru-RU" sz="2400" i="1" dirty="0"/>
              <a:t>А. М. Щетинина</a:t>
            </a:r>
          </a:p>
          <a:p>
            <a:r>
              <a:rPr lang="ru-RU" altLang="ru-RU" sz="2400" i="1" dirty="0" smtClean="0"/>
              <a:t>«</a:t>
            </a:r>
            <a:r>
              <a:rPr lang="ru-RU" altLang="ru-RU" sz="2400" i="1" dirty="0"/>
              <a:t>Про правила дорожного движения»  С. Волков </a:t>
            </a:r>
          </a:p>
          <a:p>
            <a:r>
              <a:rPr lang="ru-RU" altLang="ru-RU" sz="2400" i="1" dirty="0"/>
              <a:t>«Правила дорожного движения» Н.А. Извекова</a:t>
            </a:r>
          </a:p>
          <a:p>
            <a:r>
              <a:rPr lang="ru-RU" altLang="ru-RU" sz="2400" i="1" dirty="0"/>
              <a:t>«Тайны дорожных знаков» </a:t>
            </a:r>
            <a:r>
              <a:rPr lang="ru-RU" altLang="ru-RU" sz="2400" i="1" dirty="0" err="1"/>
              <a:t>А.М.Кривицкая</a:t>
            </a:r>
            <a:endParaRPr lang="ru-RU" altLang="ru-RU" sz="2400" i="1" dirty="0"/>
          </a:p>
        </p:txBody>
      </p:sp>
    </p:spTree>
    <p:extLst>
      <p:ext uri="{BB962C8B-B14F-4D97-AF65-F5344CB8AC3E}">
        <p14:creationId xmlns:p14="http://schemas.microsoft.com/office/powerpoint/2010/main" val="3426766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ru-RU" altLang="ru-RU"/>
          </a:p>
        </p:txBody>
      </p:sp>
      <p:pic>
        <p:nvPicPr>
          <p:cNvPr id="15363" name="Picture 3" descr="шаблон 2 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1043608" y="3356992"/>
            <a:ext cx="6888424" cy="923330"/>
          </a:xfrm>
          <a:prstGeom prst="rect">
            <a:avLst/>
          </a:prstGeom>
          <a:noFill/>
        </p:spPr>
        <p:txBody>
          <a:bodyPr wrap="none" rtlCol="0">
            <a:spAutoFit/>
          </a:bodyPr>
          <a:lstStyle/>
          <a:p>
            <a:r>
              <a:rPr lang="ru-RU" sz="5400" b="1" i="1" dirty="0" smtClean="0">
                <a:solidFill>
                  <a:srgbClr val="9900CC"/>
                </a:solidFill>
              </a:rPr>
              <a:t>Спасибо за внимание!</a:t>
            </a:r>
            <a:endParaRPr lang="ru-RU" sz="5400" b="1" i="1" dirty="0">
              <a:solidFill>
                <a:srgbClr val="9900CC"/>
              </a:solidFill>
            </a:endParaRPr>
          </a:p>
        </p:txBody>
      </p:sp>
    </p:spTree>
    <p:extLst>
      <p:ext uri="{BB962C8B-B14F-4D97-AF65-F5344CB8AC3E}">
        <p14:creationId xmlns:p14="http://schemas.microsoft.com/office/powerpoint/2010/main" val="9482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ru-RU" altLang="ru-RU"/>
          </a:p>
        </p:txBody>
      </p:sp>
      <p:pic>
        <p:nvPicPr>
          <p:cNvPr id="15363" name="Picture 3" descr="шаблон 2 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512" y="151"/>
            <a:ext cx="9195516"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779830" y="1988840"/>
            <a:ext cx="2268252" cy="707886"/>
          </a:xfrm>
          <a:prstGeom prst="rect">
            <a:avLst/>
          </a:prstGeom>
          <a:noFill/>
        </p:spPr>
        <p:txBody>
          <a:bodyPr wrap="square" rtlCol="0">
            <a:spAutoFit/>
          </a:bodyPr>
          <a:lstStyle/>
          <a:p>
            <a:r>
              <a:rPr lang="ru-RU" sz="4000" b="1" i="1" dirty="0" smtClean="0">
                <a:solidFill>
                  <a:srgbClr val="9900CC"/>
                </a:solidFill>
              </a:rPr>
              <a:t>ЗАДАЧИ:</a:t>
            </a:r>
            <a:endParaRPr lang="ru-RU" sz="4000" dirty="0"/>
          </a:p>
        </p:txBody>
      </p:sp>
      <p:sp>
        <p:nvSpPr>
          <p:cNvPr id="3" name="Прямоугольник 2"/>
          <p:cNvSpPr/>
          <p:nvPr/>
        </p:nvSpPr>
        <p:spPr>
          <a:xfrm>
            <a:off x="779829" y="4149080"/>
            <a:ext cx="1513363" cy="707886"/>
          </a:xfrm>
          <a:prstGeom prst="rect">
            <a:avLst/>
          </a:prstGeom>
        </p:spPr>
        <p:txBody>
          <a:bodyPr wrap="none">
            <a:spAutoFit/>
          </a:bodyPr>
          <a:lstStyle/>
          <a:p>
            <a:r>
              <a:rPr lang="ru-RU" sz="4000" b="1" i="1" dirty="0" smtClean="0">
                <a:solidFill>
                  <a:srgbClr val="9900CC"/>
                </a:solidFill>
              </a:rPr>
              <a:t>ЦЕЛЬ:</a:t>
            </a:r>
            <a:endParaRPr lang="ru-RU" sz="4000" dirty="0"/>
          </a:p>
        </p:txBody>
      </p:sp>
      <p:sp>
        <p:nvSpPr>
          <p:cNvPr id="4" name="Прямоугольник 3"/>
          <p:cNvSpPr/>
          <p:nvPr/>
        </p:nvSpPr>
        <p:spPr>
          <a:xfrm>
            <a:off x="467544" y="2696726"/>
            <a:ext cx="8550696" cy="1569660"/>
          </a:xfrm>
          <a:prstGeom prst="rect">
            <a:avLst/>
          </a:prstGeom>
        </p:spPr>
        <p:txBody>
          <a:bodyPr wrap="square">
            <a:spAutoFit/>
          </a:bodyPr>
          <a:lstStyle/>
          <a:p>
            <a:r>
              <a:rPr lang="ru-RU" sz="2400" b="1" i="1" dirty="0"/>
              <a:t>О</a:t>
            </a:r>
            <a:r>
              <a:rPr lang="ru-RU" sz="2400" b="1" i="1" dirty="0" smtClean="0"/>
              <a:t>пределить </a:t>
            </a:r>
            <a:r>
              <a:rPr lang="ru-RU" sz="2400" b="1" i="1" dirty="0"/>
              <a:t>те знания и  </a:t>
            </a:r>
            <a:r>
              <a:rPr lang="ru-RU" sz="2400" b="1" i="1" dirty="0" smtClean="0"/>
              <a:t>представления</a:t>
            </a:r>
            <a:r>
              <a:rPr lang="ru-RU" sz="2400" b="1" i="1" dirty="0"/>
              <a:t>, которые имеются у ребёнка; выявить умения и навыки дошкольников по формированию начальных основ безопасности жизнедеятельности.</a:t>
            </a:r>
          </a:p>
        </p:txBody>
      </p:sp>
      <p:sp>
        <p:nvSpPr>
          <p:cNvPr id="5" name="Прямоугольник 4"/>
          <p:cNvSpPr/>
          <p:nvPr/>
        </p:nvSpPr>
        <p:spPr>
          <a:xfrm>
            <a:off x="516440" y="4856966"/>
            <a:ext cx="8478688" cy="1938992"/>
          </a:xfrm>
          <a:prstGeom prst="rect">
            <a:avLst/>
          </a:prstGeom>
        </p:spPr>
        <p:txBody>
          <a:bodyPr wrap="square">
            <a:spAutoFit/>
          </a:bodyPr>
          <a:lstStyle/>
          <a:p>
            <a:r>
              <a:rPr lang="ru-RU" sz="2400" b="1" i="1" dirty="0"/>
              <a:t>В</a:t>
            </a:r>
            <a:r>
              <a:rPr lang="ru-RU" sz="2400" b="1" i="1" dirty="0" smtClean="0"/>
              <a:t>оспитание </a:t>
            </a:r>
            <a:r>
              <a:rPr lang="ru-RU" sz="2400" b="1" i="1" dirty="0"/>
              <a:t>у ребенка </a:t>
            </a:r>
            <a:r>
              <a:rPr lang="ru-RU" sz="2400" b="1" i="1" dirty="0" smtClean="0"/>
              <a:t>знаний </a:t>
            </a:r>
            <a:r>
              <a:rPr lang="ru-RU" sz="2400" b="1" i="1" dirty="0"/>
              <a:t>и </a:t>
            </a:r>
            <a:r>
              <a:rPr lang="ru-RU" sz="2400" b="1" i="1" dirty="0" smtClean="0"/>
              <a:t>навыков умения быстро </a:t>
            </a:r>
            <a:r>
              <a:rPr lang="ru-RU" sz="2400" b="1" i="1" dirty="0"/>
              <a:t>и правильно действовать в </a:t>
            </a:r>
            <a:r>
              <a:rPr lang="ru-RU" sz="2400" b="1" i="1" dirty="0" smtClean="0"/>
              <a:t>различных неожиданных </a:t>
            </a:r>
            <a:r>
              <a:rPr lang="ru-RU" sz="2400" b="1" i="1" dirty="0"/>
              <a:t>жизненных ситуациях</a:t>
            </a:r>
            <a:r>
              <a:rPr lang="ru-RU" sz="2400" b="1" i="1" dirty="0" smtClean="0"/>
              <a:t>,</a:t>
            </a:r>
            <a:r>
              <a:rPr lang="ru-RU" sz="2400" b="1" i="1" dirty="0"/>
              <a:t> самостоятельности и ответственности за свое </a:t>
            </a:r>
            <a:r>
              <a:rPr lang="ru-RU" sz="2400" b="1" i="1" dirty="0" smtClean="0"/>
              <a:t>поведение, желание </a:t>
            </a:r>
            <a:r>
              <a:rPr lang="ru-RU" sz="2400" b="1" i="1" dirty="0"/>
              <a:t>сохранять и укреплять своё </a:t>
            </a:r>
            <a:r>
              <a:rPr lang="ru-RU" sz="2400" b="1" i="1" dirty="0" smtClean="0"/>
              <a:t>здоровье</a:t>
            </a:r>
            <a:endParaRPr lang="ru-RU" sz="2400" b="1" i="1" dirty="0"/>
          </a:p>
        </p:txBody>
      </p:sp>
    </p:spTree>
    <p:extLst>
      <p:ext uri="{BB962C8B-B14F-4D97-AF65-F5344CB8AC3E}">
        <p14:creationId xmlns:p14="http://schemas.microsoft.com/office/powerpoint/2010/main" val="1009190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ru-RU" altLang="ru-RU"/>
          </a:p>
        </p:txBody>
      </p:sp>
      <p:pic>
        <p:nvPicPr>
          <p:cNvPr id="15363" name="Picture 3" descr="шаблон 2 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Прямоугольник 2"/>
          <p:cNvSpPr/>
          <p:nvPr/>
        </p:nvSpPr>
        <p:spPr>
          <a:xfrm>
            <a:off x="3203848" y="1916832"/>
            <a:ext cx="5832648" cy="1600438"/>
          </a:xfrm>
          <a:prstGeom prst="rect">
            <a:avLst/>
          </a:prstGeom>
        </p:spPr>
        <p:txBody>
          <a:bodyPr wrap="square">
            <a:spAutoFit/>
          </a:bodyPr>
          <a:lstStyle/>
          <a:p>
            <a:r>
              <a:rPr lang="ru-RU" sz="1400" b="1" i="1" dirty="0"/>
              <a:t>“Образование уменьшает число опасностей, угрожающих нашей жизни, уменьшает число причин страха и, давая возможность измерить опасность и определить ее последствия, уменьшает напряженность страха ввиду этих опасностей</a:t>
            </a:r>
            <a:r>
              <a:rPr lang="ru-RU" sz="1400" b="1" i="1" dirty="0" smtClean="0"/>
              <a:t>”.</a:t>
            </a:r>
            <a:r>
              <a:rPr lang="ru-RU" sz="1400" dirty="0" smtClean="0"/>
              <a:t> </a:t>
            </a:r>
          </a:p>
          <a:p>
            <a:r>
              <a:rPr lang="ru-RU" sz="1400" b="1" i="1" dirty="0"/>
              <a:t> </a:t>
            </a:r>
            <a:r>
              <a:rPr lang="ru-RU" sz="1400" b="1" i="1" dirty="0" smtClean="0"/>
              <a:t>                                                                                                      К. </a:t>
            </a:r>
            <a:r>
              <a:rPr lang="ru-RU" sz="1400" b="1" i="1" dirty="0" err="1" smtClean="0"/>
              <a:t>Д.Ушинский</a:t>
            </a:r>
            <a:endParaRPr lang="ru-RU" sz="1400" dirty="0" smtClean="0"/>
          </a:p>
          <a:p>
            <a:r>
              <a:rPr lang="ru-RU" sz="1400" dirty="0" smtClean="0"/>
              <a:t>                                         </a:t>
            </a:r>
          </a:p>
          <a:p>
            <a:r>
              <a:rPr lang="ru-RU" sz="1400" b="1" i="1" dirty="0"/>
              <a:t> </a:t>
            </a:r>
            <a:r>
              <a:rPr lang="ru-RU" sz="1400" b="1" i="1" dirty="0" smtClean="0"/>
              <a:t>                                                                                                                                </a:t>
            </a:r>
            <a:endParaRPr lang="ru-RU" sz="1400" dirty="0"/>
          </a:p>
        </p:txBody>
      </p:sp>
      <p:sp>
        <p:nvSpPr>
          <p:cNvPr id="5" name="TextBox 4"/>
          <p:cNvSpPr txBox="1"/>
          <p:nvPr/>
        </p:nvSpPr>
        <p:spPr>
          <a:xfrm>
            <a:off x="251520" y="2949238"/>
            <a:ext cx="8568952" cy="4031873"/>
          </a:xfrm>
          <a:prstGeom prst="rect">
            <a:avLst/>
          </a:prstGeom>
          <a:noFill/>
        </p:spPr>
        <p:txBody>
          <a:bodyPr wrap="square" rtlCol="0">
            <a:spAutoFit/>
          </a:bodyPr>
          <a:lstStyle/>
          <a:p>
            <a:r>
              <a:rPr lang="ru-RU" sz="1600" i="1" dirty="0"/>
              <a:t>Безопасность жизнедеятельности представляет серьёзную проблему современности и включает в себя решение трёх основных задач:</a:t>
            </a:r>
          </a:p>
          <a:p>
            <a:r>
              <a:rPr lang="ru-RU" sz="1600" i="1" dirty="0"/>
              <a:t>Идентификация опасностей, распознавание их и их источников;</a:t>
            </a:r>
          </a:p>
          <a:p>
            <a:r>
              <a:rPr lang="ru-RU" sz="1600" i="1" dirty="0"/>
              <a:t>Разработка предупредительных мер;</a:t>
            </a:r>
          </a:p>
          <a:p>
            <a:r>
              <a:rPr lang="ru-RU" sz="1600" i="1" dirty="0"/>
              <a:t>Ликвидация возможных последствий</a:t>
            </a:r>
            <a:r>
              <a:rPr lang="ru-RU" sz="1600" i="1" dirty="0" smtClean="0"/>
              <a:t>.</a:t>
            </a:r>
          </a:p>
          <a:p>
            <a:r>
              <a:rPr lang="ru-RU" sz="1600" b="1" dirty="0" smtClean="0"/>
              <a:t> </a:t>
            </a:r>
            <a:r>
              <a:rPr lang="ru-RU" sz="1600" b="1" i="1" dirty="0"/>
              <a:t>Формула безопасности гласит: </a:t>
            </a:r>
            <a:endParaRPr lang="ru-RU" sz="1600" i="1" dirty="0"/>
          </a:p>
          <a:p>
            <a:r>
              <a:rPr lang="ru-RU" sz="1600" i="1" dirty="0"/>
              <a:t>предвидеть опасность; </a:t>
            </a:r>
          </a:p>
          <a:p>
            <a:r>
              <a:rPr lang="ru-RU" sz="1600" i="1" dirty="0"/>
              <a:t>при возможности избегать;</a:t>
            </a:r>
          </a:p>
          <a:p>
            <a:r>
              <a:rPr lang="ru-RU" sz="1600" i="1" dirty="0" smtClean="0"/>
              <a:t>при </a:t>
            </a:r>
            <a:r>
              <a:rPr lang="ru-RU" sz="1600" i="1" dirty="0"/>
              <a:t>необходимости действовать.</a:t>
            </a:r>
          </a:p>
          <a:p>
            <a:r>
              <a:rPr lang="ru-RU" sz="1600" i="1" dirty="0"/>
              <a:t>Можно для себя выделить ряд всевозможных опасностей, связанных с местом пребывания ребёнка:</a:t>
            </a:r>
          </a:p>
          <a:p>
            <a:pPr lvl="0"/>
            <a:r>
              <a:rPr lang="ru-RU" sz="1600" i="1" dirty="0"/>
              <a:t>Опасности дома;</a:t>
            </a:r>
          </a:p>
          <a:p>
            <a:pPr lvl="0"/>
            <a:r>
              <a:rPr lang="ru-RU" sz="1600" i="1" dirty="0"/>
              <a:t>Опасности на улице;</a:t>
            </a:r>
          </a:p>
          <a:p>
            <a:pPr lvl="0"/>
            <a:r>
              <a:rPr lang="ru-RU" sz="1600" i="1" dirty="0"/>
              <a:t>Опасности на природе;</a:t>
            </a:r>
          </a:p>
          <a:p>
            <a:pPr lvl="0"/>
            <a:r>
              <a:rPr lang="ru-RU" sz="1600" i="1" dirty="0"/>
              <a:t>Опасности в общении с незнакомыми людьми.</a:t>
            </a:r>
          </a:p>
          <a:p>
            <a:endParaRPr lang="ru-RU" sz="1600" i="1" dirty="0"/>
          </a:p>
        </p:txBody>
      </p:sp>
    </p:spTree>
    <p:extLst>
      <p:ext uri="{BB962C8B-B14F-4D97-AF65-F5344CB8AC3E}">
        <p14:creationId xmlns:p14="http://schemas.microsoft.com/office/powerpoint/2010/main" val="390870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ru-RU" altLang="ru-RU"/>
          </a:p>
        </p:txBody>
      </p:sp>
      <p:pic>
        <p:nvPicPr>
          <p:cNvPr id="15363" name="Picture 3" descr="шаблон 2 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Прямоугольник 1"/>
          <p:cNvSpPr/>
          <p:nvPr/>
        </p:nvSpPr>
        <p:spPr>
          <a:xfrm>
            <a:off x="107504" y="1988840"/>
            <a:ext cx="8928992" cy="4770537"/>
          </a:xfrm>
          <a:prstGeom prst="rect">
            <a:avLst/>
          </a:prstGeom>
        </p:spPr>
        <p:txBody>
          <a:bodyPr wrap="square">
            <a:spAutoFit/>
          </a:bodyPr>
          <a:lstStyle/>
          <a:p>
            <a:r>
              <a:rPr lang="ru-RU" sz="1600" i="1" dirty="0"/>
              <a:t>По каждому направлению в детском саду ведётся работа во всех возрастных группах. Оснащение методической литературой богатое, что даёт возможность в полной мере охватить всевозможные угрозы жизни  ребёнка, возможности нанесения ущерба его здоровью. </a:t>
            </a:r>
            <a:r>
              <a:rPr lang="ru-RU" sz="1600" i="1" dirty="0" smtClean="0"/>
              <a:t>Разрабатываются планы </a:t>
            </a:r>
            <a:r>
              <a:rPr lang="ru-RU" sz="1600" i="1" dirty="0"/>
              <a:t>работы  по ОБЖ на учебный </a:t>
            </a:r>
            <a:r>
              <a:rPr lang="ru-RU" sz="1600" i="1" dirty="0" smtClean="0"/>
              <a:t>год, </a:t>
            </a:r>
            <a:r>
              <a:rPr lang="ru-RU" sz="1600" i="1" dirty="0"/>
              <a:t>где раскрываются основные темы и содержание работы по обучению детей безопасному поведению. </a:t>
            </a:r>
          </a:p>
          <a:p>
            <a:r>
              <a:rPr lang="ru-RU" sz="1600" i="1" dirty="0"/>
              <a:t> Этап уточнения и систематизации знаний дошкольников о правилах безопасного поведения </a:t>
            </a:r>
            <a:r>
              <a:rPr lang="ru-RU" sz="1600" i="1" dirty="0" smtClean="0"/>
              <a:t>в </a:t>
            </a:r>
            <a:r>
              <a:rPr lang="ru-RU" sz="1600" i="1" dirty="0"/>
              <a:t>быту проводится преимущественно через дидактические игры;</a:t>
            </a:r>
          </a:p>
          <a:p>
            <a:r>
              <a:rPr lang="ru-RU" sz="1600" i="1" dirty="0"/>
              <a:t>Этап усвоения умений безопасности жизнедеятельности через имитирование действий с бытовыми объектами и моделирования возможных угрожающих ситуаций обращения с ними;</a:t>
            </a:r>
          </a:p>
          <a:p>
            <a:r>
              <a:rPr lang="ru-RU" sz="1600" i="1" dirty="0"/>
              <a:t>Этап </a:t>
            </a:r>
            <a:r>
              <a:rPr lang="ru-RU" sz="1600" i="1" dirty="0" smtClean="0"/>
              <a:t>практикованные </a:t>
            </a:r>
            <a:r>
              <a:rPr lang="ru-RU" sz="1600" i="1" dirty="0"/>
              <a:t>действий с доступными потенциально опасными предметами быта</a:t>
            </a:r>
            <a:r>
              <a:rPr lang="ru-RU" sz="1600" i="1" dirty="0" smtClean="0"/>
              <a:t>.</a:t>
            </a:r>
            <a:r>
              <a:rPr lang="ru-RU" sz="1600" dirty="0"/>
              <a:t> </a:t>
            </a:r>
            <a:r>
              <a:rPr lang="ru-RU" sz="1600" i="1" dirty="0"/>
              <a:t>План  </a:t>
            </a:r>
            <a:r>
              <a:rPr lang="ru-RU" sz="1600" i="1" dirty="0" smtClean="0"/>
              <a:t>разрабатывается </a:t>
            </a:r>
            <a:r>
              <a:rPr lang="ru-RU" sz="1600" i="1" dirty="0"/>
              <a:t>на основе содержания работы с детьми по правилам безопасного поведения, затрагивает все виды опасности окружающего </a:t>
            </a:r>
            <a:r>
              <a:rPr lang="ru-RU" sz="1600" i="1" dirty="0" smtClean="0"/>
              <a:t>мира</a:t>
            </a:r>
            <a:r>
              <a:rPr lang="ru-RU" sz="1600" i="1" dirty="0"/>
              <a:t>:</a:t>
            </a:r>
            <a:r>
              <a:rPr lang="ru-RU" sz="1600" i="1" dirty="0" smtClean="0"/>
              <a:t> </a:t>
            </a:r>
          </a:p>
          <a:p>
            <a:r>
              <a:rPr lang="ru-RU" sz="1600" i="1" dirty="0" smtClean="0"/>
              <a:t>“</a:t>
            </a:r>
            <a:r>
              <a:rPr lang="ru-RU" sz="1600" i="1" dirty="0"/>
              <a:t>Ребенок и другие люди”, </a:t>
            </a:r>
          </a:p>
          <a:p>
            <a:pPr lvl="0"/>
            <a:r>
              <a:rPr lang="ru-RU" sz="1600" i="1" dirty="0"/>
              <a:t>“Ребенок и природа”, </a:t>
            </a:r>
          </a:p>
          <a:p>
            <a:pPr lvl="0"/>
            <a:r>
              <a:rPr lang="ru-RU" sz="1600" i="1" dirty="0"/>
              <a:t>“Ребенок дома”,</a:t>
            </a:r>
          </a:p>
          <a:p>
            <a:pPr lvl="0"/>
            <a:r>
              <a:rPr lang="ru-RU" sz="1600" i="1" dirty="0"/>
              <a:t>“Здоровье ребенка”,</a:t>
            </a:r>
          </a:p>
          <a:p>
            <a:pPr lvl="0"/>
            <a:r>
              <a:rPr lang="ru-RU" sz="1600" i="1" dirty="0"/>
              <a:t>“Эмоциональное благополучие ребенка”, </a:t>
            </a:r>
          </a:p>
          <a:p>
            <a:pPr lvl="0"/>
            <a:r>
              <a:rPr lang="ru-RU" sz="1600" i="1" dirty="0"/>
              <a:t>“Ребенок на улице”.</a:t>
            </a:r>
          </a:p>
          <a:p>
            <a:endParaRPr lang="ru-RU" sz="1600" i="1" dirty="0"/>
          </a:p>
        </p:txBody>
      </p:sp>
    </p:spTree>
    <p:extLst>
      <p:ext uri="{BB962C8B-B14F-4D97-AF65-F5344CB8AC3E}">
        <p14:creationId xmlns:p14="http://schemas.microsoft.com/office/powerpoint/2010/main" val="367584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ru-RU" altLang="ru-RU"/>
          </a:p>
        </p:txBody>
      </p:sp>
      <p:pic>
        <p:nvPicPr>
          <p:cNvPr id="16387" name="Picture 3" descr="шаблон 2 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577388" cy="7183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Прямоугольник 1"/>
          <p:cNvSpPr/>
          <p:nvPr/>
        </p:nvSpPr>
        <p:spPr>
          <a:xfrm>
            <a:off x="179512" y="124291"/>
            <a:ext cx="7038528" cy="4031873"/>
          </a:xfrm>
          <a:prstGeom prst="rect">
            <a:avLst/>
          </a:prstGeom>
        </p:spPr>
        <p:txBody>
          <a:bodyPr wrap="square">
            <a:spAutoFit/>
          </a:bodyPr>
          <a:lstStyle/>
          <a:p>
            <a:r>
              <a:rPr lang="ru-RU" sz="1600" i="1" dirty="0"/>
              <a:t>Определяя основное содержание и направление развития детей, составители программы оставляют за каждым дошкольным учреждением право на использование различных форм и методов организации обучения с учетом индивидуальных и возрастных особенностей детей, социальных различий, своеобразия домашних и бытовых условий, а также общей социально-экономической и криминогенной ситуации; при этом основным ориентиром должен стать учет жизненного опыта детей, особенностей их поведения, предпочтений. Чтобы понять, что именно дети знают, думают, чувствуют, можно использовать беседы, дискуссии, что позволит избежать передачи уже известных им знаний или таких, которые они пока не могут использовать из-за их непонятности или удаленности от реальной жизни. В то же время, опираясь на уже имеющиеся у детей знания и представления, взрослые смогут выделить направления, по которым необходимо провести специальное обучение, и выбрать адекватную методику (занятие, игра, чтение, беседа, мультфильм).</a:t>
            </a:r>
          </a:p>
        </p:txBody>
      </p:sp>
      <p:pic>
        <p:nvPicPr>
          <p:cNvPr id="3074" name="Picture 2" descr="http://dovosp.ru/insertfiles/images/articles/for_teachers/social_and_personal_development/obrazovatelnyy_proyekt_igroteka_svetoforik/image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93097"/>
            <a:ext cx="1944216" cy="25261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7" descr="3946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4293097"/>
            <a:ext cx="2235586" cy="22213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pbratsk.ru/images/a3/a31fc9820b02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4267836"/>
            <a:ext cx="1659607" cy="2389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05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ru-RU" altLang="ru-RU"/>
          </a:p>
        </p:txBody>
      </p:sp>
      <p:pic>
        <p:nvPicPr>
          <p:cNvPr id="16387" name="Picture 3" descr="шаблон 2 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8520" y="-52316"/>
            <a:ext cx="9577388" cy="7183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Прямоугольник 1"/>
          <p:cNvSpPr/>
          <p:nvPr/>
        </p:nvSpPr>
        <p:spPr>
          <a:xfrm>
            <a:off x="2051720" y="116632"/>
            <a:ext cx="3324821" cy="369332"/>
          </a:xfrm>
          <a:prstGeom prst="rect">
            <a:avLst/>
          </a:prstGeom>
        </p:spPr>
        <p:txBody>
          <a:bodyPr wrap="none">
            <a:spAutoFit/>
          </a:bodyPr>
          <a:lstStyle/>
          <a:p>
            <a:r>
              <a:rPr lang="ru-RU" b="1" dirty="0">
                <a:solidFill>
                  <a:srgbClr val="9900CC"/>
                </a:solidFill>
              </a:rPr>
              <a:t>Тема 1. Ребенок и другие люди</a:t>
            </a:r>
          </a:p>
        </p:txBody>
      </p:sp>
      <p:sp>
        <p:nvSpPr>
          <p:cNvPr id="3" name="Прямоугольник 2"/>
          <p:cNvSpPr/>
          <p:nvPr/>
        </p:nvSpPr>
        <p:spPr>
          <a:xfrm>
            <a:off x="0" y="404664"/>
            <a:ext cx="7164288" cy="5170646"/>
          </a:xfrm>
          <a:prstGeom prst="rect">
            <a:avLst/>
          </a:prstGeom>
        </p:spPr>
        <p:txBody>
          <a:bodyPr wrap="square">
            <a:spAutoFit/>
          </a:bodyPr>
          <a:lstStyle/>
          <a:p>
            <a:r>
              <a:rPr lang="ru-RU" sz="1200" b="1" dirty="0"/>
              <a:t>Беседы: «Кто ты незнакомец», «Однажды на улице»;</a:t>
            </a:r>
          </a:p>
          <a:p>
            <a:r>
              <a:rPr lang="ru-RU" sz="1200" b="1" dirty="0" smtClean="0"/>
              <a:t>обсуждение </a:t>
            </a:r>
            <a:r>
              <a:rPr lang="ru-RU" sz="1200" b="1" dirty="0"/>
              <a:t>конкретных ситуаций;</a:t>
            </a:r>
          </a:p>
          <a:p>
            <a:r>
              <a:rPr lang="ru-RU" sz="1200" b="1" dirty="0" smtClean="0"/>
              <a:t>дидактические </a:t>
            </a:r>
            <a:r>
              <a:rPr lang="ru-RU" sz="1200" b="1" dirty="0"/>
              <a:t>игры: «Как избежать неприятностей», «Разложи по порядку».</a:t>
            </a:r>
          </a:p>
          <a:p>
            <a:r>
              <a:rPr lang="ru-RU" sz="1200" i="1" dirty="0" smtClean="0"/>
              <a:t>Ребенок </a:t>
            </a:r>
            <a:r>
              <a:rPr lang="ru-RU" sz="1200" i="1" dirty="0"/>
              <a:t>должен понимать, что именно может быть опасным в общении с другими </a:t>
            </a:r>
            <a:r>
              <a:rPr lang="ru-RU" sz="1200" i="1" dirty="0" smtClean="0"/>
              <a:t>людьми. Воспитатель </a:t>
            </a:r>
            <a:r>
              <a:rPr lang="ru-RU" sz="1200" i="1" dirty="0"/>
              <a:t>рассказывает об опасности контактов с незнакомыми взрослыми, учитывая, что у детей собственные представления о том, какие взрослые могут быть опасными, а какие нет. Большинство детей считает, что опасными являются люди с неприятной внешностью или неопрятно </a:t>
            </a:r>
            <a:r>
              <a:rPr lang="ru-RU" sz="1200" i="1" dirty="0" smtClean="0"/>
              <a:t>одетые. Можно </a:t>
            </a:r>
            <a:r>
              <a:rPr lang="ru-RU" sz="1200" i="1" dirty="0"/>
              <a:t>использовать примеры из знакомых сказок и литературных произведений (например, злая мачеха посылает свою служанку, которая прикинулась доброй старушкой и дала царевне отравленное яблоко в "Сказке о мертвой царевне и о семи богатырях" А. С. Пушкина. Зо­лушка была одета в лохмотья, испачкана сажей и золой, но была доброй. Чудище в "Аленьком цветочке" оказалось добрым заколдованным принцем). </a:t>
            </a:r>
          </a:p>
          <a:p>
            <a:r>
              <a:rPr lang="ru-RU" sz="1200" i="1" dirty="0"/>
              <a:t>Следует рассмотреть и обсудить возможные ситуации насильственного поведения со стороны взрослого (хватает за руку, берет на руки, затаскивает в машину) и объяснить детям, как следует вести себя в подобных ситуациях. Защитное поведение целесообразно отрабатывать в ходе специальных тренингов. Дети должны знать, что им надо громко кричать, призывая на помощь и привлекая внимание окружающих: "На помощь, помогите, чужой человек". Цель педагога - научить детей, прежде всего застенчивых, робких, неуверенных в себе, как себя вести, чтобы окружающие поняли, что совершается насилие, и не спутали его с обычными детскими капризами.</a:t>
            </a:r>
          </a:p>
          <a:p>
            <a:r>
              <a:rPr lang="ru-RU" sz="1200" i="1" dirty="0"/>
              <a:t>Необходимо разъяснить детям, что опасности могут подстеречь их не только на улице, но и дома, поэтому нельзя входить в подъезд одному, без родителей или знакомых взрослых, нельзя открывать дверь чужим, даже если у незнакомого человека ласковый голос или он представляется знакомым родителей, знает, как их зовут, и действует якобы от их имени. </a:t>
            </a:r>
          </a:p>
          <a:p>
            <a:r>
              <a:rPr lang="ru-RU" sz="1200" i="1" dirty="0"/>
              <a:t>Целесообразно разыграть разные ситуации: ребенок дома один; ребенок дома с друзьями, братьями, сестрами; ребенок дома со взрослыми. В игровой тренинг следует включить разного рода "уговоры", привлекательные обещания. Возможные реальные ситуации могут подкрепляться соответствующими сказочными сюжетами, например "Волк и семеро козлят".</a:t>
            </a:r>
          </a:p>
        </p:txBody>
      </p:sp>
      <p:sp>
        <p:nvSpPr>
          <p:cNvPr id="5" name="Прямоугольник 4"/>
          <p:cNvSpPr/>
          <p:nvPr/>
        </p:nvSpPr>
        <p:spPr>
          <a:xfrm>
            <a:off x="107504" y="5445224"/>
            <a:ext cx="6563170" cy="1569660"/>
          </a:xfrm>
          <a:prstGeom prst="rect">
            <a:avLst/>
          </a:prstGeom>
        </p:spPr>
        <p:txBody>
          <a:bodyPr wrap="square">
            <a:spAutoFit/>
          </a:bodyPr>
          <a:lstStyle/>
          <a:p>
            <a:r>
              <a:rPr lang="ru-RU" sz="1200" b="1" i="1" dirty="0"/>
              <a:t>Можно ли пускать в дом незнакомых людей? Почему?</a:t>
            </a:r>
          </a:p>
          <a:p>
            <a:r>
              <a:rPr lang="ru-RU" sz="1200" b="1" i="1" dirty="0"/>
              <a:t>Если к тебе подошёл незнакомый человек и предложил тебе конфету или пойти с ним куда </a:t>
            </a:r>
            <a:r>
              <a:rPr lang="ru-RU" sz="1200" b="1" i="1" dirty="0" err="1"/>
              <a:t>нибудь</a:t>
            </a:r>
            <a:r>
              <a:rPr lang="ru-RU" sz="1200" b="1" i="1" dirty="0"/>
              <a:t>, как ты себя будешь вести?</a:t>
            </a:r>
          </a:p>
          <a:p>
            <a:r>
              <a:rPr lang="ru-RU" sz="1200" b="1" i="1" dirty="0"/>
              <a:t>- Если ты потерялся как нужно себя вести?</a:t>
            </a:r>
          </a:p>
          <a:p>
            <a:r>
              <a:rPr lang="ru-RU" sz="1200" b="1" i="1" u="sng" dirty="0"/>
              <a:t>Высокий уровень</a:t>
            </a:r>
            <a:r>
              <a:rPr lang="ru-RU" sz="1200" b="1" i="1" dirty="0"/>
              <a:t> – ребёнок сам рассказывает правила поведения при встрече с незнакомыми людьми.</a:t>
            </a:r>
          </a:p>
          <a:p>
            <a:r>
              <a:rPr lang="ru-RU" sz="1200" b="1" i="1" u="sng" dirty="0"/>
              <a:t>Средний уровень</a:t>
            </a:r>
            <a:r>
              <a:rPr lang="ru-RU" sz="1200" b="1" i="1" dirty="0"/>
              <a:t> – рассказывает не полными ответами.</a:t>
            </a:r>
          </a:p>
          <a:p>
            <a:r>
              <a:rPr lang="ru-RU" sz="1200" b="1" i="1" u="sng" dirty="0"/>
              <a:t>Низкий уровень</a:t>
            </a:r>
            <a:r>
              <a:rPr lang="ru-RU" sz="1200" b="1" i="1" dirty="0"/>
              <a:t> - отвечает с помощью наводящих вопросов.</a:t>
            </a:r>
          </a:p>
        </p:txBody>
      </p:sp>
    </p:spTree>
    <p:extLst>
      <p:ext uri="{BB962C8B-B14F-4D97-AF65-F5344CB8AC3E}">
        <p14:creationId xmlns:p14="http://schemas.microsoft.com/office/powerpoint/2010/main" val="2674056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шаблон 2 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66408" y="0"/>
            <a:ext cx="9577388" cy="71834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Прямоугольник 2"/>
          <p:cNvSpPr/>
          <p:nvPr/>
        </p:nvSpPr>
        <p:spPr>
          <a:xfrm>
            <a:off x="2339752" y="116632"/>
            <a:ext cx="2894382" cy="369332"/>
          </a:xfrm>
          <a:prstGeom prst="rect">
            <a:avLst/>
          </a:prstGeom>
        </p:spPr>
        <p:txBody>
          <a:bodyPr wrap="none">
            <a:spAutoFit/>
          </a:bodyPr>
          <a:lstStyle/>
          <a:p>
            <a:r>
              <a:rPr lang="ru-RU" b="1" dirty="0">
                <a:solidFill>
                  <a:srgbClr val="9900CC"/>
                </a:solidFill>
              </a:rPr>
              <a:t>Тема 2. Ребенок и природа</a:t>
            </a:r>
          </a:p>
        </p:txBody>
      </p:sp>
      <p:sp>
        <p:nvSpPr>
          <p:cNvPr id="4" name="Прямоугольник 3"/>
          <p:cNvSpPr/>
          <p:nvPr/>
        </p:nvSpPr>
        <p:spPr>
          <a:xfrm>
            <a:off x="53752" y="485964"/>
            <a:ext cx="7110536" cy="646331"/>
          </a:xfrm>
          <a:prstGeom prst="rect">
            <a:avLst/>
          </a:prstGeom>
        </p:spPr>
        <p:txBody>
          <a:bodyPr wrap="square">
            <a:spAutoFit/>
          </a:bodyPr>
          <a:lstStyle/>
          <a:p>
            <a:r>
              <a:rPr lang="ru-RU" sz="1200" b="1" i="1" dirty="0"/>
              <a:t>Беседы по картинкам, </a:t>
            </a:r>
            <a:r>
              <a:rPr lang="ru-RU" sz="1200" b="1" i="1" dirty="0" smtClean="0"/>
              <a:t>плакатам; наблюдения </a:t>
            </a:r>
            <a:r>
              <a:rPr lang="ru-RU" sz="1200" b="1" i="1" dirty="0"/>
              <a:t>на участке во время прогулок и во время экскурсий;</a:t>
            </a:r>
          </a:p>
          <a:p>
            <a:r>
              <a:rPr lang="ru-RU" sz="1200" b="1" i="1" dirty="0"/>
              <a:t> </a:t>
            </a:r>
            <a:r>
              <a:rPr lang="ru-RU" sz="1200" b="1" i="1" dirty="0" smtClean="0"/>
              <a:t>дидактические </a:t>
            </a:r>
            <a:r>
              <a:rPr lang="ru-RU" sz="1200" b="1" i="1" dirty="0"/>
              <a:t>игры: «Как избежать неприятностей в природе», «Кто, где </a:t>
            </a:r>
            <a:r>
              <a:rPr lang="ru-RU" sz="1200" b="1" i="1" dirty="0" smtClean="0"/>
              <a:t>живёт</a:t>
            </a:r>
            <a:r>
              <a:rPr lang="ru-RU" sz="1200" b="1" i="1" dirty="0"/>
              <a:t>» (про насекомых), «Распутай путаницу» (ядовитые растения, грибы, </a:t>
            </a:r>
            <a:r>
              <a:rPr lang="ru-RU" sz="1200" b="1" i="1" dirty="0" smtClean="0"/>
              <a:t>ягоды</a:t>
            </a:r>
            <a:r>
              <a:rPr lang="ru-RU" sz="1200" b="1" i="1" dirty="0"/>
              <a:t>).</a:t>
            </a:r>
          </a:p>
        </p:txBody>
      </p:sp>
      <p:sp>
        <p:nvSpPr>
          <p:cNvPr id="5" name="Прямоугольник 4"/>
          <p:cNvSpPr/>
          <p:nvPr/>
        </p:nvSpPr>
        <p:spPr>
          <a:xfrm>
            <a:off x="68212" y="1024296"/>
            <a:ext cx="7038528" cy="3600986"/>
          </a:xfrm>
          <a:prstGeom prst="rect">
            <a:avLst/>
          </a:prstGeom>
        </p:spPr>
        <p:txBody>
          <a:bodyPr wrap="square">
            <a:spAutoFit/>
          </a:bodyPr>
          <a:lstStyle/>
          <a:p>
            <a:r>
              <a:rPr lang="ru-RU" sz="1200" i="1" dirty="0"/>
              <a:t>Следует познакомить детей с проблемами загрязнения окружающей среды, объяснить, как ухудшение экологических условий сказывается на человеке и живой природе.</a:t>
            </a:r>
          </a:p>
          <a:p>
            <a:r>
              <a:rPr lang="ru-RU" sz="1200" i="1" dirty="0"/>
              <a:t>Ухудшение экологической ситуации представляет определенную угрозу здоровью человека. Необходимо объяснить детям, что выполнение привычных требований взрослых (пей кипяченую воду, мой фрукты и овощи, мой руки перед едой) в наши дни может уберечь от болезней, а иногда и спасти </a:t>
            </a:r>
            <a:r>
              <a:rPr lang="ru-RU" sz="1200" i="1" dirty="0" err="1" smtClean="0"/>
              <a:t>жизнь.С</a:t>
            </a:r>
            <a:r>
              <a:rPr lang="ru-RU" sz="1200" i="1" dirty="0" smtClean="0"/>
              <a:t> </a:t>
            </a:r>
            <a:r>
              <a:rPr lang="ru-RU" sz="1200" i="1" dirty="0"/>
              <a:t>детьми старшего дошкольного возраста целесообразно организовать опыты с микроскопом, лупой, фильтрами для наглядной демонстрации того, что содержится в воде. Это способствует формированию чувства брезгливости к "грязной" воде.</a:t>
            </a:r>
          </a:p>
          <a:p>
            <a:r>
              <a:rPr lang="ru-RU" sz="1200" i="1" dirty="0"/>
              <a:t>Необходимо объяснить детям, что можно делать и чего нельзя делать при контактах с животными. Например, можно кормить бездомных собак и кошек, но нельзя их трогать и брать на </a:t>
            </a:r>
            <a:r>
              <a:rPr lang="ru-RU" sz="1200" i="1" dirty="0" err="1" smtClean="0"/>
              <a:t>руки.Воспитатель</a:t>
            </a:r>
            <a:r>
              <a:rPr lang="ru-RU" sz="1200" i="1" dirty="0" smtClean="0"/>
              <a:t> </a:t>
            </a:r>
            <a:r>
              <a:rPr lang="ru-RU" sz="1200" i="1" dirty="0"/>
              <a:t>должен рассказать детям о ядовитых растениях, которые растут в лесу, на полях и лугах и которые нужно знать каждому. Для ознакомления с этими растениями можно использовать картинки, наглядные материалы, детям следует объяснить, что надо быть осторожными и отучиться от вредной привычки пробовать все подряд (ягоды, травинки), так как в результате ухудшающейся экологической обстановки, например кислотных дождей, опасным может оказаться даже неядовитое растение.</a:t>
            </a:r>
          </a:p>
          <a:p>
            <a:r>
              <a:rPr lang="ru-RU" sz="1200" i="1" dirty="0"/>
              <a:t>Для закрепления этих правил полезно использовать настольные игры-классификации, игры с мячом в "съедобное-несъедобное" , соответствующий наглядный материал, а в летний сезон прогулки в лес, на природу</a:t>
            </a:r>
            <a:r>
              <a:rPr lang="ru-RU" sz="1200" dirty="0"/>
              <a:t>.</a:t>
            </a:r>
          </a:p>
        </p:txBody>
      </p:sp>
      <p:sp>
        <p:nvSpPr>
          <p:cNvPr id="6" name="Прямоугольник 5"/>
          <p:cNvSpPr/>
          <p:nvPr/>
        </p:nvSpPr>
        <p:spPr>
          <a:xfrm>
            <a:off x="97744" y="4593106"/>
            <a:ext cx="7088686" cy="2492990"/>
          </a:xfrm>
          <a:prstGeom prst="rect">
            <a:avLst/>
          </a:prstGeom>
        </p:spPr>
        <p:txBody>
          <a:bodyPr wrap="square">
            <a:spAutoFit/>
          </a:bodyPr>
          <a:lstStyle/>
          <a:p>
            <a:r>
              <a:rPr lang="ru-RU" sz="1200" b="1" i="1" dirty="0"/>
              <a:t>- Какие опасности могут подстерегать в лесу? Что делать если заблудился? Где можно прятаться во время грозы?</a:t>
            </a:r>
          </a:p>
          <a:p>
            <a:r>
              <a:rPr lang="ru-RU" sz="1200" b="1" i="1" dirty="0"/>
              <a:t>- Как нужно вести себя на воде летом? Зимой? Как нужно пользоваться водой?</a:t>
            </a:r>
          </a:p>
          <a:p>
            <a:r>
              <a:rPr lang="ru-RU" sz="1200" b="1" i="1" dirty="0"/>
              <a:t>- Каких насекомых ты знаешь? Где они живут? Можно ли их трогать? Почему?</a:t>
            </a:r>
          </a:p>
          <a:p>
            <a:r>
              <a:rPr lang="ru-RU" sz="1200" b="1" i="1" dirty="0"/>
              <a:t>- Можно ли гладить бездомную кошку или собаку? Почему? Что нельзя делать при общении с кошкой или собакой?</a:t>
            </a:r>
          </a:p>
          <a:p>
            <a:r>
              <a:rPr lang="ru-RU" sz="1200" b="1" i="1" dirty="0"/>
              <a:t>- Какие лекарственные растения ты знаешь? Какие ядовитые? Назови съедобные грибы. Назови несъедобные грибы.</a:t>
            </a:r>
          </a:p>
          <a:p>
            <a:r>
              <a:rPr lang="ru-RU" sz="1200" b="1" i="1" u="sng" dirty="0"/>
              <a:t>Высокий уровень</a:t>
            </a:r>
            <a:r>
              <a:rPr lang="ru-RU" sz="1200" b="1" i="1" dirty="0"/>
              <a:t> – рассказывает правила поведения на природе; на воде; правила пользования водой; как вести себя при встрече с насекомыми и бездомными животными. Различает лекарственные растения от ядовитых; съедобные грибы от несъедобных.</a:t>
            </a:r>
          </a:p>
          <a:p>
            <a:r>
              <a:rPr lang="ru-RU" sz="1200" b="1" i="1" u="sng" dirty="0"/>
              <a:t>Средний уровень</a:t>
            </a:r>
            <a:r>
              <a:rPr lang="ru-RU" sz="1200" b="1" i="1" dirty="0"/>
              <a:t> – отвечает на вопросы не полными ответами.</a:t>
            </a:r>
          </a:p>
          <a:p>
            <a:r>
              <a:rPr lang="ru-RU" sz="1200" b="1" i="1" u="sng" dirty="0"/>
              <a:t>Низкий уровень</a:t>
            </a:r>
            <a:r>
              <a:rPr lang="ru-RU" sz="1200" b="1" i="1" dirty="0"/>
              <a:t> - отвечает на вопросы с помощью наводящих вопросов воспитателя.</a:t>
            </a:r>
          </a:p>
        </p:txBody>
      </p:sp>
    </p:spTree>
    <p:extLst>
      <p:ext uri="{BB962C8B-B14F-4D97-AF65-F5344CB8AC3E}">
        <p14:creationId xmlns:p14="http://schemas.microsoft.com/office/powerpoint/2010/main" val="853840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шаблон 2 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07352" y="0"/>
            <a:ext cx="9577388" cy="71834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Прямоугольник 2"/>
          <p:cNvSpPr/>
          <p:nvPr/>
        </p:nvSpPr>
        <p:spPr>
          <a:xfrm>
            <a:off x="2699792" y="116632"/>
            <a:ext cx="2383345" cy="369332"/>
          </a:xfrm>
          <a:prstGeom prst="rect">
            <a:avLst/>
          </a:prstGeom>
        </p:spPr>
        <p:txBody>
          <a:bodyPr wrap="none">
            <a:spAutoFit/>
          </a:bodyPr>
          <a:lstStyle/>
          <a:p>
            <a:r>
              <a:rPr lang="ru-RU" b="1" dirty="0">
                <a:solidFill>
                  <a:srgbClr val="9900CC"/>
                </a:solidFill>
              </a:rPr>
              <a:t>Тема 3. Ребенок дома</a:t>
            </a:r>
          </a:p>
        </p:txBody>
      </p:sp>
      <p:sp>
        <p:nvSpPr>
          <p:cNvPr id="4" name="Прямоугольник 3"/>
          <p:cNvSpPr/>
          <p:nvPr/>
        </p:nvSpPr>
        <p:spPr>
          <a:xfrm>
            <a:off x="-9808" y="404664"/>
            <a:ext cx="7102088" cy="461665"/>
          </a:xfrm>
          <a:prstGeom prst="rect">
            <a:avLst/>
          </a:prstGeom>
        </p:spPr>
        <p:txBody>
          <a:bodyPr wrap="square">
            <a:spAutoFit/>
          </a:bodyPr>
          <a:lstStyle/>
          <a:p>
            <a:r>
              <a:rPr lang="ru-RU" sz="1200" b="1" i="1" dirty="0"/>
              <a:t>Занятие-практикум «Спешим на помощь</a:t>
            </a:r>
            <a:r>
              <a:rPr lang="ru-RU" sz="1200" b="1" i="1" dirty="0" smtClean="0"/>
              <a:t>»; дидактические </a:t>
            </a:r>
            <a:r>
              <a:rPr lang="ru-RU" sz="1200" b="1" i="1" dirty="0"/>
              <a:t>игры: «Как избежать неприятностей дома», «Кто поможет?», </a:t>
            </a:r>
            <a:r>
              <a:rPr lang="ru-RU" sz="1200" b="1" i="1" dirty="0" smtClean="0"/>
              <a:t>«</a:t>
            </a:r>
            <a:r>
              <a:rPr lang="ru-RU" sz="1200" b="1" i="1" dirty="0"/>
              <a:t>Скорая помощь», «Помогите милиция!».</a:t>
            </a:r>
          </a:p>
        </p:txBody>
      </p:sp>
      <p:sp>
        <p:nvSpPr>
          <p:cNvPr id="5" name="Прямоугольник 4"/>
          <p:cNvSpPr/>
          <p:nvPr/>
        </p:nvSpPr>
        <p:spPr>
          <a:xfrm>
            <a:off x="36836" y="866329"/>
            <a:ext cx="7055444" cy="3416320"/>
          </a:xfrm>
          <a:prstGeom prst="rect">
            <a:avLst/>
          </a:prstGeom>
        </p:spPr>
        <p:txBody>
          <a:bodyPr wrap="square">
            <a:spAutoFit/>
          </a:bodyPr>
          <a:lstStyle/>
          <a:p>
            <a:r>
              <a:rPr lang="ru-RU" sz="1200" i="1" dirty="0"/>
              <a:t>Предметы домашнего быта, которые являются источниками потенциальной опасности для детей, делятся на три группы:</a:t>
            </a:r>
          </a:p>
          <a:p>
            <a:r>
              <a:rPr lang="ru-RU" sz="1200" i="1" dirty="0"/>
              <a:t>- предметы, которыми категорически запрещается пользоваться (спички, газовые плиты, печка, электрические розетки, включенные электроприборы);</a:t>
            </a:r>
          </a:p>
          <a:p>
            <a:r>
              <a:rPr lang="ru-RU" sz="1200" i="1" dirty="0"/>
              <a:t>- предметы, с которыми, в зависимости от возраста детей, нужно научить правильно обращаться (иголка, ножницы, нож);</a:t>
            </a:r>
          </a:p>
          <a:p>
            <a:r>
              <a:rPr lang="ru-RU" sz="1200" i="1" dirty="0"/>
              <a:t>- предметы, которые взрослые должны хранить в недоступных для детей местах (бытовая химия, лекарства, спиртные напитки, сигареты, пищевые кислоты, режуще-колющие инструменты).</a:t>
            </a:r>
          </a:p>
          <a:p>
            <a:r>
              <a:rPr lang="ru-RU" sz="1200" i="1" dirty="0"/>
              <a:t>Ребенок должен усвоить, что предметами первой группы могут пользоваться только взрослые. Здесь, как нигде, уместны прямые запреты. Ребенок ни при каких обстоятельствах не должен самостоятельно зажигать спички, включать плиту, прикасаться к включенным электрическим приборам. При необходимости прямые запреты могут дополняться объяснениями, примерами из литературных произведений (например, "Кошкин дом" С. Маршака), играми-драматизациями.</a:t>
            </a:r>
          </a:p>
          <a:p>
            <a:r>
              <a:rPr lang="ru-RU" sz="1200" i="1" dirty="0"/>
              <a:t>Чтобы научить детей пользовать­ся предметами второй группы, необходимо организовать специальные обучающие занятия по выработке соответствующих навыков (в зависимости от возраста детей).</a:t>
            </a:r>
          </a:p>
          <a:p>
            <a:r>
              <a:rPr lang="ru-RU" sz="1200" i="1" dirty="0"/>
              <a:t>Проблемы безопасности детей в связи с предметами третьей группы и правила их хранения являются содержанием работы педагогов с родителями</a:t>
            </a:r>
          </a:p>
        </p:txBody>
      </p:sp>
      <p:sp>
        <p:nvSpPr>
          <p:cNvPr id="6" name="Прямоугольник 5"/>
          <p:cNvSpPr/>
          <p:nvPr/>
        </p:nvSpPr>
        <p:spPr>
          <a:xfrm>
            <a:off x="107504" y="4282649"/>
            <a:ext cx="6984776" cy="1384995"/>
          </a:xfrm>
          <a:prstGeom prst="rect">
            <a:avLst/>
          </a:prstGeom>
        </p:spPr>
        <p:txBody>
          <a:bodyPr wrap="square">
            <a:spAutoFit/>
          </a:bodyPr>
          <a:lstStyle/>
          <a:p>
            <a:r>
              <a:rPr lang="ru-RU" sz="1200" b="1" i="1" dirty="0"/>
              <a:t>Какие опасные предметы могут находиться в доме? Почему нельзя ими пользоваться? Кто работает в службе скорой помощи? Зачем нужна эта служба?</a:t>
            </a:r>
          </a:p>
          <a:p>
            <a:r>
              <a:rPr lang="ru-RU" sz="1200" b="1" i="1" u="sng" dirty="0"/>
              <a:t>Высокий уровень</a:t>
            </a:r>
            <a:r>
              <a:rPr lang="ru-RU" sz="1200" b="1" i="1" dirty="0"/>
              <a:t> – сам рассказывает об опасных предметах в доме и почему нельзя ими пользоваться; о службе скорой помощи.</a:t>
            </a:r>
          </a:p>
          <a:p>
            <a:r>
              <a:rPr lang="ru-RU" sz="1200" b="1" i="1" u="sng" dirty="0"/>
              <a:t>Средний уровень</a:t>
            </a:r>
            <a:r>
              <a:rPr lang="ru-RU" sz="1200" b="1" i="1" dirty="0"/>
              <a:t> – только называет предметы домашнего быта, которыми нельзя пользоваться, не объясняя почему.</a:t>
            </a:r>
          </a:p>
          <a:p>
            <a:r>
              <a:rPr lang="ru-RU" sz="1200" b="1" i="1" u="sng" dirty="0"/>
              <a:t>Низкий уровень</a:t>
            </a:r>
            <a:r>
              <a:rPr lang="ru-RU" sz="1200" b="1" i="1" dirty="0"/>
              <a:t> – отвечает на вопросы с помощью наводящих вопросов воспитателя</a:t>
            </a:r>
          </a:p>
        </p:txBody>
      </p:sp>
      <p:pic>
        <p:nvPicPr>
          <p:cNvPr id="8" name="Picture 5" descr="C:\Documents and Settings\1\Рабочий стол\20081016\Image3.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5730473"/>
            <a:ext cx="2088232" cy="1169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descr="mult125.gif"/>
          <p:cNvPicPr>
            <a:picLocks noChangeAspect="1"/>
          </p:cNvPicPr>
          <p:nvPr/>
        </p:nvPicPr>
        <p:blipFill>
          <a:blip r:embed="rId4"/>
          <a:stretch>
            <a:fillRect/>
          </a:stretch>
        </p:blipFill>
        <p:spPr>
          <a:xfrm>
            <a:off x="395536" y="5637101"/>
            <a:ext cx="1761238" cy="1356154"/>
          </a:xfrm>
          <a:prstGeom prst="rect">
            <a:avLst/>
          </a:prstGeom>
        </p:spPr>
      </p:pic>
    </p:spTree>
    <p:extLst>
      <p:ext uri="{BB962C8B-B14F-4D97-AF65-F5344CB8AC3E}">
        <p14:creationId xmlns:p14="http://schemas.microsoft.com/office/powerpoint/2010/main" val="2121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шаблон 2 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9208925" cy="71834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Прямоугольник 2"/>
          <p:cNvSpPr/>
          <p:nvPr/>
        </p:nvSpPr>
        <p:spPr>
          <a:xfrm>
            <a:off x="2051720" y="44624"/>
            <a:ext cx="3587008" cy="369332"/>
          </a:xfrm>
          <a:prstGeom prst="rect">
            <a:avLst/>
          </a:prstGeom>
        </p:spPr>
        <p:txBody>
          <a:bodyPr wrap="none">
            <a:spAutoFit/>
          </a:bodyPr>
          <a:lstStyle/>
          <a:p>
            <a:r>
              <a:rPr lang="ru-RU" b="1" dirty="0">
                <a:solidFill>
                  <a:srgbClr val="9900CC"/>
                </a:solidFill>
              </a:rPr>
              <a:t>Тема 4. Ребенок на улицах города</a:t>
            </a:r>
          </a:p>
        </p:txBody>
      </p:sp>
      <p:sp>
        <p:nvSpPr>
          <p:cNvPr id="4" name="Прямоугольник 3"/>
          <p:cNvSpPr/>
          <p:nvPr/>
        </p:nvSpPr>
        <p:spPr>
          <a:xfrm>
            <a:off x="36734" y="332656"/>
            <a:ext cx="7055545" cy="646331"/>
          </a:xfrm>
          <a:prstGeom prst="rect">
            <a:avLst/>
          </a:prstGeom>
        </p:spPr>
        <p:txBody>
          <a:bodyPr wrap="square">
            <a:spAutoFit/>
          </a:bodyPr>
          <a:lstStyle/>
          <a:p>
            <a:r>
              <a:rPr lang="ru-RU" sz="1200" b="1" i="1" dirty="0"/>
              <a:t>Занятие-практикум «Мы пешеходы</a:t>
            </a:r>
            <a:r>
              <a:rPr lang="ru-RU" sz="1200" b="1" i="1" dirty="0" smtClean="0"/>
              <a:t>»; сюжетно-ролевые </a:t>
            </a:r>
            <a:r>
              <a:rPr lang="ru-RU" sz="1200" b="1" i="1" dirty="0"/>
              <a:t>игры: «Милиционер-регулировщик», «Водитель </a:t>
            </a:r>
            <a:r>
              <a:rPr lang="ru-RU" sz="1200" b="1" i="1" dirty="0" smtClean="0"/>
              <a:t>и </a:t>
            </a:r>
            <a:r>
              <a:rPr lang="ru-RU" sz="1200" b="1" i="1" dirty="0" err="1"/>
              <a:t>пассажиры</a:t>
            </a:r>
            <a:r>
              <a:rPr lang="ru-RU" sz="1200" b="1" i="1" dirty="0" err="1" smtClean="0"/>
              <a:t>»;дидактические</a:t>
            </a:r>
            <a:r>
              <a:rPr lang="ru-RU" sz="1200" b="1" i="1" dirty="0" smtClean="0"/>
              <a:t> </a:t>
            </a:r>
            <a:r>
              <a:rPr lang="ru-RU" sz="1200" b="1" i="1" dirty="0"/>
              <a:t>игры: «Большая безопасная прогулка», «Дорожные знаки</a:t>
            </a:r>
            <a:r>
              <a:rPr lang="ru-RU" sz="1200" b="1" i="1" dirty="0" smtClean="0"/>
              <a:t>», «</a:t>
            </a:r>
            <a:r>
              <a:rPr lang="ru-RU" sz="1200" b="1" i="1" dirty="0"/>
              <a:t>Найди ошибку».</a:t>
            </a:r>
          </a:p>
        </p:txBody>
      </p:sp>
      <p:sp>
        <p:nvSpPr>
          <p:cNvPr id="5" name="Прямоугольник 4"/>
          <p:cNvSpPr/>
          <p:nvPr/>
        </p:nvSpPr>
        <p:spPr>
          <a:xfrm>
            <a:off x="107504" y="978987"/>
            <a:ext cx="6840760" cy="6370975"/>
          </a:xfrm>
          <a:prstGeom prst="rect">
            <a:avLst/>
          </a:prstGeom>
        </p:spPr>
        <p:txBody>
          <a:bodyPr wrap="square">
            <a:spAutoFit/>
          </a:bodyPr>
          <a:lstStyle/>
          <a:p>
            <a:r>
              <a:rPr lang="ru-RU" sz="1200" i="1" dirty="0"/>
              <a:t>Педагог знакомит детей с правилами поведения на улицах города: рассказывает о правилах дорожного движения; объясняет, для чего предназначены тротуар, проезжая часть, перекресток, какие виды транспорта можно увидеть на улицах города: беседует с детьми о том, часто ли они бывают на улице, названия каких машин знают, почему нельзя выходить на улицу без взрослых, играть на тротуаре. Для иллюстрации используются рассказы из жизни, специально подобранные сюжеты. Например, о том, как дети зимой катались на санках с горки, один мальчик выехал на проезжую часть, машина не успела затормозить и наехала на мальчика, его увезли в больницу с травмой ноги, ему было очень больно. Дети играли в мяч рядом с проселочной дорогой, машин не было, и они вышли на середину дороги, вдруг из-за поворота показался грузовик, дети едва успели отбежать, а мяч попал под колеса и лопнул.</a:t>
            </a:r>
          </a:p>
          <a:p>
            <a:r>
              <a:rPr lang="ru-RU" sz="1200" i="1" dirty="0"/>
              <a:t>Педагог предлагает детям привести аналогичные примеры и разыграть ситуации правильного и неправильного поведения на улице. Можно также предложить детям ситуации-загадки: педагог описывает какую-либо ситуацию, дети ее оценивают и обосновывают свою оценку в процессе общего обсуждения. Педагогу не следует торопиться с собственной оценкой. Лучше, если он ненавязчиво направит обсуждение детей в нужное русло, задавая вопросы типа "А если в этот момент из-за угла появится машина, что тогда?".</a:t>
            </a:r>
          </a:p>
          <a:p>
            <a:r>
              <a:rPr lang="ru-RU" sz="1200" i="1" dirty="0"/>
              <a:t>Педагог рассказывает детям о том, как следует переходить дорогу, знакомит их с пешеходным маршрутом (переход "зебра", светофор, "островок безопасности"). Детей старшего дошкольного возраста необходимо научить различать дорожные знаки, предназначенные для водителей и пешеходов. Их знакомят с предупреждающими знаками ("Дети", "Пешеходный переход"); запрещающими ("Въезд запрещен", "Подача звукового сигнала запрещена"); предписывающими ("Движение прямо", "Движение направо"); информационно-указательными ("Место остановки автобуса", "Пешеходный переход", "Подземный пешеходный переход"). Объясняют, что означает каждый знак, разыгрывают дорожные ситуации с помощью макета города со светофорами, автомобилями, пешеходами.</a:t>
            </a:r>
          </a:p>
          <a:p>
            <a:r>
              <a:rPr lang="ru-RU" sz="1200" i="1" dirty="0"/>
              <a:t>Необходимо познакомить детей с правилами езды на велосипеде:</a:t>
            </a:r>
          </a:p>
          <a:p>
            <a:r>
              <a:rPr lang="ru-RU" sz="1200" i="1" dirty="0"/>
              <a:t>ездить на велосипеде в городе можно только там, где нет автомобилей (на закрытых площадках и в других безопасных местах): маленькие дети должны кататься на велосипеде только в присутствии взрослых; детям старшего возраста даже в присутствии взрослых не следует ездить на велосипеде по тротуару, так как они будут мешать пешеходам, могут наехать на маленького ребенка, сбить пожилого человека, толкнуть коляску с малышом. Детям можно предложить рассмотреть различные ситуации, изображенные на картинках, рассказать о случаях, которые происходили с ними, их знакомыми, друзьями.</a:t>
            </a:r>
          </a:p>
          <a:p>
            <a:endParaRPr lang="ru-RU" sz="1200" i="1" dirty="0"/>
          </a:p>
        </p:txBody>
      </p:sp>
    </p:spTree>
    <p:extLst>
      <p:ext uri="{BB962C8B-B14F-4D97-AF65-F5344CB8AC3E}">
        <p14:creationId xmlns:p14="http://schemas.microsoft.com/office/powerpoint/2010/main" val="2121279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2669</Words>
  <Application>Microsoft Office PowerPoint</Application>
  <PresentationFormat>Экран (4:3)</PresentationFormat>
  <Paragraphs>104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Pioneer</dc:creator>
  <cp:lastModifiedBy>Pioneer</cp:lastModifiedBy>
  <cp:revision>18</cp:revision>
  <dcterms:created xsi:type="dcterms:W3CDTF">2014-01-09T07:41:23Z</dcterms:created>
  <dcterms:modified xsi:type="dcterms:W3CDTF">2014-02-11T21:44:56Z</dcterms:modified>
</cp:coreProperties>
</file>