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3" r:id="rId6"/>
    <p:sldId id="269" r:id="rId7"/>
    <p:sldId id="260" r:id="rId8"/>
    <p:sldId id="271" r:id="rId9"/>
    <p:sldId id="272" r:id="rId10"/>
    <p:sldId id="273" r:id="rId11"/>
    <p:sldId id="274" r:id="rId12"/>
    <p:sldId id="277" r:id="rId13"/>
    <p:sldId id="278" r:id="rId14"/>
    <p:sldId id="279" r:id="rId15"/>
    <p:sldId id="280" r:id="rId16"/>
    <p:sldId id="265" r:id="rId17"/>
    <p:sldId id="268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C73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4" autoAdjust="0"/>
  </p:normalViewPr>
  <p:slideViewPr>
    <p:cSldViewPr>
      <p:cViewPr varScale="1">
        <p:scale>
          <a:sx n="104" d="100"/>
          <a:sy n="104" d="100"/>
        </p:scale>
        <p:origin x="-17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 год обучения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продуктивность</c:v>
                </c:pt>
                <c:pt idx="1">
                  <c:v>устойчивость</c:v>
                </c:pt>
                <c:pt idx="2">
                  <c:v>переключение</c:v>
                </c:pt>
                <c:pt idx="3">
                  <c:v>распределение</c:v>
                </c:pt>
                <c:pt idx="4">
                  <c:v>объем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1.5</c:v>
                </c:pt>
                <c:pt idx="1">
                  <c:v>1.2</c:v>
                </c:pt>
                <c:pt idx="2">
                  <c:v>1.3</c:v>
                </c:pt>
                <c:pt idx="3">
                  <c:v>1.3</c:v>
                </c:pt>
                <c:pt idx="4">
                  <c:v>1.2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год обучения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продуктивность</c:v>
                </c:pt>
                <c:pt idx="1">
                  <c:v>устойчивость</c:v>
                </c:pt>
                <c:pt idx="2">
                  <c:v>переключение</c:v>
                </c:pt>
                <c:pt idx="3">
                  <c:v>распределение</c:v>
                </c:pt>
                <c:pt idx="4">
                  <c:v>объем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1.8</c:v>
                </c:pt>
                <c:pt idx="1">
                  <c:v>1.5</c:v>
                </c:pt>
                <c:pt idx="2">
                  <c:v>1.5</c:v>
                </c:pt>
                <c:pt idx="3">
                  <c:v>1.6</c:v>
                </c:pt>
                <c:pt idx="4">
                  <c:v>1.4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год обучения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продуктивность</c:v>
                </c:pt>
                <c:pt idx="1">
                  <c:v>устойчивость</c:v>
                </c:pt>
                <c:pt idx="2">
                  <c:v>переключение</c:v>
                </c:pt>
                <c:pt idx="3">
                  <c:v>распределение</c:v>
                </c:pt>
                <c:pt idx="4">
                  <c:v>объем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2.1</c:v>
                </c:pt>
                <c:pt idx="3">
                  <c:v>2.2000000000000002</c:v>
                </c:pt>
                <c:pt idx="4">
                  <c:v>1.6</c:v>
                </c:pt>
              </c:numCache>
            </c:numRef>
          </c:val>
        </c:ser>
        <c:axId val="68852352"/>
        <c:axId val="68861952"/>
      </c:barChart>
      <c:catAx>
        <c:axId val="68852352"/>
        <c:scaling>
          <c:orientation val="minMax"/>
        </c:scaling>
        <c:axPos val="b"/>
        <c:tickLblPos val="nextTo"/>
        <c:crossAx val="68861952"/>
        <c:crosses val="autoZero"/>
        <c:auto val="1"/>
        <c:lblAlgn val="ctr"/>
        <c:lblOffset val="100"/>
      </c:catAx>
      <c:valAx>
        <c:axId val="68861952"/>
        <c:scaling>
          <c:orientation val="minMax"/>
        </c:scaling>
        <c:axPos val="l"/>
        <c:majorGridlines/>
        <c:numFmt formatCode="General" sourceLinked="1"/>
        <c:tickLblPos val="nextTo"/>
        <c:crossAx val="6885235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BC6A5-42F2-41F5-9DBA-65EF711B2E30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F564A-CEC3-4932-9E37-3F26C987B1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F564A-CEC3-4932-9E37-3F26C987B1F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65AE3-16A5-47B4-A550-CBDB65F85B36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2261-D4F3-4234-AAFA-8D822200B3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65AE3-16A5-47B4-A550-CBDB65F85B36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2261-D4F3-4234-AAFA-8D822200B3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65AE3-16A5-47B4-A550-CBDB65F85B36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2261-D4F3-4234-AAFA-8D822200B3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65AE3-16A5-47B4-A550-CBDB65F85B36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2261-D4F3-4234-AAFA-8D822200B3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65AE3-16A5-47B4-A550-CBDB65F85B36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2261-D4F3-4234-AAFA-8D822200B3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65AE3-16A5-47B4-A550-CBDB65F85B36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2261-D4F3-4234-AAFA-8D822200B3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65AE3-16A5-47B4-A550-CBDB65F85B36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2261-D4F3-4234-AAFA-8D822200B3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65AE3-16A5-47B4-A550-CBDB65F85B36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2261-D4F3-4234-AAFA-8D822200B3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65AE3-16A5-47B4-A550-CBDB65F85B36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2261-D4F3-4234-AAFA-8D822200B3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65AE3-16A5-47B4-A550-CBDB65F85B36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2261-D4F3-4234-AAFA-8D822200B3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65AE3-16A5-47B4-A550-CBDB65F85B36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EE62261-D4F3-4234-AAFA-8D822200B3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C765AE3-16A5-47B4-A550-CBDB65F85B36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EE62261-D4F3-4234-AAFA-8D822200B3C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76;&#1077;&#1090;&#1089;&#1082;&#1080;&#1081;%20&#1089;&#1072;&#1076;\&#1046;&#1077;&#1083;&#1077;&#1079;&#1085;&#1103;&#1082;%20&#1053;.&#1055;.%20&#1060;&#1069;&#1052;&#1055;..mp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2000263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Муниципальное бюджетное дошкольное учреждение комбинированного вида </a:t>
            </a:r>
            <a:br>
              <a:rPr lang="ru-RU" sz="1600" dirty="0" smtClean="0"/>
            </a:br>
            <a:r>
              <a:rPr lang="ru-RU" sz="1600" dirty="0" smtClean="0"/>
              <a:t>«Детский сад №38 г. Йошкар-Олы «</a:t>
            </a:r>
            <a:r>
              <a:rPr lang="ru-RU" sz="1600" dirty="0" err="1" smtClean="0"/>
              <a:t>Рябинушка</a:t>
            </a:r>
            <a:r>
              <a:rPr lang="ru-RU" sz="1600" dirty="0" smtClean="0"/>
              <a:t>»</a:t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3500462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latin typeface="Monotype Corsiva" pitchFamily="66" charset="0"/>
              </a:rPr>
              <a:t>Развитие внимания </a:t>
            </a:r>
          </a:p>
          <a:p>
            <a:pPr algn="ctr"/>
            <a:r>
              <a:rPr lang="ru-RU" sz="5400" dirty="0" smtClean="0">
                <a:latin typeface="Monotype Corsiva" pitchFamily="66" charset="0"/>
              </a:rPr>
              <a:t>у дошкольников с ЗПР</a:t>
            </a:r>
          </a:p>
          <a:p>
            <a:endParaRPr lang="ru-RU" sz="2000" dirty="0">
              <a:latin typeface="Monotype Corsiva" pitchFamily="66" charset="0"/>
            </a:endParaRPr>
          </a:p>
          <a:p>
            <a:endParaRPr lang="ru-RU" sz="2000" dirty="0" smtClean="0">
              <a:latin typeface="Monotype Corsiva" pitchFamily="66" charset="0"/>
            </a:endParaRPr>
          </a:p>
          <a:p>
            <a:endParaRPr lang="ru-RU" sz="20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+mn-lt"/>
              </a:rPr>
              <a:t>Перспективное планирование </a:t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по развитию внимания в подготовительной группе для детей с ЗПР</a:t>
            </a:r>
            <a:endParaRPr lang="ru-RU" sz="2800" dirty="0">
              <a:latin typeface="+mn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1785926"/>
            <a:ext cx="2643206" cy="4786346"/>
          </a:xfrm>
          <a:prstGeom prst="roundRect">
            <a:avLst>
              <a:gd name="adj" fmla="val 17013"/>
            </a:avLst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00240"/>
            <a:ext cx="2357454" cy="417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кругленный прямоугольник 6"/>
          <p:cNvSpPr/>
          <p:nvPr/>
        </p:nvSpPr>
        <p:spPr>
          <a:xfrm>
            <a:off x="3286116" y="1785926"/>
            <a:ext cx="2643206" cy="48577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43636" y="1785926"/>
            <a:ext cx="2500330" cy="48577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98042" y="2000240"/>
            <a:ext cx="2431246" cy="4289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2000240"/>
            <a:ext cx="2143140" cy="4385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Железняк Н.П. ФЭМП.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09765" y="2000240"/>
            <a:ext cx="5064160" cy="41434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+mn-lt"/>
              </a:rPr>
              <a:t>Развивающие занятия</a:t>
            </a:r>
            <a:endParaRPr lang="ru-RU" sz="4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Constantia" pitchFamily="18" charset="0"/>
              </a:rPr>
              <a:t>Игры и упражнения для развития внимания</a:t>
            </a:r>
            <a:endParaRPr lang="ru-RU" b="1" i="1" dirty="0">
              <a:latin typeface="Constantia" pitchFamily="18" charset="0"/>
            </a:endParaRPr>
          </a:p>
        </p:txBody>
      </p:sp>
      <p:pic>
        <p:nvPicPr>
          <p:cNvPr id="6" name="Содержимое 5" descr="DSC045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6475" y="1935163"/>
            <a:ext cx="3291049" cy="4389437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DSC0458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857752" y="1285860"/>
            <a:ext cx="3584281" cy="4433888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Содержимое 6" descr="DSC0458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71472" y="2000240"/>
            <a:ext cx="4038600" cy="302895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43438" y="704088"/>
            <a:ext cx="4043362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DSC0457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714356"/>
            <a:ext cx="4038600" cy="302895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Содержимое 8" descr="DSC0457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3357562"/>
            <a:ext cx="4038600" cy="302895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+mn-lt"/>
              </a:rPr>
              <a:t>День рождения Зайчонка</a:t>
            </a:r>
            <a:endParaRPr lang="ru-RU" b="1" i="1" dirty="0">
              <a:latin typeface="+mn-lt"/>
            </a:endParaRPr>
          </a:p>
        </p:txBody>
      </p:sp>
      <p:pic>
        <p:nvPicPr>
          <p:cNvPr id="6" name="Содержимое 5" descr="DSC0457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929190" y="1857364"/>
            <a:ext cx="3325416" cy="4433888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Содержимое 6" descr="DSC0457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714348" y="1857364"/>
            <a:ext cx="3325416" cy="4433888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+mn-lt"/>
              </a:rPr>
              <a:t>Домино «Радуга»</a:t>
            </a:r>
            <a:endParaRPr lang="ru-RU" sz="3600" dirty="0">
              <a:latin typeface="+mn-lt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DSC0457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650" r="2650"/>
          <a:stretch>
            <a:fillRect/>
          </a:stretch>
        </p:blipFill>
        <p:spPr>
          <a:ln w="571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44" y="785794"/>
            <a:ext cx="3429024" cy="1330881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+mn-lt"/>
              </a:rPr>
              <a:t>Игра «Найди дорожку»</a:t>
            </a:r>
            <a:endParaRPr lang="ru-RU" sz="3600" dirty="0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DSC0457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2786058"/>
            <a:ext cx="7772400" cy="1362456"/>
          </a:xfrm>
        </p:spPr>
        <p:txBody>
          <a:bodyPr>
            <a:prstTxWarp prst="textWave2">
              <a:avLst>
                <a:gd name="adj1" fmla="val 12500"/>
                <a:gd name="adj2" fmla="val 119"/>
              </a:avLst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Спасибо за внимание</a:t>
            </a:r>
            <a:endParaRPr lang="ru-RU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nstantia" pitchFamily="18" charset="0"/>
              </a:rPr>
              <a:t>Автор </a:t>
            </a:r>
            <a:endParaRPr lang="ru-RU" dirty="0">
              <a:latin typeface="Constantia" pitchFamily="18" charset="0"/>
            </a:endParaRPr>
          </a:p>
        </p:txBody>
      </p:sp>
      <p:pic>
        <p:nvPicPr>
          <p:cNvPr id="4" name="Picture 8" descr="фото 0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941248" y="1920875"/>
            <a:ext cx="3070504" cy="4433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>
                <a:latin typeface="Constantia" pitchFamily="18" charset="0"/>
              </a:rPr>
              <a:t>    Железняк</a:t>
            </a:r>
          </a:p>
          <a:p>
            <a:pPr algn="ctr">
              <a:buNone/>
            </a:pPr>
            <a:r>
              <a:rPr lang="ru-RU" dirty="0">
                <a:latin typeface="Constantia" pitchFamily="18" charset="0"/>
              </a:rPr>
              <a:t> </a:t>
            </a:r>
            <a:r>
              <a:rPr lang="ru-RU" dirty="0" smtClean="0">
                <a:latin typeface="Constantia" pitchFamily="18" charset="0"/>
              </a:rPr>
              <a:t>   Надежда Петровна, </a:t>
            </a:r>
            <a:r>
              <a:rPr lang="ru-RU" dirty="0" smtClean="0">
                <a:latin typeface="Constantia" pitchFamily="18" charset="0"/>
              </a:rPr>
              <a:t>старший воспитатель, </a:t>
            </a:r>
            <a:endParaRPr lang="ru-RU" dirty="0" smtClean="0">
              <a:latin typeface="Constantia" pitchFamily="18" charset="0"/>
            </a:endParaRPr>
          </a:p>
          <a:p>
            <a:pPr algn="ctr">
              <a:buNone/>
            </a:pPr>
            <a:r>
              <a:rPr lang="ru-RU" dirty="0">
                <a:latin typeface="Constantia" pitchFamily="18" charset="0"/>
              </a:rPr>
              <a:t> </a:t>
            </a:r>
            <a:r>
              <a:rPr lang="ru-RU" dirty="0" smtClean="0">
                <a:latin typeface="Constantia" pitchFamily="18" charset="0"/>
              </a:rPr>
              <a:t>   1 квалификационная категория</a:t>
            </a:r>
            <a:endParaRPr lang="ru-RU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Constantia" pitchFamily="18" charset="0"/>
              </a:rPr>
              <a:t>Актуальность</a:t>
            </a:r>
            <a:r>
              <a:rPr lang="ru-RU" dirty="0" smtClean="0"/>
              <a:t> исследования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ru-RU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1472" y="1928802"/>
            <a:ext cx="8072494" cy="44291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b="1" dirty="0" smtClean="0"/>
              <a:t>В настоящее время стали актуальны проблемы развития внимания и проведения коррекционной работы с детьми, имеющими нарушения внимания, т. к. школа предъявляет высокие требования к произвольности детского внимания. Образы, полученные при внимательном восприятии, отличаются ясностью и отчетливостью, а мыслительные процессы протекают быстрее и правильнее.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nstantia" pitchFamily="18" charset="0"/>
              </a:rPr>
              <a:t>Цель и задачи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/>
              <a:t>Цель:</a:t>
            </a:r>
            <a:r>
              <a:rPr lang="ru-RU" dirty="0" smtClean="0"/>
              <a:t> поиск путей работы по развитию внимания дошкольников с задержкой психического развития.</a:t>
            </a:r>
          </a:p>
          <a:p>
            <a:r>
              <a:rPr lang="ru-RU" b="1" dirty="0" smtClean="0"/>
              <a:t>Задачи:</a:t>
            </a:r>
            <a:endParaRPr lang="ru-RU" dirty="0" smtClean="0"/>
          </a:p>
          <a:p>
            <a:pPr lvl="0"/>
            <a:r>
              <a:rPr lang="ru-RU" dirty="0" smtClean="0"/>
              <a:t>Анализ психолого-педагогической литературы по заявленной проблеме;</a:t>
            </a:r>
          </a:p>
          <a:p>
            <a:pPr lvl="0"/>
            <a:r>
              <a:rPr lang="ru-RU" dirty="0" smtClean="0"/>
              <a:t>Диагностика особенностей внимания детей дошкольного возраста с ЗПР;</a:t>
            </a:r>
          </a:p>
          <a:p>
            <a:pPr lvl="0"/>
            <a:r>
              <a:rPr lang="ru-RU" dirty="0" smtClean="0"/>
              <a:t>Подбор и систематизация игр и игровых приемов, способствующих развитию внимания детей с ЗПР;</a:t>
            </a:r>
          </a:p>
          <a:p>
            <a:pPr lvl="0"/>
            <a:r>
              <a:rPr lang="ru-RU" dirty="0" smtClean="0"/>
              <a:t>Написание перспективного плана работы по развитию внимания детей с ЗПР;</a:t>
            </a:r>
          </a:p>
          <a:p>
            <a:pPr lvl="0"/>
            <a:r>
              <a:rPr lang="ru-RU" dirty="0" smtClean="0"/>
              <a:t>Практическая деятельность по коррекции внимания детей с ЗПР;</a:t>
            </a:r>
          </a:p>
          <a:p>
            <a:pPr lvl="0"/>
            <a:r>
              <a:rPr lang="ru-RU" dirty="0" smtClean="0"/>
              <a:t>Анализ результатов работы.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latin typeface="Constantia" pitchFamily="18" charset="0"/>
              </a:rPr>
              <a:t> </a:t>
            </a:r>
            <a:r>
              <a:rPr lang="ru-RU" b="1" dirty="0" smtClean="0">
                <a:latin typeface="Constantia" pitchFamily="18" charset="0"/>
              </a:rPr>
              <a:t>Внимание</a:t>
            </a:r>
            <a:endParaRPr lang="ru-RU" b="1" dirty="0">
              <a:latin typeface="Constantia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28596" y="1571612"/>
            <a:ext cx="4040188" cy="659352"/>
          </a:xfrm>
        </p:spPr>
        <p:txBody>
          <a:bodyPr/>
          <a:lstStyle/>
          <a:p>
            <a:pPr algn="ctr"/>
            <a:r>
              <a:rPr lang="ru-RU" sz="4000" dirty="0" smtClean="0"/>
              <a:t>Виды</a:t>
            </a:r>
            <a:endParaRPr lang="ru-RU" sz="4000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3"/>
          </p:nvPr>
        </p:nvSpPr>
        <p:spPr>
          <a:xfrm>
            <a:off x="4643438" y="1571612"/>
            <a:ext cx="4041775" cy="65484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Свойства</a:t>
            </a:r>
            <a:endParaRPr lang="ru-RU" sz="4000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34" y="2428868"/>
            <a:ext cx="3857652" cy="928694"/>
          </a:xfrm>
          <a:prstGeom prst="roundRect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непроизвольное</a:t>
            </a:r>
            <a:endParaRPr lang="ru-RU" sz="28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34" y="3786190"/>
            <a:ext cx="3857652" cy="928694"/>
          </a:xfrm>
          <a:prstGeom prst="roundRect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произвольное</a:t>
            </a:r>
            <a:endParaRPr lang="ru-RU" sz="32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34" y="5143512"/>
            <a:ext cx="3857652" cy="1000132"/>
          </a:xfrm>
          <a:prstGeom prst="roundRect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послепроизвольное</a:t>
            </a:r>
            <a:endParaRPr lang="ru-RU" sz="28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86314" y="2428868"/>
            <a:ext cx="3786214" cy="357190"/>
          </a:xfrm>
          <a:prstGeom prst="roundRect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Объем</a:t>
            </a:r>
            <a:endParaRPr lang="ru-RU" sz="28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786314" y="3000372"/>
            <a:ext cx="3786214" cy="357190"/>
          </a:xfrm>
          <a:prstGeom prst="roundRect">
            <a:avLst/>
          </a:prstGeom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Устойчивость</a:t>
            </a:r>
            <a:endParaRPr lang="ru-RU" sz="28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786314" y="3500438"/>
            <a:ext cx="3786214" cy="357190"/>
          </a:xfrm>
          <a:prstGeom prst="roundRect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Интенсивность</a:t>
            </a:r>
            <a:r>
              <a:rPr lang="ru-RU" sz="2800" dirty="0" smtClean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786314" y="4071942"/>
            <a:ext cx="3786214" cy="357190"/>
          </a:xfrm>
          <a:prstGeom prst="roundRect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Концентрация </a:t>
            </a:r>
            <a:endParaRPr lang="ru-RU" sz="28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86314" y="4643446"/>
            <a:ext cx="3786214" cy="357190"/>
          </a:xfrm>
          <a:prstGeom prst="roundRect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Распределение </a:t>
            </a:r>
            <a:endParaRPr lang="ru-RU" sz="2800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86314" y="5214950"/>
            <a:ext cx="3786214" cy="357190"/>
          </a:xfrm>
          <a:prstGeom prst="roundRect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Переключение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786314" y="5786454"/>
            <a:ext cx="3786214" cy="357190"/>
          </a:xfrm>
          <a:prstGeom prst="roundRect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Колебания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/>
          <a:lstStyle/>
          <a:p>
            <a:pPr algn="ctr"/>
            <a:r>
              <a:rPr lang="ru-RU" b="1" dirty="0" smtClean="0">
                <a:latin typeface="+mn-lt"/>
              </a:rPr>
              <a:t>Нарушения внимания</a:t>
            </a:r>
            <a:endParaRPr lang="ru-RU" b="1" dirty="0">
              <a:latin typeface="+mn-lt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71670" y="2000240"/>
            <a:ext cx="5000660" cy="1071570"/>
          </a:xfrm>
          <a:prstGeom prst="roundRect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Отвлекаемость</a:t>
            </a:r>
            <a:endParaRPr lang="ru-RU" sz="36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071670" y="3429000"/>
            <a:ext cx="5000660" cy="1143008"/>
          </a:xfrm>
          <a:prstGeom prst="roundRect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Рассеянность </a:t>
            </a:r>
            <a:endParaRPr lang="ru-RU" sz="32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71670" y="4929198"/>
            <a:ext cx="5000660" cy="1143008"/>
          </a:xfrm>
          <a:prstGeom prst="roundRect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Инертность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Constantia" pitchFamily="18" charset="0"/>
              </a:rPr>
              <a:t>Диагностические методики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7158" y="1928802"/>
            <a:ext cx="2714644" cy="43577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«Найди и вычеркни»</a:t>
            </a:r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Цель: диагностика продуктивности и устойчивости внимания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57554" y="1928802"/>
            <a:ext cx="2643206" cy="4357718"/>
          </a:xfrm>
          <a:prstGeom prst="roundRect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«Поставь значки»</a:t>
            </a:r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Цель: диагностика переключения и распределения внимания</a:t>
            </a:r>
            <a:endParaRPr lang="ru-RU" sz="2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86512" y="1928802"/>
            <a:ext cx="2500330" cy="4357718"/>
          </a:xfrm>
          <a:prstGeom prst="roundRect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«Запомни и расставь точки»</a:t>
            </a:r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Цель: определение объема внимания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+mn-lt"/>
              </a:rPr>
              <a:t>Мониторинг развития внимания у детей с ЗПР</a:t>
            </a:r>
            <a:endParaRPr lang="ru-RU" sz="4000" dirty="0"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+mn-lt"/>
              </a:rPr>
              <a:t>Перспективное планирование по развитию внимания в старшей группе для детей с ЗПР</a:t>
            </a:r>
            <a:endParaRPr lang="ru-RU" sz="3200" dirty="0">
              <a:latin typeface="+mn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1785926"/>
            <a:ext cx="2786082" cy="46434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57554" y="1714488"/>
            <a:ext cx="2786082" cy="492922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86512" y="1714488"/>
            <a:ext cx="2643206" cy="492922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7158" y="1643050"/>
            <a:ext cx="2857520" cy="492922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857364"/>
            <a:ext cx="251516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000240"/>
            <a:ext cx="2579216" cy="4000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2071678"/>
            <a:ext cx="2490783" cy="413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268</TotalTime>
  <Words>254</Words>
  <Application>Microsoft Office PowerPoint</Application>
  <PresentationFormat>Экран (4:3)</PresentationFormat>
  <Paragraphs>57</Paragraphs>
  <Slides>18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Муниципальное бюджетное дошкольное учреждение комбинированного вида  «Детский сад №38 г. Йошкар-Олы «Рябинушка»    </vt:lpstr>
      <vt:lpstr>Автор </vt:lpstr>
      <vt:lpstr>Актуальность исследования</vt:lpstr>
      <vt:lpstr>Цель и задачи</vt:lpstr>
      <vt:lpstr> Внимание</vt:lpstr>
      <vt:lpstr>Нарушения внимания</vt:lpstr>
      <vt:lpstr>Диагностические методики</vt:lpstr>
      <vt:lpstr>Мониторинг развития внимания у детей с ЗПР</vt:lpstr>
      <vt:lpstr>Перспективное планирование по развитию внимания в старшей группе для детей с ЗПР</vt:lpstr>
      <vt:lpstr>Перспективное планирование  по развитию внимания в подготовительной группе для детей с ЗПР</vt:lpstr>
      <vt:lpstr>Развивающие занятия</vt:lpstr>
      <vt:lpstr>Игры и упражнения для развития внимания</vt:lpstr>
      <vt:lpstr>Слайд 13</vt:lpstr>
      <vt:lpstr>Слайд 14</vt:lpstr>
      <vt:lpstr>День рождения Зайчонка</vt:lpstr>
      <vt:lpstr>Домино «Радуга»</vt:lpstr>
      <vt:lpstr>Игра «Найди дорожку»</vt:lpstr>
      <vt:lpstr>Спасибо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Мдоу комбинированного вида «Детский сад №38 г. Йошкар-Олы «Рябинушка»    Творческий отчет</dc:title>
  <dc:creator>Admin</dc:creator>
  <cp:lastModifiedBy>Admin</cp:lastModifiedBy>
  <cp:revision>30</cp:revision>
  <dcterms:created xsi:type="dcterms:W3CDTF">2010-11-12T20:16:44Z</dcterms:created>
  <dcterms:modified xsi:type="dcterms:W3CDTF">2013-06-03T14:21:49Z</dcterms:modified>
</cp:coreProperties>
</file>