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6"/>
  </p:notesMasterIdLst>
  <p:sldIdLst>
    <p:sldId id="283" r:id="rId2"/>
    <p:sldId id="275" r:id="rId3"/>
    <p:sldId id="284" r:id="rId4"/>
    <p:sldId id="271" r:id="rId5"/>
    <p:sldId id="272" r:id="rId6"/>
    <p:sldId id="286" r:id="rId7"/>
    <p:sldId id="289" r:id="rId8"/>
    <p:sldId id="285" r:id="rId9"/>
    <p:sldId id="266" r:id="rId10"/>
    <p:sldId id="274" r:id="rId11"/>
    <p:sldId id="267" r:id="rId12"/>
    <p:sldId id="287" r:id="rId13"/>
    <p:sldId id="288" r:id="rId14"/>
    <p:sldId id="268" r:id="rId15"/>
    <p:sldId id="276" r:id="rId16"/>
    <p:sldId id="278" r:id="rId17"/>
    <p:sldId id="279" r:id="rId18"/>
    <p:sldId id="280" r:id="rId19"/>
    <p:sldId id="261" r:id="rId20"/>
    <p:sldId id="281" r:id="rId21"/>
    <p:sldId id="282" r:id="rId22"/>
    <p:sldId id="258" r:id="rId23"/>
    <p:sldId id="290" r:id="rId24"/>
    <p:sldId id="26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66"/>
    <a:srgbClr val="FF66FF"/>
    <a:srgbClr val="CC3300"/>
    <a:srgbClr val="F9FD4D"/>
    <a:srgbClr val="F7FBD5"/>
    <a:srgbClr val="FCFDD3"/>
    <a:srgbClr val="F1F8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0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8F167B-E696-4D02-99DD-00D48A2B77AD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27A048-1B8C-44F9-BF1A-6C40FEEC4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F98FE-D7DE-4BAD-8A67-584FBDBC7287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5418-1977-4AE2-8819-11A73264A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E0FA-7C0C-4905-A83C-AD5AABCC6467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F4FB3-F435-421C-9E02-ECFDE629A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8E118-F25D-4928-B02F-CC1F892B13E5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4C13-71A8-4DC5-9D57-95C938A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330DE-0658-4E78-9DBE-53C1A540F16E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8AEE1-E1F8-44AB-84B8-D07452670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2D89-5601-41C5-96C9-C3181B1153A4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C2AB2-25AB-4B08-A544-89C02F387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634A-A9A5-434D-9C1F-DE36CB041DC6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63B1-D184-41CB-AC1A-946F06B46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444FE-6EBF-469D-8D98-B343DC1D7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B719-2F23-4DF1-9A71-AAD4A78B8975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724D3-FFAD-4E13-A19B-87D9BD458480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1ACAA-BA48-4A50-AE82-2E7B70EF9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AAD9-1FA6-4D6E-AC65-B291571F3E45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6C4F2-AD9A-478D-8F14-4A51BBA57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FE336-5A7D-43C3-AAB0-04DD484F72A8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FDACD-E047-4E7A-A168-19F73CD2A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0444-DF6D-4CB5-B41F-0FC76948B129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0B78-4B73-4C51-8DD8-B452FBA6C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F9FD4D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6B4D24B-5631-4332-AE52-9D7513572247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F660105-630E-4EB5-8022-50230DA24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59" r:id="rId2"/>
    <p:sldLayoutId id="2147483961" r:id="rId3"/>
    <p:sldLayoutId id="2147483958" r:id="rId4"/>
    <p:sldLayoutId id="2147483962" r:id="rId5"/>
    <p:sldLayoutId id="2147483957" r:id="rId6"/>
    <p:sldLayoutId id="2147483956" r:id="rId7"/>
    <p:sldLayoutId id="2147483955" r:id="rId8"/>
    <p:sldLayoutId id="2147483954" r:id="rId9"/>
    <p:sldLayoutId id="2147483953" r:id="rId10"/>
    <p:sldLayoutId id="21474839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C3836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94543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/>
          </p:cNvSpPr>
          <p:nvPr>
            <p:ph type="title"/>
          </p:nvPr>
        </p:nvSpPr>
        <p:spPr bwMode="auto">
          <a:xfrm>
            <a:off x="428596" y="357166"/>
            <a:ext cx="8229600" cy="3857652"/>
          </a:xfrm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/>
            </a:r>
            <a:b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</a:br>
            <a: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/>
            </a:r>
            <a:b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</a:br>
            <a: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/>
            </a:r>
            <a:b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</a:br>
            <a:r>
              <a:rPr lang="ru-RU" sz="3100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>Опыт работы на тему:</a:t>
            </a:r>
            <a: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/>
            </a:r>
            <a:b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</a:br>
            <a: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>«ОРГАНИЗАЦИЯ РАБОТЫ </a:t>
            </a:r>
            <a:r>
              <a:rPr lang="ru-RU" b="1" dirty="0" err="1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>ПМПк</a:t>
            </a:r>
            <a:r>
              <a:rPr lang="ru-RU" b="1" dirty="0" smtClean="0">
                <a:ln>
                  <a:noFill/>
                </a:ln>
                <a:solidFill>
                  <a:srgbClr val="F9FD4D"/>
                </a:solidFill>
                <a:effectLst/>
                <a:latin typeface="Times New Roman" pitchFamily="18" charset="0"/>
              </a:rPr>
              <a:t> в ДОУ»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2000232" y="5786454"/>
            <a:ext cx="5219700" cy="863600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Выкса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2013г.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9943" name="Rectangle 7"/>
          <p:cNvSpPr>
            <a:spLocks/>
          </p:cNvSpPr>
          <p:nvPr/>
        </p:nvSpPr>
        <p:spPr bwMode="auto">
          <a:xfrm>
            <a:off x="714348" y="928670"/>
            <a:ext cx="7632700" cy="503237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400" b="1" dirty="0" smtClean="0">
                <a:solidFill>
                  <a:srgbClr val="F9FD4D"/>
                </a:solidFill>
                <a:latin typeface="Times New Roman" pitchFamily="18" charset="0"/>
              </a:rPr>
              <a:t>МБДОУ детский сад №34 «Теремок»</a:t>
            </a:r>
          </a:p>
          <a:p>
            <a:pPr algn="ctr" eaLnBrk="0" hangingPunct="0"/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са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№34 «Теремок»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2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400" b="1" dirty="0" smtClean="0">
              <a:solidFill>
                <a:srgbClr val="CC0066"/>
              </a:solidFill>
              <a:latin typeface="Georgia" pitchFamily="18" charset="0"/>
            </a:endParaRPr>
          </a:p>
          <a:p>
            <a:pPr algn="ctr" eaLnBrk="1" hangingPunct="1"/>
            <a:endParaRPr lang="ru-RU" sz="4000" b="1" dirty="0" smtClean="0">
              <a:solidFill>
                <a:srgbClr val="7030A0"/>
              </a:solidFill>
              <a:latin typeface="Georgia" pitchFamily="18" charset="0"/>
            </a:endParaRPr>
          </a:p>
          <a:p>
            <a:pPr algn="ctr" eaLnBrk="1" hangingPunct="1"/>
            <a:endParaRPr lang="ru-RU" sz="2800" b="1" dirty="0" smtClean="0">
              <a:solidFill>
                <a:srgbClr val="7030A0"/>
              </a:solidFill>
              <a:latin typeface="Georgia" pitchFamily="18" charset="0"/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5731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smtClean="0">
                <a:solidFill>
                  <a:srgbClr val="CC0066"/>
                </a:solidFill>
                <a:latin typeface="Georgia" pitchFamily="18" charset="0"/>
              </a:rPr>
              <a:t/>
            </a:r>
            <a:br>
              <a:rPr lang="ru-RU" sz="6600" b="1" smtClean="0">
                <a:solidFill>
                  <a:srgbClr val="CC0066"/>
                </a:solidFill>
                <a:latin typeface="Georgia" pitchFamily="18" charset="0"/>
              </a:rPr>
            </a:br>
            <a:r>
              <a:rPr lang="ru-RU" sz="4400" b="1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4400" b="1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4400" b="1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4400" b="1" smtClean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Приём детей на консилиум. </a:t>
            </a:r>
            <a:r>
              <a:rPr lang="ru-RU" sz="4400" b="1" smtClean="0">
                <a:solidFill>
                  <a:srgbClr val="0070C0"/>
                </a:solidFill>
                <a:latin typeface="Georgia" pitchFamily="18" charset="0"/>
              </a:rPr>
              <a:t/>
            </a:r>
            <a:br>
              <a:rPr lang="ru-RU" sz="4400" b="1" smtClean="0">
                <a:solidFill>
                  <a:srgbClr val="0070C0"/>
                </a:solidFill>
                <a:latin typeface="Georgia" pitchFamily="18" charset="0"/>
              </a:rPr>
            </a:b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500166" y="714356"/>
            <a:ext cx="5643562" cy="7143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запросу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357290" y="1428736"/>
            <a:ext cx="5786437" cy="78581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инициативе педагогов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214810" y="4572008"/>
            <a:ext cx="142876" cy="50006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43174" y="5072050"/>
            <a:ext cx="3286148" cy="178595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Письменное согласие родителей на обследование ребенка.</a:t>
            </a:r>
          </a:p>
        </p:txBody>
      </p:sp>
      <p:sp>
        <p:nvSpPr>
          <p:cNvPr id="8" name="Овал 7"/>
          <p:cNvSpPr/>
          <p:nvPr/>
        </p:nvSpPr>
        <p:spPr>
          <a:xfrm>
            <a:off x="1357290" y="2214554"/>
            <a:ext cx="5643562" cy="92867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медицинским показаниям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428728" y="3143248"/>
            <a:ext cx="5643562" cy="14287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внеплановый: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запросу участников образовательного процесса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00125" y="3000375"/>
            <a:ext cx="3429000" cy="2071688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b="1" dirty="0">
                <a:solidFill>
                  <a:schemeClr val="tx1"/>
                </a:solidFill>
              </a:rPr>
              <a:t>Договор между ДОУ и родителями (законными представителями) воспитанника ДОУ</a:t>
            </a:r>
          </a:p>
        </p:txBody>
      </p:sp>
      <p:sp>
        <p:nvSpPr>
          <p:cNvPr id="7" name="Овал 6"/>
          <p:cNvSpPr/>
          <p:nvPr/>
        </p:nvSpPr>
        <p:spPr>
          <a:xfrm>
            <a:off x="4929188" y="3000375"/>
            <a:ext cx="3500437" cy="2143125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Журнал записи детей на </a:t>
            </a:r>
            <a:r>
              <a:rPr lang="ru-RU" sz="2000" b="1" dirty="0" err="1">
                <a:solidFill>
                  <a:schemeClr val="tx1"/>
                </a:solidFill>
              </a:rPr>
              <a:t>ПМПк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142875"/>
            <a:ext cx="8429625" cy="14287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создания и организации деятельности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педагогического консилиума ДОУ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3214688" y="1643063"/>
            <a:ext cx="1571625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</p:cNvCxnSpPr>
          <p:nvPr/>
        </p:nvCxnSpPr>
        <p:spPr>
          <a:xfrm rot="16200000" flipH="1">
            <a:off x="4286251" y="1928812"/>
            <a:ext cx="8572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28813" y="5286375"/>
            <a:ext cx="5357812" cy="12858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Ответственный 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председатель </a:t>
            </a:r>
            <a:r>
              <a:rPr lang="ru-RU" dirty="0" err="1"/>
              <a:t>ПМПк</a:t>
            </a:r>
            <a:r>
              <a:rPr lang="ru-RU" dirty="0"/>
              <a:t>  ДОУ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57375" y="1714500"/>
            <a:ext cx="56435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 этап - подготовительный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515352" cy="4976812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</a:rPr>
              <a:t>Ведущим специалистом коррекционно-развивающей работы с воспитанником назначается в первую очередь воспитатель группы, но может быть назначен и другой специалист.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Обсуждение ребенка на консилиуме планируется за две недели до его проведения.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Председатель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ставит в известность родителей и специалистов консилиума о необходимости обсуждения проблемы, организует подготовку и проведение заседания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Ведущий специалист обсуждаемого ребенка согласует с председателем список специалистов, участвующих в консилиуме.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Специалисты, ведущие работу с ребенком,  обязаны за 3 дня до проведения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предоставить ведущему специалисту характеристику динамики развития ребенка за период с момента последнего консилиума.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На ребенка, обсуждаемого на консилиуме, заводится карта </a:t>
            </a:r>
            <a:r>
              <a:rPr lang="ru-RU" sz="1800" dirty="0" err="1" smtClean="0">
                <a:solidFill>
                  <a:schemeClr val="bg1"/>
                </a:solidFill>
              </a:rPr>
              <a:t>психолого-медико-педагогического</a:t>
            </a:r>
            <a:r>
              <a:rPr lang="ru-RU" sz="1800" dirty="0" smtClean="0">
                <a:solidFill>
                  <a:schemeClr val="bg1"/>
                </a:solidFill>
              </a:rPr>
              <a:t> сопровождения, содержащая рекомендации индивидуального подхода к работе с ним. Карта исключает возможность ознакомления с ее содержанием посторонних лиц.</a:t>
            </a:r>
          </a:p>
          <a:p>
            <a:pPr>
              <a:buNone/>
            </a:pPr>
            <a:endParaRPr lang="ru-RU" sz="2900" dirty="0" smtClean="0">
              <a:solidFill>
                <a:schemeClr val="bg1"/>
              </a:solidFill>
            </a:endParaRP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323850" y="188913"/>
            <a:ext cx="8424863" cy="596881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900" b="1" dirty="0" smtClean="0">
                <a:solidFill>
                  <a:srgbClr val="0000FF"/>
                </a:solidFill>
                <a:latin typeface="Times New Roman" pitchFamily="18" charset="0"/>
              </a:rPr>
              <a:t>Подготовка </a:t>
            </a:r>
            <a:r>
              <a:rPr lang="ru-RU" sz="2900" b="1" dirty="0" err="1" smtClean="0">
                <a:solidFill>
                  <a:srgbClr val="0000FF"/>
                </a:solidFill>
                <a:latin typeface="Times New Roman" pitchFamily="18" charset="0"/>
              </a:rPr>
              <a:t>ПМПк</a:t>
            </a:r>
            <a:endParaRPr lang="ru-RU" sz="29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285720" y="857232"/>
            <a:ext cx="8515352" cy="4976812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проводится под руководством председателя консилиума.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На заседании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ведущий специалист, а также все специалисты, участвующие в обследовании или коррекционной работе, представляют заключения на ребенка и рекомендации.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Заключение специалистов, коллегиальное заключение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доводятся до сведения родителей в доступной для понимания форме, предложенные рекомендации реализуются только с их согласия.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При направлении на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копия коллегиального заключения консилиума образовательного учреждения выдается на руки; копии  заключений специалистов направляются только по почте или сопровождаются представителем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. В другие учреждения и организации  заключения специалистов и коллегиальное заключение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могут направляться только по официальному запросу.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Протокол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оформляется секретарем консилиума не позднее, чем за 3 дня после его проведения и подписывается председателем и всеми членами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Председатель и члены </a:t>
            </a:r>
            <a:r>
              <a:rPr lang="ru-RU" sz="1800" dirty="0" err="1" smtClean="0">
                <a:solidFill>
                  <a:schemeClr val="bg1"/>
                </a:solidFill>
              </a:rPr>
              <a:t>ПМПк</a:t>
            </a:r>
            <a:r>
              <a:rPr lang="ru-RU" sz="1800" dirty="0" smtClean="0">
                <a:solidFill>
                  <a:schemeClr val="bg1"/>
                </a:solidFill>
              </a:rPr>
              <a:t> несут персональную ответственность за конфиденциальность информации о ребенке, полученной в процессе работы консилиума.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900" dirty="0" smtClean="0">
              <a:solidFill>
                <a:schemeClr val="bg1"/>
              </a:solidFill>
            </a:endParaRP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323850" y="188913"/>
            <a:ext cx="8424863" cy="596881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900" b="1" dirty="0" smtClean="0">
                <a:solidFill>
                  <a:srgbClr val="0000FF"/>
                </a:solidFill>
                <a:latin typeface="Times New Roman" pitchFamily="18" charset="0"/>
              </a:rPr>
              <a:t>Порядок проведения </a:t>
            </a:r>
            <a:r>
              <a:rPr lang="ru-RU" sz="2900" b="1" dirty="0" err="1" smtClean="0">
                <a:solidFill>
                  <a:srgbClr val="0000FF"/>
                </a:solidFill>
                <a:latin typeface="Times New Roman" pitchFamily="18" charset="0"/>
              </a:rPr>
              <a:t>ПМПк</a:t>
            </a:r>
            <a:endParaRPr lang="ru-RU" sz="29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625" y="1500174"/>
            <a:ext cx="8358188" cy="1428759"/>
          </a:xfrm>
          <a:prstGeom prst="ellipse">
            <a:avLst/>
          </a:prstGeom>
          <a:solidFill>
            <a:srgbClr val="FF61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Педагогическое представление (характеристика), в котором отражены проблемы, возникающие у воспитателя работающего с ребенком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57224" y="3000372"/>
            <a:ext cx="7500961" cy="1000132"/>
          </a:xfrm>
          <a:prstGeom prst="ellipse">
            <a:avLst/>
          </a:prstGeom>
          <a:solidFill>
            <a:srgbClr val="FF616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Выписка из истории развития воспитанника (анамнез)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4071942"/>
            <a:ext cx="6000792" cy="1500203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Представление: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психологическое </a:t>
            </a: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педагог – психолог;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логопедическое – учитель – логопед;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медицинское – </a:t>
            </a:r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врачи-специалисты.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42852"/>
            <a:ext cx="8358246" cy="135729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2 этап – индивидуальное  обследование ребенка специалистами консилиума.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00100" y="5715016"/>
            <a:ext cx="7358114" cy="9286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Times New Roman" pitchFamily="18" charset="0"/>
              </a:rPr>
              <a:t>Ответственные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Times New Roman" pitchFamily="18" charset="0"/>
              </a:rPr>
              <a:t>специалисты </a:t>
            </a:r>
            <a:r>
              <a:rPr lang="ru-RU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Times New Roman" pitchFamily="18" charset="0"/>
              </a:rPr>
              <a:t>ПМПк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285750"/>
            <a:ext cx="8572500" cy="1357313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этап – коллегиальное обсуждение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142875" y="1714500"/>
            <a:ext cx="8858250" cy="13573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Определение образовательного маршрута и коррекционной помощи.  </a:t>
            </a:r>
          </a:p>
        </p:txBody>
      </p:sp>
      <p:sp>
        <p:nvSpPr>
          <p:cNvPr id="11" name="Овал 10"/>
          <p:cNvSpPr/>
          <p:nvPr/>
        </p:nvSpPr>
        <p:spPr>
          <a:xfrm>
            <a:off x="0" y="4071938"/>
            <a:ext cx="3000375" cy="2786062"/>
          </a:xfrm>
          <a:prstGeom prst="ellipse">
            <a:avLst/>
          </a:prstGeom>
          <a:solidFill>
            <a:srgbClr val="FF61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 консилиума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Овал 12"/>
          <p:cNvSpPr/>
          <p:nvPr/>
        </p:nvSpPr>
        <p:spPr>
          <a:xfrm>
            <a:off x="6143625" y="4071938"/>
            <a:ext cx="3000375" cy="2786062"/>
          </a:xfrm>
          <a:prstGeom prst="ellipse">
            <a:avLst/>
          </a:prstGeom>
          <a:solidFill>
            <a:srgbClr val="FF61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 регистрации заключений и рекомендаций специалистов и  коллегиального заключения и рекомендаций 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Овал 13"/>
          <p:cNvSpPr/>
          <p:nvPr/>
        </p:nvSpPr>
        <p:spPr>
          <a:xfrm>
            <a:off x="3071813" y="4071938"/>
            <a:ext cx="3000375" cy="2786062"/>
          </a:xfrm>
          <a:prstGeom prst="ellipse">
            <a:avLst/>
          </a:prstGeom>
          <a:solidFill>
            <a:srgbClr val="FF61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Итоговое заключение с рекомендациями специалистов,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деятельности.   </a:t>
            </a:r>
          </a:p>
        </p:txBody>
      </p:sp>
      <p:sp>
        <p:nvSpPr>
          <p:cNvPr id="15" name="Овал 14"/>
          <p:cNvSpPr/>
          <p:nvPr/>
        </p:nvSpPr>
        <p:spPr>
          <a:xfrm>
            <a:off x="2643188" y="3071813"/>
            <a:ext cx="4071937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Документация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4238625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коллегиального заключения </a:t>
            </a:r>
            <a:r>
              <a:rPr lang="ru-RU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с заключениями врачей;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логопедическое представление;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психологическое представление;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психолого-педагогическая характеристика;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рисунки и др. результаты продуктивной деятельности ребенка;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копия справки об инвалидности (при наличии).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результатам ПМПК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52"/>
            <a:ext cx="8501062" cy="14287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этап – направление ребенка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муниципальную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психолого-медико-педагогическую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комиссию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5357826"/>
            <a:ext cx="3143250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Группы компенсирующей направленности ДОУ </a:t>
            </a:r>
          </a:p>
        </p:txBody>
      </p:sp>
      <p:sp>
        <p:nvSpPr>
          <p:cNvPr id="7" name="Овал 6"/>
          <p:cNvSpPr/>
          <p:nvPr/>
        </p:nvSpPr>
        <p:spPr>
          <a:xfrm>
            <a:off x="5786446" y="5429264"/>
            <a:ext cx="3071812" cy="1285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Консультативная помощь специалистов.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Документация: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карта развития ребенка;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планы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</a:rPr>
              <a:t>коррекционно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– развивающих мероприятий всех специалистов консилиума.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Ответственные: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куратор ребенка,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все специалисты консилиума. 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8858312" cy="16430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этап – согласование деятельности специалистов по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развивающей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5929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Документы специалистов: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журнал учета индивидуальных и групповых занятий;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журнал консультаций.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Специалисты консилиума заполняют карту развития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ребенка.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5" y="142875"/>
            <a:ext cx="8786813" cy="9286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этап – реализация рекомендаций консилиума.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357562"/>
            <a:ext cx="8858312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этап – оценка эффективности 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развивающей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err="1" smtClean="0">
                <a:solidFill>
                  <a:srgbClr val="FF0000"/>
                </a:solidFill>
              </a:rPr>
              <a:t>Психолого-медико-педагогические</a:t>
            </a:r>
            <a:r>
              <a:rPr lang="ru-RU" b="1" smtClean="0">
                <a:solidFill>
                  <a:srgbClr val="FF0000"/>
                </a:solidFill>
              </a:rPr>
              <a:t> консилиумы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500" y="1500188"/>
            <a:ext cx="3786188" cy="16287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FF66"/>
                </a:solidFill>
              </a:rPr>
              <a:t>Плановые</a:t>
            </a:r>
          </a:p>
        </p:txBody>
      </p:sp>
      <p:sp>
        <p:nvSpPr>
          <p:cNvPr id="5" name="Овал 4"/>
          <p:cNvSpPr/>
          <p:nvPr/>
        </p:nvSpPr>
        <p:spPr>
          <a:xfrm>
            <a:off x="4500563" y="1500188"/>
            <a:ext cx="3857625" cy="164306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FF66"/>
                </a:solidFill>
              </a:rPr>
              <a:t>Внеплановые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143125" y="314325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15063" y="3143250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143375"/>
            <a:ext cx="3143272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Проводятся не реже 1 раза в  квартал по итогам диагностики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4143375"/>
            <a:ext cx="3286148" cy="178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Собираются по запросам </a:t>
            </a:r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участников образовательного процесса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468313" y="1881188"/>
            <a:ext cx="8229600" cy="4976812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Конституция РФ.</a:t>
            </a:r>
          </a:p>
          <a:p>
            <a:pPr eaLnBrk="1" hangingPunct="1">
              <a:lnSpc>
                <a:spcPct val="150000"/>
              </a:lnSpc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Конвенция ООН о правах ребенка. </a:t>
            </a:r>
          </a:p>
          <a:p>
            <a:pPr eaLnBrk="1" hangingPunct="1">
              <a:lnSpc>
                <a:spcPct val="150000"/>
              </a:lnSpc>
            </a:pPr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Закон РФ «Об образовании». </a:t>
            </a:r>
          </a:p>
          <a:p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900" dirty="0" smtClean="0">
                <a:solidFill>
                  <a:schemeClr val="bg1"/>
                </a:solidFill>
              </a:rPr>
              <a:t>ФЗ «Об основных гарантиях прав ребенка».</a:t>
            </a:r>
          </a:p>
          <a:p>
            <a:r>
              <a:rPr lang="ru-RU" sz="2900" dirty="0" smtClean="0">
                <a:solidFill>
                  <a:schemeClr val="bg1"/>
                </a:solidFill>
              </a:rPr>
              <a:t>5. Закон №181- ФЗ «О защите инвалидов в РФ».</a:t>
            </a:r>
          </a:p>
          <a:p>
            <a:endParaRPr lang="ru-RU" sz="2900" dirty="0" smtClean="0">
              <a:solidFill>
                <a:schemeClr val="bg1"/>
              </a:solidFill>
            </a:endParaRP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323850" y="188913"/>
            <a:ext cx="8424863" cy="1363662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</a:rPr>
              <a:t>   НОРМАТИВНЫЕ           </a:t>
            </a:r>
            <a:br>
              <a:rPr lang="ru-RU" sz="3200" b="1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ДОКУМЕНТЫ: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67187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определение путей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сопровождения детей с проблемами в развитии;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выработка согласованных решений по определению образовательного коррекционно-развивающего маршрута ребенка;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динамическая оценка состояния ребенка и коррекция ранее намеченной программы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организации деятельности планового консилиума.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3862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вопроса о принятии каких-либо экстренных мер по выявленным обстоятельствам;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ранее проводимой коррекционно-развивающей программы в случае её неэффективности.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5001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организации деятельности внепланового консилиума.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0800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В ходе деятельности </a:t>
            </a:r>
            <a:r>
              <a:rPr lang="ru-RU" sz="3200" b="1" dirty="0" err="1" smtClean="0">
                <a:solidFill>
                  <a:srgbClr val="FF0000"/>
                </a:solidFill>
              </a:rPr>
              <a:t>ПМПк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оформляется следующая документация: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85720" y="1214422"/>
            <a:ext cx="864399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9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. Годовой план и график плановых заседаний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</a:rPr>
              <a:t>ПМПк</a:t>
            </a:r>
            <a:endParaRPr lang="ru-RU" sz="29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2. Журнал записи детей на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</a:rPr>
              <a:t>ПМПк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3. Журнал регистрации заключений, рекомендаций специалистов и коллегиального заключения и рекомендаций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</a:rPr>
              <a:t>ПМПк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4.Карты развития воспитанников.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5.Список специалистов консилиума, расписание их работы.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6. Карты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</a:rPr>
              <a:t>психолого-медико-педагогического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 сопровождения детей.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7. Протоколы заседаний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</a:rPr>
              <a:t>ПМПк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8. Журнал регистрации архива </a:t>
            </a:r>
            <a:r>
              <a:rPr lang="ru-RU" sz="2900" dirty="0" err="1">
                <a:solidFill>
                  <a:schemeClr val="bg1"/>
                </a:solidFill>
                <a:latin typeface="Times New Roman" pitchFamily="18" charset="0"/>
              </a:rPr>
              <a:t>ПМПк</a:t>
            </a:r>
            <a:r>
              <a:rPr lang="ru-RU" sz="2900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0800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Интеграция </a:t>
            </a:r>
            <a:r>
              <a:rPr lang="ru-RU" sz="2600" b="1" dirty="0" smtClean="0">
                <a:solidFill>
                  <a:srgbClr val="FF0000"/>
                </a:solidFill>
              </a:rPr>
              <a:t>специалистов </a:t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и законных представителей ребенка </a:t>
            </a:r>
            <a:br>
              <a:rPr lang="ru-RU" sz="2600" b="1" dirty="0" smtClean="0">
                <a:solidFill>
                  <a:srgbClr val="FF0000"/>
                </a:solidFill>
              </a:rPr>
            </a:br>
            <a:r>
              <a:rPr lang="ru-RU" sz="2600" b="1" dirty="0" smtClean="0">
                <a:solidFill>
                  <a:srgbClr val="FF0000"/>
                </a:solidFill>
              </a:rPr>
              <a:t>в ходе коррекционно-развивающей работы </a:t>
            </a:r>
            <a:endParaRPr lang="ru-RU" sz="2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заим-е спецов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142984"/>
            <a:ext cx="8429684" cy="557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8754" y="2430543"/>
            <a:ext cx="7930129" cy="135080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1"/>
          <p:cNvSpPr>
            <a:spLocks noGrp="1"/>
          </p:cNvSpPr>
          <p:nvPr>
            <p:ph idx="4294967295"/>
          </p:nvPr>
        </p:nvSpPr>
        <p:spPr>
          <a:xfrm>
            <a:off x="428596" y="1000108"/>
            <a:ext cx="8229600" cy="5572164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Письмо Министерства образования РФ «Организация работы </a:t>
            </a:r>
            <a:r>
              <a:rPr lang="ru-RU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педагогического консилиума в образовательных учреждениях» от 27.03.2000 г. №27/901 – 6.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7. Инструктивное письмо Министерства образования Российской Федерации от 14.12.2000г. № 2 «Об организации работы логопедического пункта общеобразовательного учреждения»</a:t>
            </a:r>
            <a:endParaRPr lang="ru-RU" sz="2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Устав и локальные акты регулирующие организацию образовательного процесса в ДОУ.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Положение о </a:t>
            </a:r>
            <a:r>
              <a:rPr lang="ru-RU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МДОУ </a:t>
            </a:r>
            <a:r>
              <a:rPr lang="ru-RU" sz="23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/с №34 «Теремок».</a:t>
            </a:r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323850" y="-387350"/>
            <a:ext cx="8424863" cy="1363663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3200" b="1">
                <a:solidFill>
                  <a:srgbClr val="0000FF"/>
                </a:solidFill>
                <a:latin typeface="Times New Roman" pitchFamily="18" charset="0"/>
              </a:rPr>
              <a:t>НОРМАТИВНЫЕ ДОКУМЕНТЫ: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10000"/>
          </a:xfrm>
        </p:spPr>
        <p:txBody>
          <a:bodyPr/>
          <a:lstStyle/>
          <a:p>
            <a:pPr algn="just" eaLnBrk="1" hangingPunct="1"/>
            <a:r>
              <a:rPr lang="ru-RU" dirty="0" smtClean="0">
                <a:solidFill>
                  <a:srgbClr val="002060"/>
                </a:solidFill>
              </a:rPr>
              <a:t>Создание целостной системы, обеспечивающей оптимальные педагогические условия для детей с трудностями в обучении в соответствии с возрастными и индивидуальными особенностями, уровнем интеллектуального развития, состоянием соматического и нервно-психического здоровья 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354" y="183002"/>
            <a:ext cx="8429317" cy="15093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</a:rPr>
              <a:t>Цель  </a:t>
            </a:r>
            <a:r>
              <a:rPr lang="ru-RU" b="1" err="1" smtClean="0">
                <a:solidFill>
                  <a:srgbClr val="FF0000"/>
                </a:solidFill>
              </a:rPr>
              <a:t>психолого</a:t>
            </a:r>
            <a:r>
              <a:rPr lang="ru-RU" b="1" smtClean="0">
                <a:solidFill>
                  <a:srgbClr val="FF0000"/>
                </a:solidFill>
              </a:rPr>
              <a:t> – </a:t>
            </a:r>
            <a:r>
              <a:rPr lang="ru-RU" b="1" err="1" smtClean="0">
                <a:solidFill>
                  <a:srgbClr val="FF0000"/>
                </a:solidFill>
              </a:rPr>
              <a:t>медико</a:t>
            </a:r>
            <a:r>
              <a:rPr lang="ru-RU" b="1" smtClean="0">
                <a:solidFill>
                  <a:srgbClr val="FF0000"/>
                </a:solidFill>
              </a:rPr>
              <a:t> -педагогического консилиума</a:t>
            </a:r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6072187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Своевременное выявление и комплексное обследование детей дошкольного возраста, имеющих отклонения.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Обследование детей старшего дошкольного возраста с целью выявления их готовности к обучению и определения содержания, форм и методов их  обучения и воспитания в соответствии с особенностями их физического и психического развития.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Диагностическая и коррекционная работа с детьми на базе МБДОУ.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уровня и особенностей развития познавательной деятельности (памяти, речи, внимания, работоспособности и других психических функций), изучение эмоционально-волевого и личностного развития.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резервных возможностей ребенка, разработка рекомендаций педагогам.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оптимальной для развития ребенка учебной программы.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характера, продолжительности и эффективности специальной (коррекционной) помощи в рамках имеющихся в данном образовательном учреждении возможностей.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физических, интеллектуальных и эмоциональных перегрузок и срывов, организация лечебно-оздоровительных мероприятий.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и ведение документации отражающей актуальное развитие ребенка, динамику его состояния, уровень успешности в обучении..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взаимодействия между педагогическим составом учреждения и специалистами, участвующими в деятельности консилиума.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00792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функции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Проведение углубленной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диагностики ребенка на протяжении всего периода его пребывания в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/саду.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Диагностика индивидуальных особенностей личности, программирование возможностей ее коррекции.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Обеспечение общей и индивидуальной коррекционно-развивающей направленности воспитательно-образовательного процесса.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Создание климата психологического комфорта для всех участников образовательного процесса.</a:t>
            </a:r>
          </a:p>
          <a:p>
            <a:endParaRPr lang="ru-RU" sz="2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заим-е спецов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000108"/>
            <a:ext cx="8715436" cy="5593584"/>
          </a:xfrm>
          <a:ln>
            <a:solidFill>
              <a:srgbClr val="FFFF00"/>
            </a:solidFill>
          </a:ln>
        </p:spPr>
      </p:pic>
      <p:sp>
        <p:nvSpPr>
          <p:cNvPr id="15364" name="Rectangle 4"/>
          <p:cNvSpPr>
            <a:spLocks/>
          </p:cNvSpPr>
          <p:nvPr/>
        </p:nvSpPr>
        <p:spPr bwMode="auto">
          <a:xfrm>
            <a:off x="323850" y="188913"/>
            <a:ext cx="8424863" cy="739757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9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ru-RU" sz="2900" b="1" dirty="0" smtClean="0">
                <a:solidFill>
                  <a:srgbClr val="0000FF"/>
                </a:solidFill>
                <a:latin typeface="Times New Roman" pitchFamily="18" charset="0"/>
              </a:rPr>
              <a:t>Структура организации деятельности </a:t>
            </a:r>
            <a:r>
              <a:rPr lang="ru-RU" sz="2900" b="1" dirty="0" err="1" smtClean="0">
                <a:solidFill>
                  <a:srgbClr val="0000FF"/>
                </a:solidFill>
                <a:latin typeface="Times New Roman" pitchFamily="18" charset="0"/>
              </a:rPr>
              <a:t>ПМПк</a:t>
            </a:r>
            <a:endParaRPr lang="ru-RU" sz="29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976812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>
              <a:buNone/>
            </a:pPr>
            <a:endParaRPr lang="ru-RU" sz="29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2900" b="1" dirty="0" smtClean="0">
                <a:solidFill>
                  <a:schemeClr val="bg1"/>
                </a:solidFill>
              </a:rPr>
              <a:t>В состав </a:t>
            </a:r>
            <a:r>
              <a:rPr lang="ru-RU" sz="2900" b="1" dirty="0" err="1" smtClean="0">
                <a:solidFill>
                  <a:schemeClr val="bg1"/>
                </a:solidFill>
              </a:rPr>
              <a:t>ПМПк</a:t>
            </a:r>
            <a:r>
              <a:rPr lang="ru-RU" sz="2900" b="1" dirty="0" smtClean="0">
                <a:solidFill>
                  <a:schemeClr val="bg1"/>
                </a:solidFill>
              </a:rPr>
              <a:t> входят:</a:t>
            </a:r>
          </a:p>
          <a:p>
            <a:pPr>
              <a:buNone/>
            </a:pPr>
            <a:r>
              <a:rPr lang="ru-RU" sz="2900" i="1" dirty="0" smtClean="0">
                <a:solidFill>
                  <a:schemeClr val="bg1"/>
                </a:solidFill>
              </a:rPr>
              <a:t>Председатель </a:t>
            </a:r>
            <a:r>
              <a:rPr lang="ru-RU" sz="2900" i="1" dirty="0" err="1" smtClean="0">
                <a:solidFill>
                  <a:schemeClr val="bg1"/>
                </a:solidFill>
              </a:rPr>
              <a:t>ПМПк</a:t>
            </a:r>
            <a:r>
              <a:rPr lang="ru-RU" sz="2900" i="1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ru-RU" sz="3100" dirty="0" smtClean="0">
                <a:solidFill>
                  <a:schemeClr val="bg1"/>
                </a:solidFill>
              </a:rPr>
              <a:t>- старший воспитатель.</a:t>
            </a:r>
          </a:p>
          <a:p>
            <a:pPr>
              <a:buNone/>
            </a:pPr>
            <a:r>
              <a:rPr lang="ru-RU" sz="3100" i="1" dirty="0" smtClean="0">
                <a:solidFill>
                  <a:schemeClr val="bg1"/>
                </a:solidFill>
              </a:rPr>
              <a:t>Члены </a:t>
            </a:r>
            <a:r>
              <a:rPr lang="ru-RU" sz="3100" i="1" dirty="0" err="1" smtClean="0">
                <a:solidFill>
                  <a:schemeClr val="bg1"/>
                </a:solidFill>
              </a:rPr>
              <a:t>ПМПк</a:t>
            </a:r>
            <a:r>
              <a:rPr lang="ru-RU" sz="3100" i="1" dirty="0" smtClean="0">
                <a:solidFill>
                  <a:schemeClr val="bg1"/>
                </a:solidFill>
              </a:rPr>
              <a:t>:</a:t>
            </a:r>
            <a:endParaRPr lang="ru-RU" sz="3100" dirty="0" smtClean="0">
              <a:solidFill>
                <a:schemeClr val="bg1"/>
              </a:solidFill>
            </a:endParaRPr>
          </a:p>
          <a:p>
            <a:r>
              <a:rPr lang="ru-RU" sz="3100" dirty="0" smtClean="0">
                <a:solidFill>
                  <a:schemeClr val="bg1"/>
                </a:solidFill>
              </a:rPr>
              <a:t>- педагог-психолог;</a:t>
            </a:r>
          </a:p>
          <a:p>
            <a:r>
              <a:rPr lang="ru-RU" sz="3100" dirty="0" smtClean="0">
                <a:solidFill>
                  <a:schemeClr val="bg1"/>
                </a:solidFill>
              </a:rPr>
              <a:t>- учитель-логопед;</a:t>
            </a:r>
          </a:p>
          <a:p>
            <a:r>
              <a:rPr lang="ru-RU" sz="3100" dirty="0" smtClean="0">
                <a:solidFill>
                  <a:schemeClr val="bg1"/>
                </a:solidFill>
              </a:rPr>
              <a:t>- медицинский работник;</a:t>
            </a:r>
          </a:p>
          <a:p>
            <a:r>
              <a:rPr lang="ru-RU" sz="3100" dirty="0" smtClean="0">
                <a:solidFill>
                  <a:schemeClr val="bg1"/>
                </a:solidFill>
              </a:rPr>
              <a:t>- педагоги, работающие с детьми.</a:t>
            </a:r>
          </a:p>
          <a:p>
            <a:pPr>
              <a:buNone/>
            </a:pPr>
            <a:endParaRPr lang="ru-RU" sz="2900" dirty="0" smtClean="0">
              <a:solidFill>
                <a:schemeClr val="bg1"/>
              </a:solidFill>
            </a:endParaRP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323850" y="188913"/>
            <a:ext cx="8424863" cy="739757"/>
          </a:xfrm>
          <a:prstGeom prst="rect">
            <a:avLst/>
          </a:prstGeom>
          <a:noFill/>
          <a:ln w="6350" cap="rnd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sz="29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ru-RU" sz="2900" b="1" dirty="0" smtClean="0">
                <a:solidFill>
                  <a:srgbClr val="0000FF"/>
                </a:solidFill>
                <a:latin typeface="Times New Roman" pitchFamily="18" charset="0"/>
              </a:rPr>
              <a:t>Структура организации деятельности </a:t>
            </a:r>
            <a:r>
              <a:rPr lang="ru-RU" sz="2900" b="1" dirty="0" err="1" smtClean="0">
                <a:solidFill>
                  <a:srgbClr val="0000FF"/>
                </a:solidFill>
                <a:latin typeface="Times New Roman" pitchFamily="18" charset="0"/>
              </a:rPr>
              <a:t>ПМПк</a:t>
            </a:r>
            <a:endParaRPr lang="ru-RU" sz="29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создания и организации деятельности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педагогического консилиума ДОУ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44" y="3357562"/>
            <a:ext cx="2286016" cy="214314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Приказ по ДОУ о создании </a:t>
            </a:r>
            <a:r>
              <a:rPr lang="ru-RU" sz="2000" b="1" dirty="0" err="1">
                <a:solidFill>
                  <a:schemeClr val="tx1"/>
                </a:solidFill>
              </a:rPr>
              <a:t>ПМПк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75" y="3357563"/>
            <a:ext cx="2357438" cy="21431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Положение о </a:t>
            </a:r>
            <a:r>
              <a:rPr lang="ru-RU" sz="2000" b="1" dirty="0" err="1">
                <a:solidFill>
                  <a:schemeClr val="tx1"/>
                </a:solidFill>
              </a:rPr>
              <a:t>ПМПк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00875" y="3429000"/>
            <a:ext cx="2000250" cy="20716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Договор о взаимодействии с </a:t>
            </a:r>
            <a:r>
              <a:rPr lang="ru-RU" sz="1600" dirty="0" err="1" smtClean="0">
                <a:solidFill>
                  <a:schemeClr val="tx1"/>
                </a:solidFill>
              </a:rPr>
              <a:t>муниципаль-ной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ПМПК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2000240"/>
            <a:ext cx="4214842" cy="928694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 этап.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500313" y="5643563"/>
            <a:ext cx="4214812" cy="92868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Ответственные: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заведующий ДОУ,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председатель </a:t>
            </a:r>
            <a:r>
              <a:rPr lang="ru-RU" dirty="0" err="1"/>
              <a:t>ПМПк</a:t>
            </a:r>
            <a:r>
              <a:rPr lang="ru-RU" dirty="0"/>
              <a:t>  ДОУ  </a:t>
            </a:r>
          </a:p>
        </p:txBody>
      </p:sp>
      <p:sp>
        <p:nvSpPr>
          <p:cNvPr id="32" name="Овал 31"/>
          <p:cNvSpPr/>
          <p:nvPr/>
        </p:nvSpPr>
        <p:spPr>
          <a:xfrm>
            <a:off x="4857750" y="3429000"/>
            <a:ext cx="2143125" cy="20716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График работы </a:t>
            </a:r>
            <a:r>
              <a:rPr lang="ru-RU" dirty="0" err="1"/>
              <a:t>ПМПк</a:t>
            </a:r>
            <a:endParaRPr lang="ru-RU" dirty="0"/>
          </a:p>
        </p:txBody>
      </p:sp>
      <p:cxnSp>
        <p:nvCxnSpPr>
          <p:cNvPr id="45" name="Прямая со стрелкой 44"/>
          <p:cNvCxnSpPr>
            <a:stCxn id="0" idx="2"/>
          </p:cNvCxnSpPr>
          <p:nvPr/>
        </p:nvCxnSpPr>
        <p:spPr>
          <a:xfrm rot="5400000">
            <a:off x="2911476" y="1803400"/>
            <a:ext cx="571500" cy="2822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0" idx="2"/>
          </p:cNvCxnSpPr>
          <p:nvPr/>
        </p:nvCxnSpPr>
        <p:spPr>
          <a:xfrm rot="5400000">
            <a:off x="4090195" y="2910681"/>
            <a:ext cx="500062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0" idx="2"/>
          </p:cNvCxnSpPr>
          <p:nvPr/>
        </p:nvCxnSpPr>
        <p:spPr>
          <a:xfrm rot="16200000" flipH="1">
            <a:off x="4732338" y="2803525"/>
            <a:ext cx="642937" cy="893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0" idx="2"/>
          </p:cNvCxnSpPr>
          <p:nvPr/>
        </p:nvCxnSpPr>
        <p:spPr>
          <a:xfrm rot="16200000" flipH="1">
            <a:off x="5768181" y="1767682"/>
            <a:ext cx="642937" cy="2965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1196</Words>
  <Application>Microsoft Office PowerPoint</Application>
  <PresentationFormat>Экран (4:3)</PresentationFormat>
  <Paragraphs>159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Бумажная</vt:lpstr>
      <vt:lpstr>   Опыт работы на тему: «ОРГАНИЗАЦИЯ РАБОТЫ ПМПк в ДОУ»</vt:lpstr>
      <vt:lpstr>Слайд 2</vt:lpstr>
      <vt:lpstr>Слайд 3</vt:lpstr>
      <vt:lpstr>Цель  психолого – медико -педагогического консилиума</vt:lpstr>
      <vt:lpstr>Задачи ПМПк</vt:lpstr>
      <vt:lpstr>Слайд 6</vt:lpstr>
      <vt:lpstr>Слайд 7</vt:lpstr>
      <vt:lpstr>Слайд 8</vt:lpstr>
      <vt:lpstr> Этапы создания и организации деятельности психолого – медико – педагогического консилиума ДОУ </vt:lpstr>
      <vt:lpstr>    Приём детей на консилиум.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Психолого-медико-педагогические консилиумы</vt:lpstr>
      <vt:lpstr>Задачи организации деятельности планового консилиума.</vt:lpstr>
      <vt:lpstr>Задачи организации деятельности внепланового консилиума.</vt:lpstr>
      <vt:lpstr>В ходе деятельности ПМПк  оформляется следующая документация:</vt:lpstr>
      <vt:lpstr>Интеграция специалистов  и законных представителей ребенка  в ходе коррекционно-развивающей работы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сопровождения детей  с ограниченными возможностями здоровья в рамках ПМПк МБДОУ детский сад № 52 «Ласточка»</dc:title>
  <dc:creator>user</dc:creator>
  <cp:lastModifiedBy>BEST</cp:lastModifiedBy>
  <cp:revision>116</cp:revision>
  <dcterms:created xsi:type="dcterms:W3CDTF">2012-02-29T05:07:53Z</dcterms:created>
  <dcterms:modified xsi:type="dcterms:W3CDTF">2014-02-12T07:20:57Z</dcterms:modified>
</cp:coreProperties>
</file>