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84" r:id="rId5"/>
    <p:sldId id="259" r:id="rId6"/>
    <p:sldId id="262" r:id="rId7"/>
    <p:sldId id="263" r:id="rId8"/>
    <p:sldId id="265" r:id="rId9"/>
    <p:sldId id="267" r:id="rId10"/>
    <p:sldId id="270" r:id="rId11"/>
    <p:sldId id="272" r:id="rId12"/>
    <p:sldId id="274" r:id="rId13"/>
    <p:sldId id="275" r:id="rId14"/>
    <p:sldId id="276" r:id="rId15"/>
    <p:sldId id="279" r:id="rId16"/>
    <p:sldId id="281" r:id="rId17"/>
    <p:sldId id="285" r:id="rId18"/>
    <p:sldId id="283" r:id="rId19"/>
    <p:sldId id="282" r:id="rId20"/>
    <p:sldId id="28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7" autoAdjust="0"/>
  </p:normalViewPr>
  <p:slideViewPr>
    <p:cSldViewPr>
      <p:cViewPr varScale="1">
        <p:scale>
          <a:sx n="60" d="100"/>
          <a:sy n="60" d="100"/>
        </p:scale>
        <p:origin x="-1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C4FFFA-8573-4586-BC7D-258CEBD7B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7B4D4CC-0C88-430D-AD2E-3AD6AEDFE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37237-4A90-402C-AB4D-25F89D558CA5}" type="slidenum">
              <a:rPr lang="ru-RU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146A9-8888-48BF-AAA9-D7450A6E91E9}" type="slidenum">
              <a:rPr lang="ru-RU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70859-91CA-4E84-8B4D-52798FA91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7A560-8C55-48E6-8969-BDB142C00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A213B-433E-43CA-8734-52B32FC71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E25C0-6798-438C-8880-6A5E41627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602F-1420-4B25-8FD6-89CF9F2AE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4D69-2D5F-4772-A1AB-855BA7BC1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11F83-E810-410D-AFE0-5DBB19156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30E8A-D303-4949-9F67-CB5CC5C55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FE462-6EDA-4CD0-A9DF-0E5322BD6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E34FE-413E-40FE-A560-E12FD6693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44ED-6640-429A-8B35-41D0D64E2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  <a:cs typeface="Arial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6A5B49-336B-4AF7-80BD-817BAEADA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sk.treko.ru/show_dict_1021" TargetMode="External"/><Relationship Id="rId2" Type="http://schemas.openxmlformats.org/officeDocument/2006/relationships/hyperlink" Target="http://ps.1september.ru/1999/50/1-5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94138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1430">
                  <a:solidFill>
                    <a:srgbClr val="008000"/>
                  </a:solidFill>
                </a:ln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МЕТОДИКА ШАТАЛОВА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88" y="3214688"/>
            <a:ext cx="7200900" cy="97155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Arial" pitchFamily="34" charset="0"/>
                <a:cs typeface="Arial" pitchFamily="34" charset="0"/>
              </a:rPr>
              <a:t>Методика  опорных</a:t>
            </a:r>
          </a:p>
          <a:p>
            <a:pPr eaLnBrk="1" hangingPunct="1"/>
            <a:r>
              <a:rPr lang="ru-RU" sz="2400" b="1" smtClean="0">
                <a:latin typeface="Arial" pitchFamily="34" charset="0"/>
                <a:cs typeface="Arial" pitchFamily="34" charset="0"/>
              </a:rPr>
              <a:t>конспектов и сигналов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429250" y="5286375"/>
            <a:ext cx="32845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Работу выполнила:</a:t>
            </a:r>
          </a:p>
          <a:p>
            <a:r>
              <a:rPr lang="ru-RU" sz="1400"/>
              <a:t>учитель-логопед  МБДОУ д/с № 62</a:t>
            </a:r>
          </a:p>
          <a:p>
            <a:r>
              <a:rPr lang="ru-RU" sz="1400"/>
              <a:t>г. Новороссийск</a:t>
            </a:r>
          </a:p>
          <a:p>
            <a:r>
              <a:rPr lang="ru-RU" sz="1400"/>
              <a:t>Полевская Э.Ю.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357563" y="62865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2013</a:t>
            </a:r>
          </a:p>
        </p:txBody>
      </p:sp>
      <p:sp>
        <p:nvSpPr>
          <p:cNvPr id="3078" name="Прямоугольник 6"/>
          <p:cNvSpPr>
            <a:spLocks noChangeArrowheads="1"/>
          </p:cNvSpPr>
          <p:nvPr/>
        </p:nvSpPr>
        <p:spPr bwMode="auto">
          <a:xfrm>
            <a:off x="1000125" y="428625"/>
            <a:ext cx="74295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Муниципальное бюджетное дошкольное  образовательное учреждение </a:t>
            </a:r>
          </a:p>
          <a:p>
            <a:pPr algn="ctr">
              <a:spcBef>
                <a:spcPct val="50000"/>
              </a:spcBef>
            </a:pPr>
            <a:r>
              <a:rPr lang="ru-RU" sz="1400" b="1"/>
              <a:t>детский сад № 62 г. Новороссийск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4"/>
          <p:cNvSpPr>
            <a:spLocks noChangeArrowheads="1"/>
          </p:cNvSpPr>
          <p:nvPr/>
        </p:nvSpPr>
        <p:spPr bwMode="auto">
          <a:xfrm>
            <a:off x="1000125" y="571500"/>
            <a:ext cx="7643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6. Доступность воспроизведения от руки</a:t>
            </a:r>
          </a:p>
        </p:txBody>
      </p:sp>
      <p:sp>
        <p:nvSpPr>
          <p:cNvPr id="12291" name="Прямоугольник 6"/>
          <p:cNvSpPr>
            <a:spLocks noChangeArrowheads="1"/>
          </p:cNvSpPr>
          <p:nvPr/>
        </p:nvSpPr>
        <p:spPr bwMode="auto">
          <a:xfrm>
            <a:off x="500063" y="1143000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Обучаемые должны будут по памяти на оценку воспроизводить разобранные на занятии опорные сигналы.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Поэтому их исполнение должно быть выполнено в простой воспроизводимой от руки на бумаге, не высокохудожественной манере.</a:t>
            </a:r>
          </a:p>
        </p:txBody>
      </p:sp>
      <p:sp>
        <p:nvSpPr>
          <p:cNvPr id="12292" name="Прямоугольник 7"/>
          <p:cNvSpPr>
            <a:spLocks noChangeArrowheads="1"/>
          </p:cNvSpPr>
          <p:nvPr/>
        </p:nvSpPr>
        <p:spPr bwMode="auto">
          <a:xfrm>
            <a:off x="1143000" y="2357438"/>
            <a:ext cx="4627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7. Цветовая наглядность</a:t>
            </a:r>
          </a:p>
        </p:txBody>
      </p:sp>
      <p:sp>
        <p:nvSpPr>
          <p:cNvPr id="12293" name="Прямоугольник 8"/>
          <p:cNvSpPr>
            <a:spLocks noChangeArrowheads="1"/>
          </p:cNvSpPr>
          <p:nvPr/>
        </p:nvSpPr>
        <p:spPr bwMode="auto">
          <a:xfrm>
            <a:off x="500063" y="2928938"/>
            <a:ext cx="8286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Запоминание материала облегчается за счёт подключения зрительной памяти.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Часть сигналов может быть окрашена в яркие цвета.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Ещё один полезный приём при составлении опорных сигналов – использование удобно-читаемых аббревиатур.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4"/>
          <p:cNvSpPr>
            <a:spLocks noChangeArrowheads="1"/>
          </p:cNvSpPr>
          <p:nvPr/>
        </p:nvSpPr>
        <p:spPr bwMode="auto">
          <a:xfrm>
            <a:off x="1071563" y="428625"/>
            <a:ext cx="7643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Этапы работы по созданию опорного сигнала </a:t>
            </a:r>
          </a:p>
        </p:txBody>
      </p:sp>
      <p:sp>
        <p:nvSpPr>
          <p:cNvPr id="13315" name="Прямоугольник 6"/>
          <p:cNvSpPr>
            <a:spLocks noChangeArrowheads="1"/>
          </p:cNvSpPr>
          <p:nvPr/>
        </p:nvSpPr>
        <p:spPr bwMode="auto">
          <a:xfrm>
            <a:off x="500063" y="1785938"/>
            <a:ext cx="8215312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/>
              <a:t>Внимательно читайте главу или раздел учебника (книги), вычленяя основные взаимосвязи и взаимозависимости смысловых частей текста.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Кратко изложите главные мысли в том порядке, в каком они следуют в тексте.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Сделайте черновой набросок сокращенных записей на листе бумаги.</a:t>
            </a:r>
          </a:p>
          <a:p>
            <a:pPr marL="609600" indent="-609600">
              <a:buFontTx/>
              <a:buAutoNum type="arabicPeriod" startAt="4"/>
            </a:pPr>
            <a:r>
              <a:rPr lang="ru-RU"/>
              <a:t>Преобразуйте эти записи в графические, буквенные, символические сигналы.</a:t>
            </a:r>
          </a:p>
          <a:p>
            <a:pPr marL="609600" indent="-609600">
              <a:buFontTx/>
              <a:buAutoNum type="arabicPeriod" startAt="4"/>
            </a:pPr>
            <a:r>
              <a:rPr lang="ru-RU"/>
              <a:t>Объедините сигналы в блоки.</a:t>
            </a:r>
          </a:p>
          <a:p>
            <a:pPr marL="609600" indent="-609600">
              <a:buFontTx/>
              <a:buAutoNum type="arabicPeriod" startAt="4"/>
            </a:pPr>
            <a:r>
              <a:rPr lang="ru-RU"/>
              <a:t>Обособьте блоки контурами и графически отобразите связи между ними.</a:t>
            </a:r>
          </a:p>
          <a:p>
            <a:pPr marL="609600" indent="-609600">
              <a:buFontTx/>
              <a:buAutoNum type="arabicPeriod" startAt="4"/>
            </a:pPr>
            <a:r>
              <a:rPr lang="ru-RU"/>
              <a:t>Выделите значимые элементы цветом.</a:t>
            </a:r>
          </a:p>
          <a:p>
            <a:pPr marL="609600" indent="-609600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1000125" y="500063"/>
            <a:ext cx="5627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Принципы системы Шаталова</a:t>
            </a:r>
          </a:p>
        </p:txBody>
      </p:sp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571500" y="1428750"/>
            <a:ext cx="80724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2400"/>
              <a:t>Обучение на высоком уровне сложности.</a:t>
            </a:r>
          </a:p>
          <a:p>
            <a:pPr marL="609600" indent="-609600">
              <a:buFontTx/>
              <a:buAutoNum type="arabicPeriod"/>
            </a:pPr>
            <a:r>
              <a:rPr lang="ru-RU" sz="2400"/>
              <a:t>Бесконфликтность.</a:t>
            </a:r>
          </a:p>
          <a:p>
            <a:pPr marL="609600" indent="-609600">
              <a:buFontTx/>
              <a:buAutoNum type="arabicPeriod"/>
            </a:pPr>
            <a:r>
              <a:rPr lang="ru-RU" sz="2400"/>
              <a:t>Быстрое движение вперед.</a:t>
            </a:r>
          </a:p>
          <a:p>
            <a:pPr marL="609600" indent="-609600">
              <a:buFontTx/>
              <a:buAutoNum type="arabicPeriod"/>
            </a:pPr>
            <a:r>
              <a:rPr lang="ru-RU" sz="2400"/>
              <a:t>Открытые перспективы.</a:t>
            </a:r>
          </a:p>
          <a:p>
            <a:pPr marL="609600" indent="-609600">
              <a:buFontTx/>
              <a:buAutoNum type="arabicPeriod"/>
            </a:pPr>
            <a:r>
              <a:rPr lang="ru-RU" sz="2400"/>
              <a:t>Сверх многократное повторение.</a:t>
            </a:r>
          </a:p>
          <a:p>
            <a:pPr marL="609600" indent="-609600">
              <a:buFontTx/>
              <a:buAutoNum type="arabicPeriod"/>
            </a:pPr>
            <a:r>
              <a:rPr lang="ru-RU" sz="2400"/>
              <a:t>Ведущая роль теоретических знаний.</a:t>
            </a:r>
          </a:p>
          <a:p>
            <a:pPr marL="609600" indent="-609600">
              <a:buFontTx/>
              <a:buAutoNum type="arabicPeriod"/>
            </a:pPr>
            <a:r>
              <a:rPr lang="ru-RU" sz="2400"/>
              <a:t>Гласность.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1000125" y="500063"/>
            <a:ext cx="5576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Элементы системы Шаталова</a:t>
            </a:r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571500" y="1643063"/>
            <a:ext cx="79295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2400"/>
              <a:t>организация сверхмногократного повторения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2400"/>
              <a:t>инспекция знаний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2400"/>
              <a:t>система оценки знаний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2400"/>
              <a:t>методика решения задач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2400"/>
              <a:t>опорные конспекты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2400"/>
              <a:t>спортивная работа с 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428625" y="1143000"/>
            <a:ext cx="336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8000"/>
                </a:solidFill>
              </a:rPr>
              <a:t>1. Ни дня без игры </a:t>
            </a:r>
            <a:r>
              <a:rPr lang="ru-RU" dirty="0"/>
              <a:t> (1980)</a:t>
            </a:r>
          </a:p>
        </p:txBody>
      </p:sp>
      <p:sp>
        <p:nvSpPr>
          <p:cNvPr id="16387" name="Прямоугольник 5"/>
          <p:cNvSpPr>
            <a:spLocks noChangeArrowheads="1"/>
          </p:cNvSpPr>
          <p:nvPr/>
        </p:nvSpPr>
        <p:spPr bwMode="auto">
          <a:xfrm>
            <a:off x="1000125" y="500063"/>
            <a:ext cx="450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Книги Шаталова В.Ф.</a:t>
            </a:r>
          </a:p>
        </p:txBody>
      </p:sp>
      <p:sp>
        <p:nvSpPr>
          <p:cNvPr id="16388" name="Прямоугольник 7"/>
          <p:cNvSpPr>
            <a:spLocks noChangeArrowheads="1"/>
          </p:cNvSpPr>
          <p:nvPr/>
        </p:nvSpPr>
        <p:spPr bwMode="auto">
          <a:xfrm>
            <a:off x="500063" y="1500188"/>
            <a:ext cx="8143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Раскрывает перед наблюдательным педагогом –</a:t>
            </a:r>
            <a:r>
              <a:rPr lang="en-US" sz="1600"/>
              <a:t> </a:t>
            </a:r>
            <a:r>
              <a:rPr lang="ru-RU" sz="1600"/>
              <a:t>то, что даёт</a:t>
            </a:r>
            <a:r>
              <a:rPr lang="en-US" sz="1600"/>
              <a:t> </a:t>
            </a:r>
            <a:r>
              <a:rPr lang="ru-RU" sz="1600"/>
              <a:t>игра в плане оценки творческих задатков детей, их находчивости, изобретательности, инициативности, не может дать никакой, даже самый лучший в методическом отношении урок.</a:t>
            </a:r>
          </a:p>
          <a:p>
            <a:pPr algn="ctr"/>
            <a:r>
              <a:rPr lang="ru-RU" sz="1600" b="1" i="1"/>
              <a:t>Включитесь в игру! Доверьтесь ей!</a:t>
            </a:r>
          </a:p>
        </p:txBody>
      </p:sp>
      <p:sp>
        <p:nvSpPr>
          <p:cNvPr id="16389" name="Прямоугольник 8"/>
          <p:cNvSpPr>
            <a:spLocks noChangeArrowheads="1"/>
          </p:cNvSpPr>
          <p:nvPr/>
        </p:nvSpPr>
        <p:spPr bwMode="auto">
          <a:xfrm>
            <a:off x="500063" y="2500313"/>
            <a:ext cx="3527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8000"/>
                </a:solidFill>
              </a:rPr>
              <a:t>2. Отметка – </a:t>
            </a:r>
            <a:r>
              <a:rPr lang="ru-RU" sz="2000" b="1" dirty="0">
                <a:solidFill>
                  <a:srgbClr val="FF0000"/>
                </a:solidFill>
              </a:rPr>
              <a:t>не цель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dirty="0"/>
              <a:t>(1989)</a:t>
            </a:r>
          </a:p>
        </p:txBody>
      </p:sp>
      <p:sp>
        <p:nvSpPr>
          <p:cNvPr id="16390" name="Прямоугольник 9"/>
          <p:cNvSpPr>
            <a:spLocks noChangeArrowheads="1"/>
          </p:cNvSpPr>
          <p:nvPr/>
        </p:nvSpPr>
        <p:spPr bwMode="auto">
          <a:xfrm>
            <a:off x="500063" y="2786063"/>
            <a:ext cx="8143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Оценка – очень тонкий и взрывоопасный инструмент, требующий умного и умелого обращения.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Ученик не должен бояться ошибки, а тем более скрывать ее от себя и учителя.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Обнаружить ошибку может лишь думающий и знающий – это надо всегда подчеркивать. </a:t>
            </a:r>
          </a:p>
        </p:txBody>
      </p:sp>
      <p:sp>
        <p:nvSpPr>
          <p:cNvPr id="16391" name="Прямоугольник 10"/>
          <p:cNvSpPr>
            <a:spLocks noChangeArrowheads="1"/>
          </p:cNvSpPr>
          <p:nvPr/>
        </p:nvSpPr>
        <p:spPr bwMode="auto">
          <a:xfrm>
            <a:off x="571500" y="4071938"/>
            <a:ext cx="456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8000"/>
                </a:solidFill>
              </a:rPr>
              <a:t>3. Учет и оценивание знаний </a:t>
            </a:r>
            <a:r>
              <a:rPr lang="ru-RU" dirty="0"/>
              <a:t>(1989)</a:t>
            </a:r>
          </a:p>
        </p:txBody>
      </p:sp>
      <p:sp>
        <p:nvSpPr>
          <p:cNvPr id="16392" name="Прямоугольник 11"/>
          <p:cNvSpPr>
            <a:spLocks noChangeArrowheads="1"/>
          </p:cNvSpPr>
          <p:nvPr/>
        </p:nvSpPr>
        <p:spPr bwMode="auto">
          <a:xfrm>
            <a:off x="571500" y="4429125"/>
            <a:ext cx="81438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Каждая оценка, получаемая учеником, заносится на большой лист – ведомость открытого учета знаний. Открыт и для родителей, но оперативной связи с семьей он не обеспечивает.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Экран успеваемости - сложенный вдвое лист плотной бумаги, по формату соответствующий тетради. Внутри столбиком – перечень учебных предметов (как в табеле успеваемости) и рядом с названием каждого – строчки клеточек для оценок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1000125" y="714375"/>
            <a:ext cx="456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8000"/>
                </a:solidFill>
              </a:rPr>
              <a:t>4. Учет и оценивание знаний </a:t>
            </a:r>
            <a:r>
              <a:rPr lang="ru-RU"/>
              <a:t>(1989)</a:t>
            </a:r>
          </a:p>
        </p:txBody>
      </p:sp>
      <p:sp>
        <p:nvSpPr>
          <p:cNvPr id="17411" name="Прямоугольник 6"/>
          <p:cNvSpPr>
            <a:spLocks noChangeArrowheads="1"/>
          </p:cNvSpPr>
          <p:nvPr/>
        </p:nvSpPr>
        <p:spPr bwMode="auto">
          <a:xfrm>
            <a:off x="500063" y="1071563"/>
            <a:ext cx="83581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/>
              <a:t>Учителю нет более необходимости выставлять оценки и ставить свою подпись во избежание подделок.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Сообщать родителям о нерадивости и недисциплинированности ребят не приходится.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Записывать параграфы домашних заданий не нужно – они отпечатаны в брошюрах с опорными сигналами.</a:t>
            </a:r>
          </a:p>
          <a:p>
            <a:pPr marL="609600" indent="-609600">
              <a:buFontTx/>
              <a:buAutoNum type="arabicPeriod"/>
            </a:pPr>
            <a:r>
              <a:rPr lang="ru-RU"/>
              <a:t>Номера упражнений для самостоятельной работы дома вынесены на отдельные листы. </a:t>
            </a:r>
          </a:p>
        </p:txBody>
      </p:sp>
      <p:sp>
        <p:nvSpPr>
          <p:cNvPr id="17412" name="Прямоугольник 7"/>
          <p:cNvSpPr>
            <a:spLocks noChangeArrowheads="1"/>
          </p:cNvSpPr>
          <p:nvPr/>
        </p:nvSpPr>
        <p:spPr bwMode="auto">
          <a:xfrm>
            <a:off x="500063" y="3357563"/>
            <a:ext cx="84296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В методике учета и оценивания знаний присутствуют все психологические аспекты, характерные для игровых ситуаций.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Если же к этому добавить перспективу нового успеха, активно поддерживаемую родителями и учителями, то у ребят возникает отношение к учебной работе как к желанной, важной и посильной.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Следствие – стремительный рост результатов их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1000125" y="500063"/>
            <a:ext cx="5253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Преимущества методики</a:t>
            </a:r>
          </a:p>
        </p:txBody>
      </p:sp>
      <p:sp>
        <p:nvSpPr>
          <p:cNvPr id="18435" name="Прямоугольник 6"/>
          <p:cNvSpPr>
            <a:spLocks noChangeArrowheads="1"/>
          </p:cNvSpPr>
          <p:nvPr/>
        </p:nvSpPr>
        <p:spPr bwMode="auto">
          <a:xfrm>
            <a:off x="500063" y="1357313"/>
            <a:ext cx="8215312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600"/>
              <a:t>Глубокое понимание теории</a:t>
            </a:r>
          </a:p>
          <a:p>
            <a:pPr marL="457200" indent="-457200">
              <a:buFontTx/>
              <a:buAutoNum type="arabicPeriod"/>
            </a:pPr>
            <a:r>
              <a:rPr lang="ru-RU" sz="2600"/>
              <a:t>Экономия времени (материал собран в блоки)</a:t>
            </a:r>
          </a:p>
          <a:p>
            <a:pPr marL="457200" indent="-457200">
              <a:buFontTx/>
              <a:buAutoNum type="arabicPeriod"/>
            </a:pPr>
            <a:r>
              <a:rPr lang="ru-RU" sz="2600"/>
              <a:t>У студентов появляется желание использовать свои силы и знания на практике</a:t>
            </a:r>
          </a:p>
          <a:p>
            <a:pPr marL="457200" indent="-457200">
              <a:buFontTx/>
              <a:buAutoNum type="arabicPeriod"/>
            </a:pPr>
            <a:r>
              <a:rPr lang="ru-RU" sz="2600"/>
              <a:t>Позволяет увеличить количество решаемых задач </a:t>
            </a:r>
          </a:p>
          <a:p>
            <a:pPr marL="457200" indent="-457200">
              <a:buFontTx/>
              <a:buAutoNum type="arabicPeriod"/>
            </a:pPr>
            <a:r>
              <a:rPr lang="ru-RU" sz="2600"/>
              <a:t>Позволяет разобрать подробно и всесторонне типы и возможные пути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714375" y="1571625"/>
            <a:ext cx="72151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/>
              <a:t>Мы постоянно пользуемся опорами, не задумываясь об их природе и значении. Они окружают нас повсюду. Календарь на стене, звонок будильника, дорожный сигнал – и это лишь видимая верхушка айсберга. Основная масса опор скрыта в океане нашей памяти, которая вся работает на опорах и ассоциациях, сознательных или подсознательных.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User\Мои документы\Элеонора 3\Мои свидет. и сертификаты\view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0913" y="642938"/>
            <a:ext cx="389255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642938" y="3357563"/>
            <a:ext cx="407193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Приняла участие во «Всероссийском конкурсе методических разработок и исследовательских  работ по методике В.Ф.Шаталова»  опубликовала конкурсную работу Самопрезентация </a:t>
            </a:r>
          </a:p>
          <a:p>
            <a:pPr algn="ctr"/>
            <a:r>
              <a:rPr lang="ru-RU"/>
              <a:t>«Самая лучшая профессия».  </a:t>
            </a:r>
          </a:p>
          <a:p>
            <a:pPr algn="ctr"/>
            <a:r>
              <a:rPr lang="ru-RU"/>
              <a:t>Работы участников стр. 77. </a:t>
            </a:r>
          </a:p>
          <a:p>
            <a:pPr algn="ctr"/>
            <a:r>
              <a:rPr lang="ru-RU"/>
              <a:t>Получила  Свидетельство.</a:t>
            </a:r>
          </a:p>
        </p:txBody>
      </p:sp>
      <p:pic>
        <p:nvPicPr>
          <p:cNvPr id="20484" name="Рисунок 5" descr="e2332932c7f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1749425"/>
            <a:ext cx="8572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6" descr="shatalov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25" y="1824038"/>
            <a:ext cx="2122488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7" descr="avatarka_0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63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3571876"/>
            <a:ext cx="692375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</a:p>
        </p:txBody>
      </p:sp>
      <p:pic>
        <p:nvPicPr>
          <p:cNvPr id="21507" name="Рисунок 3" descr="3159351-bd617e1ee54e916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42938"/>
            <a:ext cx="33813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5" descr="IMG_005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86125"/>
            <a:ext cx="3786188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Шаталов Виктор Фёдорович</a:t>
            </a:r>
          </a:p>
        </p:txBody>
      </p:sp>
      <p:pic>
        <p:nvPicPr>
          <p:cNvPr id="4100" name="Picture 2" descr="http://www.nkj.ru/upload/iblock/1df/1dfa7097ed66630dea10e83ac664a0c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500188"/>
            <a:ext cx="432911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357298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http://ps.1september.ru/1999/50/1-5.htm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57148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Использованный  материал:</a:t>
            </a:r>
            <a:endParaRPr lang="ru-RU" sz="2400" b="1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857364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http://msk.treko.ru/show_dict_1021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285992"/>
            <a:ext cx="429515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b="1" dirty="0" smtClean="0"/>
              <a:t>Книги Шаталова В.Ф.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Отметка </a:t>
            </a:r>
            <a:r>
              <a:rPr lang="ru-RU" b="1" dirty="0" smtClean="0"/>
              <a:t>– не цель</a:t>
            </a:r>
            <a:r>
              <a:rPr lang="ru-RU" dirty="0" smtClean="0"/>
              <a:t> (1989</a:t>
            </a:r>
            <a:r>
              <a:rPr lang="ru-RU" dirty="0" smtClean="0"/>
              <a:t>)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Учет </a:t>
            </a:r>
            <a:r>
              <a:rPr lang="ru-RU" b="1" dirty="0" smtClean="0"/>
              <a:t>и оценивание знаний </a:t>
            </a:r>
            <a:r>
              <a:rPr lang="ru-RU" dirty="0" smtClean="0"/>
              <a:t>(1989)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Ни дня без игры </a:t>
            </a:r>
            <a:r>
              <a:rPr lang="ru-RU" dirty="0" smtClean="0"/>
              <a:t> (1980)</a:t>
            </a:r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5"/>
          <p:cNvSpPr>
            <a:spLocks noChangeArrowheads="1"/>
          </p:cNvSpPr>
          <p:nvPr/>
        </p:nvSpPr>
        <p:spPr bwMode="auto">
          <a:xfrm>
            <a:off x="1071563" y="428625"/>
            <a:ext cx="3492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Девиз Педагога:</a:t>
            </a:r>
          </a:p>
        </p:txBody>
      </p:sp>
      <p:sp>
        <p:nvSpPr>
          <p:cNvPr id="5123" name="Прямоугольник 7"/>
          <p:cNvSpPr>
            <a:spLocks noChangeArrowheads="1"/>
          </p:cNvSpPr>
          <p:nvPr/>
        </p:nvSpPr>
        <p:spPr bwMode="auto">
          <a:xfrm>
            <a:off x="571500" y="1428750"/>
            <a:ext cx="79295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«Все дети способны успешно овладеть школьной программой»</a:t>
            </a:r>
          </a:p>
        </p:txBody>
      </p:sp>
      <p:pic>
        <p:nvPicPr>
          <p:cNvPr id="5124" name="Рисунок 8" descr="4ffbd96c382c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3000375"/>
            <a:ext cx="55816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00063" y="1143000"/>
            <a:ext cx="764381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Опорный сигнал – это не схема, а набор ключевых слов, знаков и других опор для мысли, особым образом расположенных на листе. </a:t>
            </a:r>
          </a:p>
          <a:p>
            <a:r>
              <a:rPr lang="ru-RU" b="1"/>
              <a:t>До сих пор мы знали лишь один метод развития мышления – проблемный: мысль вызывается вопросом. </a:t>
            </a:r>
          </a:p>
          <a:p>
            <a:r>
              <a:rPr lang="ru-RU" b="1"/>
              <a:t>Но у части учеников мысль настолько слаба, что она окончательно замирает при встрече с самой небольшой трудностью. </a:t>
            </a:r>
          </a:p>
          <a:p>
            <a:r>
              <a:rPr lang="ru-RU" b="1"/>
              <a:t>Педагогика сотрудничества предполагает развитие даже самой малой способности к мышлению</a:t>
            </a: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>
            <a:off x="1214438" y="500063"/>
            <a:ext cx="594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ИДЕЯ ОПОРНОГО СИГНАЛА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71500" y="4000500"/>
            <a:ext cx="83581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Мы постоянно пользуемся опорами, не задумываясь об их природе и значении. Они окружают нас повсюду. </a:t>
            </a:r>
          </a:p>
          <a:p>
            <a:r>
              <a:rPr lang="ru-RU" b="1"/>
              <a:t>Календарь на стене, звонок будильника, дорожный сигнал – и это лишь видимая верхушка айсберга. </a:t>
            </a:r>
          </a:p>
          <a:p>
            <a:r>
              <a:rPr lang="ru-RU" b="1"/>
              <a:t>Основная масса опор скрыта в океане нашей памяти, которая вся работает на опорах и ассоциациях, сознательных или подсознатель-ных.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1071563" y="428625"/>
            <a:ext cx="3752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Основа методики</a:t>
            </a:r>
          </a:p>
        </p:txBody>
      </p:sp>
      <p:sp>
        <p:nvSpPr>
          <p:cNvPr id="7171" name="Прямоугольник 6"/>
          <p:cNvSpPr>
            <a:spLocks noChangeArrowheads="1"/>
          </p:cNvSpPr>
          <p:nvPr/>
        </p:nvSpPr>
        <p:spPr bwMode="auto">
          <a:xfrm>
            <a:off x="571500" y="1214438"/>
            <a:ext cx="8143875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b="1">
                <a:solidFill>
                  <a:srgbClr val="FF0000"/>
                </a:solidFill>
              </a:rPr>
              <a:t>Первый этап</a:t>
            </a:r>
            <a:r>
              <a:rPr lang="ru-RU"/>
              <a:t> — развернутое, образно-эмоциональное объяснение учителем материала (создание блока вопросов). </a:t>
            </a:r>
          </a:p>
          <a:p>
            <a:pPr>
              <a:lnSpc>
                <a:spcPct val="90000"/>
              </a:lnSpc>
            </a:pPr>
            <a:r>
              <a:rPr lang="ru-RU" b="1">
                <a:solidFill>
                  <a:srgbClr val="FF0000"/>
                </a:solidFill>
              </a:rPr>
              <a:t>Второй этап</a:t>
            </a:r>
            <a:r>
              <a:rPr lang="ru-RU" i="1"/>
              <a:t> </a:t>
            </a:r>
            <a:r>
              <a:rPr lang="ru-RU"/>
              <a:t>— сжатое изложение учебного материала по опорному плакату озвучивание, расшифровка закодированного с помощью разнообразных символов основных понятий и логических взаимосвязей между ними. </a:t>
            </a:r>
          </a:p>
          <a:p>
            <a:r>
              <a:rPr lang="ru-RU" b="1">
                <a:solidFill>
                  <a:srgbClr val="FF0000"/>
                </a:solidFill>
              </a:rPr>
              <a:t>Третий этап</a:t>
            </a:r>
            <a:r>
              <a:rPr lang="ru-RU" i="1"/>
              <a:t> </a:t>
            </a:r>
            <a:r>
              <a:rPr lang="ru-RU"/>
              <a:t>— изучение опорных сиг­налов, которые получает каждый ученик и вклеивает их в свои альбомы.</a:t>
            </a:r>
          </a:p>
          <a:p>
            <a:r>
              <a:rPr lang="ru-RU" b="1">
                <a:solidFill>
                  <a:srgbClr val="FF0000"/>
                </a:solidFill>
              </a:rPr>
              <a:t>Четвертый этап</a:t>
            </a:r>
            <a:r>
              <a:rPr lang="ru-RU"/>
              <a:t> — работа с учебником и листом опорных сигналов в домашних условиях. </a:t>
            </a:r>
          </a:p>
          <a:p>
            <a:r>
              <a:rPr lang="ru-RU" b="1">
                <a:solidFill>
                  <a:srgbClr val="FF0000"/>
                </a:solidFill>
              </a:rPr>
              <a:t>Пятый этап</a:t>
            </a:r>
            <a:r>
              <a:rPr lang="ru-RU"/>
              <a:t> — письменное воспроизведение опорных сигналов на следующем уроке. </a:t>
            </a:r>
          </a:p>
          <a:p>
            <a:r>
              <a:rPr lang="ru-RU" b="1">
                <a:solidFill>
                  <a:srgbClr val="FF0000"/>
                </a:solidFill>
              </a:rPr>
              <a:t>Шестой этап </a:t>
            </a:r>
            <a:r>
              <a:rPr lang="ru-RU"/>
              <a:t>— ответы по опорным сигналам </a:t>
            </a:r>
          </a:p>
          <a:p>
            <a:r>
              <a:rPr lang="ru-RU" b="1">
                <a:solidFill>
                  <a:srgbClr val="FF0000"/>
                </a:solidFill>
              </a:rPr>
              <a:t>Седьмой этап</a:t>
            </a:r>
            <a:r>
              <a:rPr lang="ru-RU"/>
              <a:t> — постоянное повторение и углубление ранее изученного материала (организация взаимопомощи — «педагогический десант» — не только между одноклассниками, но и между старшими и младшими ребятами).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7"/>
          <p:cNvSpPr>
            <a:spLocks noChangeArrowheads="1"/>
          </p:cNvSpPr>
          <p:nvPr/>
        </p:nvSpPr>
        <p:spPr bwMode="auto">
          <a:xfrm>
            <a:off x="642938" y="1858963"/>
            <a:ext cx="8072437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Опорный сигнал </a:t>
            </a:r>
            <a:r>
              <a:rPr lang="ru-RU"/>
              <a:t>– набор ассоциативных ключевых слов, знаков и других опор для мысли, расположенных особым образом, заменяющий некое смысловое значение.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Он способен мгновенно восстанавливать в памяти известную        ранее и понятную информацию.</a:t>
            </a:r>
          </a:p>
        </p:txBody>
      </p:sp>
      <p:pic>
        <p:nvPicPr>
          <p:cNvPr id="8195" name="Picture 4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3500438"/>
            <a:ext cx="4824413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>
            <a:off x="1071563" y="428625"/>
            <a:ext cx="72866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Опорные сигналы </a:t>
            </a:r>
          </a:p>
          <a:p>
            <a:r>
              <a:rPr lang="ru-RU" sz="3200" b="1">
                <a:solidFill>
                  <a:srgbClr val="008000"/>
                </a:solidFill>
              </a:rPr>
              <a:t>                           Методика создания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1071563" y="357188"/>
            <a:ext cx="4138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8000"/>
                </a:solidFill>
              </a:rPr>
              <a:t>Опорный конспект </a:t>
            </a:r>
          </a:p>
        </p:txBody>
      </p:sp>
      <p:sp>
        <p:nvSpPr>
          <p:cNvPr id="9219" name="Прямоугольник 6"/>
          <p:cNvSpPr>
            <a:spLocks noChangeArrowheads="1"/>
          </p:cNvSpPr>
          <p:nvPr/>
        </p:nvSpPr>
        <p:spPr bwMode="auto">
          <a:xfrm>
            <a:off x="500063" y="1143000"/>
            <a:ext cx="8072437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FF0000"/>
                </a:solidFill>
              </a:rPr>
              <a:t>Опорный конспект </a:t>
            </a:r>
            <a:r>
              <a:rPr lang="ru-RU" sz="1600"/>
              <a:t>– система опорных сигналов, имеющих  структурную связь и представляющих собой  наглядную конструкцию, замещающую систему значений, понятий, идей как взаимосвязанных элементов. 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ru-RU" sz="1600" b="1">
                <a:solidFill>
                  <a:srgbClr val="FF0000"/>
                </a:solidFill>
              </a:rPr>
              <a:t>Опорный конспект </a:t>
            </a:r>
            <a:r>
              <a:rPr lang="ru-RU" sz="1600"/>
              <a:t>требует точной и понятной расшифровки. Красочные, многообразные, необычные, опорные сигналы притягивают, создают игровую, непринуждённую обстановку при обучении, побуждают к активному познанию, обеспечивает целостность, системность, осмысленность представлений об основных закономерностях и понятиях в их взаимосвязях.</a:t>
            </a:r>
          </a:p>
        </p:txBody>
      </p:sp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500063" y="2786063"/>
            <a:ext cx="86439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КАК СОСТАВИТЬ ОПОРНЫЙ КОНСПЕКТ?</a:t>
            </a:r>
          </a:p>
          <a:p>
            <a:r>
              <a:rPr lang="ru-RU" sz="1600"/>
              <a:t>Дело это не простое. Но есть основные принципы, которыми предлагает воспользоваться Виктор Федорович Шаталов. </a:t>
            </a:r>
          </a:p>
          <a:p>
            <a:r>
              <a:rPr lang="ru-RU" sz="1600"/>
              <a:t>Вот они: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Лаконичность (300–400 печатных знаков).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Структурность (4–5 связок, логических блоков).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Смысловой акцент (рамки, отделение одного блока от другого, оригинальное расположение символов).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Унификация печатных знаков.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Автономность.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Каждый из четырех-пяти блоков должен быть самостоятельным.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Ассоциативность.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Доступность воспроизведения.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 sz="1600"/>
              <a:t>Цветовая наглядность и образность.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4"/>
          <p:cNvSpPr>
            <a:spLocks noChangeArrowheads="1"/>
          </p:cNvSpPr>
          <p:nvPr/>
        </p:nvSpPr>
        <p:spPr bwMode="auto">
          <a:xfrm>
            <a:off x="1000125" y="428625"/>
            <a:ext cx="3114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1. Лаконичность</a:t>
            </a:r>
          </a:p>
        </p:txBody>
      </p:sp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500063" y="1143000"/>
            <a:ext cx="8143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Запоминание материала облегчается за счёт подключения зрительной памяти.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Часть сигналов может быть окрашена в яркие цвета.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Ещё один полезный приём при составлении опорных сигналов – использование удобно-читаемых аббревиатур. </a:t>
            </a:r>
          </a:p>
        </p:txBody>
      </p:sp>
      <p:sp>
        <p:nvSpPr>
          <p:cNvPr id="10244" name="Прямоугольник 7"/>
          <p:cNvSpPr>
            <a:spLocks noChangeArrowheads="1"/>
          </p:cNvSpPr>
          <p:nvPr/>
        </p:nvSpPr>
        <p:spPr bwMode="auto">
          <a:xfrm>
            <a:off x="1071563" y="2571750"/>
            <a:ext cx="3244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2. Структурность</a:t>
            </a:r>
          </a:p>
        </p:txBody>
      </p:sp>
      <p:sp>
        <p:nvSpPr>
          <p:cNvPr id="10245" name="Прямоугольник 8"/>
          <p:cNvSpPr>
            <a:spLocks noChangeArrowheads="1"/>
          </p:cNvSpPr>
          <p:nvPr/>
        </p:nvSpPr>
        <p:spPr bwMode="auto">
          <a:xfrm>
            <a:off x="500063" y="3143250"/>
            <a:ext cx="81438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В сигнале используются связки, логические блоки, объединённые стрелками, линиями, границами и пр.</a:t>
            </a:r>
          </a:p>
          <a:p>
            <a:pPr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Обучение с помощью опорных сигналов развивает системность мышления, разделать обще и главное, выделять причинно следственные связи. </a:t>
            </a:r>
          </a:p>
          <a:p>
            <a:pPr>
              <a:lnSpc>
                <a:spcPct val="90000"/>
              </a:lnSpc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Всё эти навыки развиваются у обучаемого незаметно для него – просто в ходе изучения материала.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4"/>
          <p:cNvSpPr>
            <a:spLocks noChangeArrowheads="1"/>
          </p:cNvSpPr>
          <p:nvPr/>
        </p:nvSpPr>
        <p:spPr bwMode="auto">
          <a:xfrm>
            <a:off x="1071563" y="642938"/>
            <a:ext cx="6094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3. Наличие смысловых акцентов</a:t>
            </a:r>
          </a:p>
        </p:txBody>
      </p:sp>
      <p:sp>
        <p:nvSpPr>
          <p:cNvPr id="11267" name="Прямоугольник 6"/>
          <p:cNvSpPr>
            <a:spLocks noChangeArrowheads="1"/>
          </p:cNvSpPr>
          <p:nvPr/>
        </p:nvSpPr>
        <p:spPr bwMode="auto">
          <a:xfrm>
            <a:off x="571500" y="1285875"/>
            <a:ext cx="814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Выделение наиболее важных элементов опорного сигнала  рамками, цветом, оригинальным расположением символов и пр.</a:t>
            </a:r>
          </a:p>
        </p:txBody>
      </p:sp>
      <p:sp>
        <p:nvSpPr>
          <p:cNvPr id="11268" name="Прямоугольник 7"/>
          <p:cNvSpPr>
            <a:spLocks noChangeArrowheads="1"/>
          </p:cNvSpPr>
          <p:nvPr/>
        </p:nvSpPr>
        <p:spPr bwMode="auto">
          <a:xfrm>
            <a:off x="1071563" y="1928813"/>
            <a:ext cx="3178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4. Автономность</a:t>
            </a:r>
          </a:p>
        </p:txBody>
      </p:sp>
      <p:sp>
        <p:nvSpPr>
          <p:cNvPr id="11269" name="Прямоугольник 8"/>
          <p:cNvSpPr>
            <a:spLocks noChangeArrowheads="1"/>
          </p:cNvSpPr>
          <p:nvPr/>
        </p:nvSpPr>
        <p:spPr bwMode="auto">
          <a:xfrm>
            <a:off x="571500" y="2571750"/>
            <a:ext cx="814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Каждый из четырех-пяти блоков должен быть самостоятельным, понимаемым в независимости от других блоков опорного сигнала.</a:t>
            </a:r>
          </a:p>
        </p:txBody>
      </p:sp>
      <p:sp>
        <p:nvSpPr>
          <p:cNvPr id="11270" name="Прямоугольник 9"/>
          <p:cNvSpPr>
            <a:spLocks noChangeArrowheads="1"/>
          </p:cNvSpPr>
          <p:nvPr/>
        </p:nvSpPr>
        <p:spPr bwMode="auto">
          <a:xfrm>
            <a:off x="1000125" y="3143250"/>
            <a:ext cx="624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8000"/>
                </a:solidFill>
              </a:rPr>
              <a:t>5. Ассоциативность и образность</a:t>
            </a:r>
          </a:p>
        </p:txBody>
      </p:sp>
      <p:sp>
        <p:nvSpPr>
          <p:cNvPr id="11271" name="Прямоугольник 10"/>
          <p:cNvSpPr>
            <a:spLocks noChangeArrowheads="1"/>
          </p:cNvSpPr>
          <p:nvPr/>
        </p:nvSpPr>
        <p:spPr bwMode="auto">
          <a:xfrm>
            <a:off x="571500" y="3714750"/>
            <a:ext cx="82153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Должны возникать и запоминаться четкие ассоциации на опорный сигнал и его элементы. </a:t>
            </a:r>
          </a:p>
          <a:p>
            <a:pPr>
              <a:buClr>
                <a:srgbClr val="008000"/>
              </a:buClr>
              <a:buFont typeface="Wingdings" pitchFamily="2" charset="2"/>
              <a:buChar char="§"/>
            </a:pPr>
            <a:r>
              <a:rPr lang="ru-RU"/>
              <a:t>Смыслы разрабатываемых графических изображений опорных знаков должны легко распознаваться. Для этого изображения должны напоминать широко распространённые образы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6">
  <a:themeElements>
    <a:clrScheme name="Другая 7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C0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C00000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706</TotalTime>
  <Words>1183</Words>
  <Application>Microsoft Office PowerPoint</Application>
  <PresentationFormat>Экран (4:3)</PresentationFormat>
  <Paragraphs>142</Paragraphs>
  <Slides>20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Тема56</vt:lpstr>
      <vt:lpstr>МЕТОДИКА ШАТАЛОВА</vt:lpstr>
      <vt:lpstr>Шаталов Виктор Фёдорович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Шаталова</dc:title>
  <dc:creator>Полевская Э.Ю.</dc:creator>
  <cp:lastModifiedBy>User</cp:lastModifiedBy>
  <cp:revision>24</cp:revision>
  <dcterms:created xsi:type="dcterms:W3CDTF">2011-10-12T22:01:28Z</dcterms:created>
  <dcterms:modified xsi:type="dcterms:W3CDTF">2013-06-02T14:43:22Z</dcterms:modified>
</cp:coreProperties>
</file>