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0" r:id="rId15"/>
    <p:sldId id="271" r:id="rId16"/>
    <p:sldId id="272" r:id="rId17"/>
    <p:sldId id="274" r:id="rId18"/>
    <p:sldId id="275" r:id="rId19"/>
    <p:sldId id="279" r:id="rId20"/>
    <p:sldId id="277" r:id="rId21"/>
    <p:sldId id="280" r:id="rId22"/>
    <p:sldId id="278" r:id="rId23"/>
    <p:sldId id="27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F250B9-D5F4-4C7F-A900-1E35AA1EC315}" type="datetimeFigureOut">
              <a:rPr lang="ru-RU"/>
              <a:pPr>
                <a:defRPr/>
              </a:pPr>
              <a:t>23.05.2013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AE8F02-3AFC-4E59-82E1-DB2C4F53FC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1A8A3B-B810-4A03-A02A-B47563A9DD8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445DE-739C-4808-8828-12906B493B26}" type="datetimeFigureOut">
              <a:rPr lang="ru-RU"/>
              <a:pPr>
                <a:defRPr/>
              </a:pPr>
              <a:t>23.05.2013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48E52-50D7-4E66-8DAA-3DB99F57C8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143A5-48BF-4A9E-8BE4-6034520E3F84}" type="datetimeFigureOut">
              <a:rPr lang="ru-RU"/>
              <a:pPr>
                <a:defRPr/>
              </a:pPr>
              <a:t>23.05.2013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C78BF-1923-43BA-9910-BF15811CA4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CB3B4-78A8-4BAC-9BA1-5519CBF05F1F}" type="datetimeFigureOut">
              <a:rPr lang="ru-RU"/>
              <a:pPr>
                <a:defRPr/>
              </a:pPr>
              <a:t>23.05.2013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DBC54-A31D-4DFD-8E6F-E5383C5622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3DBF1-B808-4508-A75D-3087712FD097}" type="datetimeFigureOut">
              <a:rPr lang="ru-RU"/>
              <a:pPr>
                <a:defRPr/>
              </a:pPr>
              <a:t>23.05.2013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84D52-0D5B-4D70-9AD3-B004BA7370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D0DA1-1E1A-4B78-B022-07E9DEA82158}" type="datetimeFigureOut">
              <a:rPr lang="ru-RU"/>
              <a:pPr>
                <a:defRPr/>
              </a:pPr>
              <a:t>23.05.2013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36B2-79F4-4773-8B6B-C6A11E45DF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AF84-E29A-4EEE-81DA-992D8B2201C6}" type="datetimeFigureOut">
              <a:rPr lang="ru-RU"/>
              <a:pPr>
                <a:defRPr/>
              </a:pPr>
              <a:t>23.05.2013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959E0-845B-4EB9-BDC7-9059583E11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021BD-FF93-423A-A64E-A4734FB80996}" type="datetimeFigureOut">
              <a:rPr lang="ru-RU"/>
              <a:pPr>
                <a:defRPr/>
              </a:pPr>
              <a:t>23.05.2013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CF27-4754-409F-AF42-E37D95518D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2F1EF-03B3-4592-B072-4EAC0CFB8500}" type="datetimeFigureOut">
              <a:rPr lang="ru-RU"/>
              <a:pPr>
                <a:defRPr/>
              </a:pPr>
              <a:t>23.05.2013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3FF78-A870-43B4-963E-0EBF7F5F9B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DF571-9B7F-4EAC-AB31-68A1A5A04B27}" type="datetimeFigureOut">
              <a:rPr lang="ru-RU"/>
              <a:pPr>
                <a:defRPr/>
              </a:pPr>
              <a:t>23.05.2013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D714B-C7ED-4A38-8C8A-7DCBDF582A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8094-4343-4513-9EB6-7A458D144017}" type="datetimeFigureOut">
              <a:rPr lang="ru-RU"/>
              <a:pPr>
                <a:defRPr/>
              </a:pPr>
              <a:t>23.05.2013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A6F83-E8C4-456C-9037-B110B777D1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F41D0-174E-409B-A909-D42686133393}" type="datetimeFigureOut">
              <a:rPr lang="ru-RU"/>
              <a:pPr>
                <a:defRPr/>
              </a:pPr>
              <a:t>23.05.2013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8EDA5-51A5-4B95-B491-430DA13AC6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B5E7D0-D2ED-43E5-BBC2-DC2E5799147C}" type="datetimeFigureOut">
              <a:rPr lang="ru-RU"/>
              <a:pPr>
                <a:defRPr/>
              </a:pPr>
              <a:t>23.05.2013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3D3B6D-54F9-4915-A1B2-B2D5A5B062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7" r:id="rId1"/>
    <p:sldLayoutId id="2147483886" r:id="rId2"/>
    <p:sldLayoutId id="2147483885" r:id="rId3"/>
    <p:sldLayoutId id="2147483884" r:id="rId4"/>
    <p:sldLayoutId id="2147483883" r:id="rId5"/>
    <p:sldLayoutId id="2147483882" r:id="rId6"/>
    <p:sldLayoutId id="2147483881" r:id="rId7"/>
    <p:sldLayoutId id="2147483880" r:id="rId8"/>
    <p:sldLayoutId id="2147483879" r:id="rId9"/>
    <p:sldLayoutId id="2147483878" r:id="rId10"/>
    <p:sldLayoutId id="21474838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5614438" flipH="1">
            <a:off x="1366838" y="4692650"/>
            <a:ext cx="431800" cy="50800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4339" name="Picture 6" descr="det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71745"/>
            <a:ext cx="371477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262889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«Особенности федеральных государственных требований  (ФГТ )</a:t>
            </a:r>
            <a:br>
              <a:rPr lang="ru-RU" sz="3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к структуре основной общеобразовательной программы дошкольного образования».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-214313" y="0"/>
            <a:ext cx="9358313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7688" indent="-411163" algn="ctr">
              <a:spcBef>
                <a:spcPct val="20000"/>
              </a:spcBef>
              <a:buClr>
                <a:srgbClr val="F9F9F9"/>
              </a:buClr>
              <a:buSzPct val="65000"/>
              <a:buFont typeface="Wingdings" pitchFamily="2" charset="2"/>
              <a:buNone/>
            </a:pPr>
            <a:r>
              <a:rPr lang="ru-RU" sz="2800" i="1" dirty="0">
                <a:solidFill>
                  <a:srgbClr val="FF0000"/>
                </a:solidFill>
                <a:latin typeface="Calibri" pitchFamily="34" charset="0"/>
              </a:rPr>
              <a:t>Примерная общеобразовательная программа дошкольного образования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Calibri" pitchFamily="34" charset="0"/>
              </a:rPr>
              <a:t>–</a:t>
            </a:r>
          </a:p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" pitchFamily="2" charset="2"/>
              <a:buNone/>
            </a:pPr>
            <a:endParaRPr lang="ru-RU" sz="2800" dirty="0">
              <a:latin typeface="Calibri" pitchFamily="34" charset="0"/>
            </a:endParaRPr>
          </a:p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" pitchFamily="2" charset="2"/>
              <a:buNone/>
            </a:pPr>
            <a:r>
              <a:rPr lang="ru-RU" sz="2800" dirty="0">
                <a:latin typeface="Calibri" pitchFamily="34" charset="0"/>
              </a:rPr>
              <a:t>        Определяет  обязательную (инвариантную) часть </a:t>
            </a:r>
            <a:r>
              <a:rPr lang="ru-RU" sz="2800" i="1" dirty="0">
                <a:latin typeface="Calibri" pitchFamily="34" charset="0"/>
              </a:rPr>
              <a:t>основной общеобразовательной программы дошкольного образования</a:t>
            </a:r>
            <a:r>
              <a:rPr lang="ru-RU" sz="2800" dirty="0">
                <a:latin typeface="Calibri" pitchFamily="34" charset="0"/>
              </a:rPr>
              <a:t>, которая должна быть реализована в любом учреждении дошкольного образования, имеющем государственную аккредитацию. </a:t>
            </a:r>
          </a:p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" pitchFamily="2" charset="2"/>
              <a:buNone/>
            </a:pPr>
            <a:r>
              <a:rPr lang="ru-RU" sz="2800" dirty="0">
                <a:latin typeface="Calibri" pitchFamily="34" charset="0"/>
              </a:rPr>
              <a:t>         Представляет собой </a:t>
            </a:r>
            <a:r>
              <a:rPr lang="ru-RU" sz="2800" i="1" dirty="0">
                <a:latin typeface="Calibri" pitchFamily="34" charset="0"/>
              </a:rPr>
              <a:t>базис содержания дошкольного образования</a:t>
            </a:r>
            <a:r>
              <a:rPr lang="ru-RU" sz="2800" dirty="0">
                <a:latin typeface="Calibri" pitchFamily="34" charset="0"/>
              </a:rPr>
              <a:t> и обеспечивает достижение </a:t>
            </a:r>
            <a:r>
              <a:rPr lang="ru-RU" sz="2800" i="1" dirty="0">
                <a:latin typeface="Calibri" pitchFamily="34" charset="0"/>
              </a:rPr>
              <a:t>воспитанниками</a:t>
            </a: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i="1" dirty="0">
                <a:latin typeface="Calibri" pitchFamily="34" charset="0"/>
              </a:rPr>
              <a:t>психологической </a:t>
            </a:r>
            <a:r>
              <a:rPr lang="ru-RU" sz="2800" dirty="0">
                <a:latin typeface="Calibri" pitchFamily="34" charset="0"/>
              </a:rPr>
              <a:t>и физической</a:t>
            </a:r>
            <a:r>
              <a:rPr lang="ru-RU" sz="2800" i="1" dirty="0">
                <a:latin typeface="Calibri" pitchFamily="34" charset="0"/>
              </a:rPr>
              <a:t>  готовности к школе</a:t>
            </a:r>
            <a:r>
              <a:rPr lang="ru-RU" sz="2400" i="1" dirty="0">
                <a:latin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-357188" y="785813"/>
            <a:ext cx="9250363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7688" indent="-411163">
              <a:lnSpc>
                <a:spcPct val="7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" pitchFamily="2" charset="2"/>
              <a:buNone/>
            </a:pPr>
            <a:r>
              <a:rPr lang="ru-RU" sz="900" dirty="0">
                <a:latin typeface="Times New Roman" pitchFamily="18" charset="0"/>
              </a:rPr>
              <a:t>	</a:t>
            </a:r>
          </a:p>
          <a:p>
            <a:pPr marL="547688" indent="-411163">
              <a:lnSpc>
                <a:spcPct val="7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" pitchFamily="2" charset="2"/>
              <a:buNone/>
            </a:pPr>
            <a:endParaRPr lang="ru-RU" sz="900" dirty="0">
              <a:latin typeface="Times New Roman" pitchFamily="18" charset="0"/>
            </a:endParaRPr>
          </a:p>
          <a:p>
            <a:pPr marL="547688" indent="-411163" algn="ctr">
              <a:lnSpc>
                <a:spcPct val="15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 dirty="0">
                <a:latin typeface="Calibri" pitchFamily="34" charset="0"/>
              </a:rPr>
              <a:t>     Образовательная программа ДОУ разрабатывается, утверждается и реализуется на основании ФГТ и примерной основной общеобразовательной</a:t>
            </a:r>
          </a:p>
          <a:p>
            <a:pPr marL="547688" indent="-411163" algn="ctr">
              <a:lnSpc>
                <a:spcPct val="15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 dirty="0">
                <a:latin typeface="Calibri" pitchFamily="34" charset="0"/>
              </a:rPr>
              <a:t>Программы, направлена на реализацию федерального государственного образовательного стандарта с учетом региональных (национальных) особенностей, специфики и вида общеобразовательного учреждения, образовательных потребностей и запросов обучающихся (воспитанников)</a:t>
            </a:r>
          </a:p>
          <a:p>
            <a:pPr marL="547688" indent="-411163" algn="ctr">
              <a:lnSpc>
                <a:spcPct val="15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Образовательная программа ДОУ состоит из двух частей:</a:t>
            </a:r>
          </a:p>
          <a:p>
            <a:pPr marL="547688" indent="-411163" algn="ctr">
              <a:lnSpc>
                <a:spcPct val="15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endParaRPr lang="ru-RU" sz="2000" dirty="0">
              <a:solidFill>
                <a:srgbClr val="FF0000"/>
              </a:solidFill>
              <a:latin typeface="Calibri" pitchFamily="34" charset="0"/>
            </a:endParaRPr>
          </a:p>
          <a:p>
            <a:pPr marL="547688" indent="-411163">
              <a:lnSpc>
                <a:spcPct val="8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900" b="1" dirty="0">
                <a:latin typeface="Calibri" pitchFamily="34" charset="0"/>
              </a:rPr>
              <a:t>                      </a:t>
            </a:r>
            <a:r>
              <a:rPr lang="ru-RU" sz="2000" b="1" dirty="0">
                <a:latin typeface="Calibri" pitchFamily="34" charset="0"/>
              </a:rPr>
              <a:t>1)обязательной части (80%); </a:t>
            </a:r>
          </a:p>
          <a:p>
            <a:pPr marL="547688" indent="-411163">
              <a:lnSpc>
                <a:spcPct val="8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 b="1" dirty="0">
                <a:latin typeface="Calibri" pitchFamily="34" charset="0"/>
              </a:rPr>
              <a:t> </a:t>
            </a:r>
          </a:p>
          <a:p>
            <a:pPr marL="547688" indent="-411163">
              <a:lnSpc>
                <a:spcPct val="80000"/>
              </a:lnSpc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000" b="1" dirty="0">
                <a:latin typeface="Calibri" pitchFamily="34" charset="0"/>
              </a:rPr>
              <a:t>          2) части, формируемой участниками образовательного процесса – региональный компонент  (20%).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596" y="-571528"/>
            <a:ext cx="8286808" cy="164307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j-ea"/>
                <a:cs typeface="+mj-cs"/>
              </a:rPr>
              <a:t/>
            </a:r>
            <a:br>
              <a:rPr lang="ru-RU" sz="28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ru-RU" sz="28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j-ea"/>
                <a:cs typeface="+mj-cs"/>
              </a:rPr>
              <a:t/>
            </a:r>
            <a:br>
              <a:rPr lang="ru-RU" sz="28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ru-RU" sz="2800" b="1" i="1" dirty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Основная общеобразовательная программа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Содержание образования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-214313" y="1935163"/>
            <a:ext cx="8901113" cy="4389437"/>
          </a:xfrm>
          <a:prstGeom prst="rect">
            <a:avLst/>
          </a:prstGeom>
        </p:spPr>
        <p:txBody>
          <a:bodyPr/>
          <a:lstStyle/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" pitchFamily="2" charset="2"/>
              <a:buNone/>
            </a:pPr>
            <a:endParaRPr lang="ru-RU" sz="2800" i="1" dirty="0">
              <a:latin typeface="Times New Roman" pitchFamily="18" charset="0"/>
            </a:endParaRPr>
          </a:p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" pitchFamily="2" charset="2"/>
              <a:buNone/>
            </a:pPr>
            <a:endParaRPr lang="ru-RU" sz="2800" i="1" dirty="0">
              <a:latin typeface="Times New Roman" pitchFamily="18" charset="0"/>
            </a:endParaRPr>
          </a:p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  <a:buFont typeface="Wingdings" pitchFamily="2" charset="2"/>
              <a:buNone/>
            </a:pPr>
            <a:r>
              <a:rPr lang="ru-RU" sz="2800" i="1" dirty="0">
                <a:latin typeface="Calibri" pitchFamily="34" charset="0"/>
              </a:rPr>
              <a:t>         </a:t>
            </a:r>
            <a:r>
              <a:rPr lang="ru-RU" sz="2800" i="1" dirty="0">
                <a:solidFill>
                  <a:srgbClr val="FFC000"/>
                </a:solidFill>
                <a:latin typeface="Calibri" pitchFamily="34" charset="0"/>
              </a:rPr>
              <a:t>«Образовательная область»</a:t>
            </a:r>
            <a:r>
              <a:rPr lang="ru-RU" sz="2800" dirty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– структурно-смысловая единица содержания дошкольного образования, определяющая адекватные дошкольному возрасту сферы образовательной деятельности детей.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619250" y="2349500"/>
            <a:ext cx="5832475" cy="7112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latin typeface="Bookman Old Style" pitchFamily="18" charset="0"/>
              </a:rPr>
              <a:t>Основные направления развития детей и образовательные области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50825" y="3500438"/>
            <a:ext cx="3313113" cy="863600"/>
          </a:xfrm>
          <a:prstGeom prst="wedgeRectCallout">
            <a:avLst>
              <a:gd name="adj1" fmla="val 66435"/>
              <a:gd name="adj2" fmla="val -100000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Познавательно-речевое развитие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508625" y="3573463"/>
            <a:ext cx="3384550" cy="863600"/>
          </a:xfrm>
          <a:prstGeom prst="wedgeRectCallout">
            <a:avLst>
              <a:gd name="adj1" fmla="val -70310"/>
              <a:gd name="adj2" fmla="val -111579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Социально-личностное развитие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0" y="1268413"/>
            <a:ext cx="3600450" cy="503237"/>
          </a:xfrm>
          <a:prstGeom prst="wedgeRectCallout">
            <a:avLst>
              <a:gd name="adj1" fmla="val 51412"/>
              <a:gd name="adj2" fmla="val 159148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Физическое развитие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651500" y="1196975"/>
            <a:ext cx="3313113" cy="936625"/>
          </a:xfrm>
          <a:prstGeom prst="wedgeRectCallout">
            <a:avLst>
              <a:gd name="adj1" fmla="val -63847"/>
              <a:gd name="adj2" fmla="val 70676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23850" y="4581525"/>
            <a:ext cx="498475" cy="20161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Коммуникация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331913" y="4581525"/>
            <a:ext cx="498475" cy="20161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Познание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411413" y="4581525"/>
            <a:ext cx="1108075" cy="20161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Чтение художественной литературы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227763" y="4581525"/>
            <a:ext cx="498475" cy="20161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Социализация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092950" y="4508500"/>
            <a:ext cx="498475" cy="20161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Труд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7885113" y="4508500"/>
            <a:ext cx="498475" cy="20161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Безопасность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859338" y="549275"/>
            <a:ext cx="1784364" cy="4064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Музыка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804025" y="333375"/>
            <a:ext cx="2160588" cy="7112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Художественное творчество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0" y="404813"/>
            <a:ext cx="1714480" cy="7112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Физическая культура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835150" y="692150"/>
            <a:ext cx="1728788" cy="4064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Здоровье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851" y="1142985"/>
            <a:ext cx="8391553" cy="531020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547688" marR="0" lvl="0" indent="-411163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Принципиальным отличием Программы от большинства предыдущих (типовых и ряда вариативных) программ является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исключение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из образовательного процесса воспитанников от 3 до 6 лет учебной деятельности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как не соответствующей закономерностям развития ребёнка на этапе дошкольного детства </a:t>
            </a:r>
          </a:p>
          <a:p>
            <a:pPr marL="547688" marR="0" lvl="0" indent="-411163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547688" marR="0" lvl="0" indent="-411163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Образовательная программа должна реализовываться не только в процессе образовательной деятельности, но и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в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ходе режимных моментов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с учётом приоритетности видов детской деятельности в каждом возрастом периоде.</a:t>
            </a:r>
          </a:p>
          <a:p>
            <a:pPr marL="547688" marR="0" lvl="0" indent="-411163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928662" y="2214554"/>
            <a:ext cx="2857520" cy="2428892"/>
          </a:xfrm>
          <a:prstGeom prst="hexagon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Шестиугольник 4"/>
          <p:cNvSpPr/>
          <p:nvPr/>
        </p:nvSpPr>
        <p:spPr>
          <a:xfrm>
            <a:off x="5429256" y="2285992"/>
            <a:ext cx="2857520" cy="2357454"/>
          </a:xfrm>
          <a:prstGeom prst="hexagon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Шестиугольник 5"/>
          <p:cNvSpPr/>
          <p:nvPr/>
        </p:nvSpPr>
        <p:spPr>
          <a:xfrm>
            <a:off x="3143240" y="1071546"/>
            <a:ext cx="2857520" cy="2357454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3143240" y="3429000"/>
            <a:ext cx="2857520" cy="2343160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214290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Структура образовательного процесса</a:t>
            </a:r>
            <a:endParaRPr lang="ru-RU" sz="3200" b="1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gray">
          <a:xfrm>
            <a:off x="3428992" y="1285860"/>
            <a:ext cx="2221556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НОД –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Непосредственно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образовательная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деятельность</a:t>
            </a:r>
            <a:r>
              <a:rPr lang="ru-RU" sz="2000" b="1" dirty="0">
                <a:latin typeface="Calibri" pitchFamily="34" charset="0"/>
                <a:cs typeface="Calibri" pitchFamily="34" charset="0"/>
              </a:rPr>
              <a:t> </a:t>
            </a:r>
            <a:endParaRPr lang="en-US" sz="20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1142976" y="2714620"/>
            <a:ext cx="22145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Взаимодействие с семьями детей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gray">
          <a:xfrm>
            <a:off x="5786446" y="2643182"/>
            <a:ext cx="2157126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ОД </a:t>
            </a:r>
          </a:p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ходе</a:t>
            </a:r>
          </a:p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режимных</a:t>
            </a:r>
          </a:p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моментов</a:t>
            </a:r>
            <a:endParaRPr lang="en-US" sz="2000" b="1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3428992" y="4000505"/>
            <a:ext cx="21431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Самостоятельная</a:t>
            </a:r>
          </a:p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деятельность</a:t>
            </a:r>
          </a:p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детей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/>
          </p:cNvSpPr>
          <p:nvPr/>
        </p:nvSpPr>
        <p:spPr bwMode="auto">
          <a:xfrm>
            <a:off x="457200" y="260350"/>
            <a:ext cx="8218488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endParaRPr lang="ru-RU" sz="2500" dirty="0">
              <a:latin typeface="Calibri" pitchFamily="34" charset="0"/>
            </a:endParaRPr>
          </a:p>
          <a:p>
            <a:pPr marL="365125" indent="-255588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500" dirty="0">
                <a:latin typeface="Calibri" pitchFamily="34" charset="0"/>
              </a:rPr>
              <a:t>1</a:t>
            </a:r>
            <a:r>
              <a:rPr lang="ru-RU" sz="2500" dirty="0" smtClean="0">
                <a:latin typeface="Calibri" pitchFamily="34" charset="0"/>
              </a:rPr>
              <a:t>. </a:t>
            </a:r>
            <a:r>
              <a:rPr lang="ru-RU" sz="2500" dirty="0">
                <a:latin typeface="Calibri" pitchFamily="34" charset="0"/>
              </a:rPr>
              <a:t>Решение программных образовательных задач в совместной деятельности взрослого и детей и самостоятельной деятельности детей в </a:t>
            </a:r>
            <a:r>
              <a:rPr lang="ru-RU" sz="2500" b="1" i="1" dirty="0">
                <a:solidFill>
                  <a:schemeClr val="folHlink"/>
                </a:solidFill>
                <a:latin typeface="Calibri" pitchFamily="34" charset="0"/>
              </a:rPr>
              <a:t>рамках непосредственно образовательной деятельности.</a:t>
            </a:r>
          </a:p>
          <a:p>
            <a:pPr marL="365125" indent="-255588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500" dirty="0">
                <a:latin typeface="Calibri" pitchFamily="34" charset="0"/>
              </a:rPr>
              <a:t>2</a:t>
            </a:r>
            <a:r>
              <a:rPr lang="ru-RU" sz="2500" dirty="0" smtClean="0">
                <a:latin typeface="Calibri" pitchFamily="34" charset="0"/>
              </a:rPr>
              <a:t>. </a:t>
            </a:r>
            <a:r>
              <a:rPr lang="ru-RU" sz="2500" dirty="0">
                <a:latin typeface="Calibri" pitchFamily="34" charset="0"/>
              </a:rPr>
              <a:t>Решение программных образовательных задач в совместной деятельности взрослого и детей и самостоятельной деятельности детей </a:t>
            </a:r>
            <a:r>
              <a:rPr lang="ru-RU" sz="2500" b="1" i="1" dirty="0">
                <a:solidFill>
                  <a:srgbClr val="FF0000"/>
                </a:solidFill>
                <a:latin typeface="Calibri" pitchFamily="34" charset="0"/>
              </a:rPr>
              <a:t>при проведении режимных моментов.</a:t>
            </a:r>
          </a:p>
          <a:p>
            <a:pPr marL="365125" indent="-255588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500" b="1" i="1" dirty="0" smtClean="0">
                <a:solidFill>
                  <a:srgbClr val="FF0000"/>
                </a:solidFill>
                <a:latin typeface="Calibri" pitchFamily="34" charset="0"/>
              </a:rPr>
              <a:t>3. Взаимодействие </a:t>
            </a:r>
            <a:r>
              <a:rPr lang="ru-RU" sz="2500" b="1" i="1" dirty="0">
                <a:solidFill>
                  <a:srgbClr val="FF0000"/>
                </a:solidFill>
                <a:latin typeface="Calibri" pitchFamily="34" charset="0"/>
              </a:rPr>
              <a:t>с семьями </a:t>
            </a:r>
            <a:r>
              <a:rPr lang="ru-RU" sz="2500" dirty="0">
                <a:latin typeface="Calibri" pitchFamily="34" charset="0"/>
              </a:rPr>
              <a:t>детей по реализации основной общеобразовательной программы дошкольного образования</a:t>
            </a:r>
          </a:p>
          <a:p>
            <a:pPr marL="365125" indent="-255588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None/>
            </a:pPr>
            <a:r>
              <a:rPr lang="ru-RU" sz="2500" dirty="0">
                <a:latin typeface="Calibri" pitchFamily="34" charset="0"/>
              </a:rPr>
              <a:t>4</a:t>
            </a:r>
            <a:r>
              <a:rPr lang="ru-RU" sz="2500" dirty="0" smtClean="0">
                <a:latin typeface="Calibri" pitchFamily="34" charset="0"/>
              </a:rPr>
              <a:t>. </a:t>
            </a:r>
            <a:r>
              <a:rPr lang="ru-RU" sz="2500" dirty="0">
                <a:latin typeface="Calibri" pitchFamily="34" charset="0"/>
              </a:rPr>
              <a:t>Построение образовательного процесса на </a:t>
            </a:r>
            <a:r>
              <a:rPr lang="ru-RU" sz="2500" b="1" i="1" dirty="0">
                <a:solidFill>
                  <a:schemeClr val="folHlink"/>
                </a:solidFill>
                <a:latin typeface="Calibri" pitchFamily="34" charset="0"/>
              </a:rPr>
              <a:t>адекватных возрасту формах работы с детьми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16" y="188640"/>
            <a:ext cx="925836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Введение в действие ФГТ (Приказ МО РФ от 23.11. 2009г № 655) 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предполагает внесение  корректив в планирование воспитательно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– образовательной работы с детьми.</a:t>
            </a:r>
          </a:p>
          <a:p>
            <a:endParaRPr lang="ru-RU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ru-RU" sz="24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ru-RU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24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Принцип  интеграции образовательных областей;</a:t>
            </a:r>
          </a:p>
          <a:p>
            <a:pPr marL="285750" indent="-285750">
              <a:buFont typeface="Arial" charset="0"/>
              <a:buChar char="•"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Комплексно – тематический принцип построения </a:t>
            </a:r>
          </a:p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    образовательного процесса;</a:t>
            </a:r>
          </a:p>
          <a:p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Принцип  развивающего обучения</a:t>
            </a:r>
          </a:p>
          <a:p>
            <a:endParaRPr lang="ru-RU" sz="2400" b="1" u="sng" dirty="0">
              <a:solidFill>
                <a:srgbClr val="7030A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1285860"/>
            <a:ext cx="8228013" cy="27941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Принципы построения образовательного процесса в ДОУ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 smtClean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3200" b="1" i="1" dirty="0" smtClean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  <a:ea typeface="+mj-ea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 smtClean="0">
              <a:ln w="6350">
                <a:noFill/>
              </a:ln>
              <a:solidFill>
                <a:srgbClr val="FF0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131763"/>
            <a:ext cx="8228013" cy="14335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1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Принцип интеграции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600200"/>
            <a:ext cx="8228013" cy="4529138"/>
          </a:xfrm>
          <a:prstGeom prst="rect">
            <a:avLst/>
          </a:prstGeom>
        </p:spPr>
        <p:txBody>
          <a:bodyPr/>
          <a:lstStyle/>
          <a:p>
            <a:pPr marL="547688" marR="0" lvl="0" indent="-411163" algn="l" defTabSz="914400" rtl="0" eaLnBrk="1" fontAlgn="base" latinLnBrk="0" hangingPunct="1">
              <a:lnSpc>
                <a:spcPct val="9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«Интеграция содержания дошкольного образования»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– объединение в единое целое отдельных частей, состояние (или процесс, ведущий к такому состоянию) связанности взаимопроникновения и взаимодействия отдельных образовательных областей содержания дошкольного образования, обеспечивающее целостность образовательного процесса.</a:t>
            </a:r>
          </a:p>
          <a:p>
            <a:pPr marL="547688" marR="0" lvl="0" indent="-411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Times New Roman" pitchFamily="18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31763"/>
            <a:ext cx="8228013" cy="14335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Комплексно – тематический принцип построения образовательного процесса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773238"/>
            <a:ext cx="8228013" cy="5084762"/>
          </a:xfrm>
          <a:prstGeom prst="rect">
            <a:avLst/>
          </a:prstGeom>
        </p:spPr>
        <p:txBody>
          <a:bodyPr/>
          <a:lstStyle/>
          <a:p>
            <a:pPr marL="547688" marR="0" lvl="0" indent="-411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Times New Roman" pitchFamily="18" charset="0"/>
              <a:buNone/>
              <a:tabLst/>
              <a:defRPr/>
            </a:pPr>
            <a:r>
              <a:rPr kumimoji="0" lang="ru-RU" sz="28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Комплексно- тематическая 	модель – соединение образовательных областей в единое целое на основе принципа тематического планирования образовательного процесса.  (Комплекс – от лат.</a:t>
            </a:r>
            <a:r>
              <a:rPr kumimoji="0" lang="en-US" sz="28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complex us</a:t>
            </a:r>
            <a:r>
              <a:rPr kumimoji="0" lang="ru-RU" sz="28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– связь, сочетание – совокупность, соединение. </a:t>
            </a:r>
            <a:r>
              <a:rPr kumimoji="0" lang="ru-RU" sz="2800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Тематическое</a:t>
            </a:r>
            <a:r>
              <a:rPr kumimoji="0" lang="ru-RU" sz="28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– посвященное какой-нибудь одной теме (толковый словарь С.И. Ожегова и Н.Ю Шведова).</a:t>
            </a:r>
          </a:p>
          <a:p>
            <a:pPr marL="547688" marR="0" lvl="0" indent="-4111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Times New Roman" pitchFamily="18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 txBox="1">
            <a:spLocks noChangeArrowheads="1"/>
          </p:cNvSpPr>
          <p:nvPr/>
        </p:nvSpPr>
        <p:spPr bwMode="auto">
          <a:xfrm>
            <a:off x="900113" y="549275"/>
            <a:ext cx="7786687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ru-RU" sz="2800" dirty="0">
                <a:solidFill>
                  <a:srgbClr val="FF0000"/>
                </a:solidFill>
                <a:latin typeface="Calibri" pitchFamily="34" charset="0"/>
              </a:rPr>
              <a:t>Стандартизация в образовании </a:t>
            </a:r>
            <a:r>
              <a:rPr lang="ru-RU" sz="2800" dirty="0">
                <a:latin typeface="Calibri" pitchFamily="34" charset="0"/>
              </a:rPr>
              <a:t>- деятельность по установлению норм, правил и требований в целях обеспечения: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800" dirty="0">
                <a:latin typeface="Calibri" pitchFamily="34" charset="0"/>
              </a:rPr>
              <a:t>безопасности жизни и здоровья непосредственных участников образовательного процесса;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800" dirty="0">
                <a:latin typeface="Calibri" pitchFamily="34" charset="0"/>
              </a:rPr>
              <a:t>повышения качества образования;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800" dirty="0">
                <a:latin typeface="Calibri" pitchFamily="34" charset="0"/>
              </a:rPr>
              <a:t>экономии всех видов ресурсов;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2800" dirty="0">
                <a:latin typeface="Calibri" pitchFamily="34" charset="0"/>
              </a:rPr>
              <a:t>единства измерения результатов образовательного процесса</a:t>
            </a:r>
            <a:r>
              <a:rPr lang="ru-RU" sz="2800" b="1" dirty="0">
                <a:latin typeface="Calibri" pitchFamily="34" charset="0"/>
              </a:rPr>
              <a:t>.</a:t>
            </a:r>
            <a:r>
              <a:rPr lang="ru-RU" sz="2800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285728"/>
            <a:ext cx="76438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Times New Roman" pitchFamily="18" charset="0"/>
              <a:buNone/>
              <a:defRPr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Предполагается выделение ведущей темы дня, недели, месяца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Ребенок «проживает» тему в разных видах детской деятельности.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Реализация темы в комплексе разных видов деятельности вынуждает взрослого к более свободной позиции – партнера , а не учителя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850" y="3214686"/>
            <a:ext cx="8569325" cy="261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   В ФГТ предлагается раздел «Планируемые результаты освоения детьми основной общеобразовательной программы дошкольного образования».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8794" y="357166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Calibri" pitchFamily="34" charset="0"/>
                <a:cs typeface="Calibri" pitchFamily="34" charset="0"/>
              </a:rPr>
              <a:t>   </a:t>
            </a:r>
            <a:r>
              <a:rPr lang="ru-RU" sz="3200" b="1" i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Портрет выпускника.</a:t>
            </a:r>
            <a:endParaRPr lang="ru-RU" sz="3200" b="1" i="1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357298"/>
            <a:ext cx="75621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Цель ДОУ- создание модели выпускника, развитие его интегративных (личностных) качеств.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215370" cy="596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физически развитый, овладевший основными культурно-гигиеническими навыками. </a:t>
            </a:r>
          </a:p>
          <a:p>
            <a:pPr>
              <a:buFont typeface="Wingdings" pitchFamily="2" charset="2"/>
              <a:buChar char="l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любознательный, активный.  </a:t>
            </a:r>
          </a:p>
          <a:p>
            <a:pPr>
              <a:buFont typeface="Wingdings" pitchFamily="2" charset="2"/>
              <a:buChar char="l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эмоционально отзывчивый.</a:t>
            </a:r>
            <a:r>
              <a:rPr lang="ru-RU" i="1" dirty="0" smtClean="0">
                <a:latin typeface="Calibri" pitchFamily="34" charset="0"/>
                <a:cs typeface="Calibri" pitchFamily="34" charset="0"/>
              </a:rPr>
              <a:t> </a:t>
            </a:r>
            <a:endParaRPr lang="ru-RU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l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овладевший средствами общения и способами взаимодействия со взрослыми и сверстниками.</a:t>
            </a:r>
            <a:r>
              <a:rPr lang="ru-RU" i="1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pPr>
              <a:buFont typeface="Wingdings" pitchFamily="2" charset="2"/>
              <a:buChar char="l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способный решать интеллектуальные и личностные задачи  (проблемы), адекватные возрасту.</a:t>
            </a:r>
            <a:r>
              <a:rPr lang="ru-RU" i="1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pPr>
              <a:lnSpc>
                <a:spcPct val="120000"/>
              </a:lnSpc>
              <a:buFont typeface="Wingdings" pitchFamily="2" charset="2"/>
              <a:buChar char="l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способный управлять своим поведением и планировать свои действия на основе первичных ценностных представлений, соблюдающий элементарные общепринятые нормы и правила поведения.</a:t>
            </a:r>
          </a:p>
          <a:p>
            <a:pPr>
              <a:lnSpc>
                <a:spcPct val="120000"/>
              </a:lnSpc>
              <a:buFont typeface="Wingdings" pitchFamily="2" charset="2"/>
              <a:buChar char="l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имеющий первичные представления о себе, семье, обществе, государстве, мире и природе.</a:t>
            </a:r>
          </a:p>
          <a:p>
            <a:pPr>
              <a:lnSpc>
                <a:spcPct val="120000"/>
              </a:lnSpc>
              <a:buFont typeface="Wingdings" pitchFamily="2" charset="2"/>
              <a:buChar char="l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овладевший универсальными предпосылками учебной деятельности –</a:t>
            </a:r>
            <a:r>
              <a:rPr lang="ru-RU" i="1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ru-RU" dirty="0" smtClean="0">
                <a:latin typeface="Calibri" pitchFamily="34" charset="0"/>
                <a:cs typeface="Calibri" pitchFamily="34" charset="0"/>
              </a:rPr>
              <a:t>умениями работать по правилу и по образцу, слушать взрослого и выполнять его инструкции;</a:t>
            </a:r>
          </a:p>
          <a:p>
            <a:pPr>
              <a:lnSpc>
                <a:spcPct val="120000"/>
              </a:lnSpc>
              <a:buFont typeface="Wingdings" pitchFamily="2" charset="2"/>
              <a:buChar char="l"/>
            </a:pPr>
            <a:r>
              <a:rPr lang="ru-RU" dirty="0" smtClean="0">
                <a:latin typeface="Calibri" pitchFamily="34" charset="0"/>
                <a:cs typeface="Calibri" pitchFamily="34" charset="0"/>
              </a:rPr>
              <a:t>овладевший необходимыми умениями и навыками. У ребенка сформированы умения и навыки, необходимые для осуществления различных видов детской деятельности.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0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9 интегративных качеств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23850" y="285728"/>
            <a:ext cx="8143875" cy="1479573"/>
          </a:xfrm>
          <a:prstGeom prst="rect">
            <a:avLst/>
          </a:prstGeom>
          <a:solidFill>
            <a:srgbClr val="D99694"/>
          </a:solidFill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ru-RU" sz="2800" b="1" i="1" dirty="0">
                <a:solidFill>
                  <a:schemeClr val="folHlink"/>
                </a:solidFill>
                <a:latin typeface="Calibri" pitchFamily="34" charset="0"/>
              </a:rPr>
              <a:t>Промежуточная и итоговая оценки (мониторинг):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23850" y="1989138"/>
            <a:ext cx="8229600" cy="43894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ru-RU" sz="3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Промежуточная оценка </a:t>
            </a:r>
            <a:r>
              <a:rPr lang="ru-RU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– это описание динамики формирования интегративных качеств воспитанников каждой возрастной группы по освоению ими Программы по всем направлениям развития детей. Проводится 1-2 раза в год.</a:t>
            </a:r>
          </a:p>
          <a:p>
            <a:pPr marL="273050" indent="-273050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ru-RU" sz="3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Итоговая оценка </a:t>
            </a:r>
            <a:r>
              <a:rPr lang="ru-RU" sz="3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проводится ежегодно в подготовительной группе при выпуске детей в школу.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285728"/>
            <a:ext cx="885831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Промежуточная и итоговая оценки(мониторинг)</a:t>
            </a:r>
            <a:endParaRPr lang="ru-RU" sz="32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 txBox="1">
            <a:spLocks noChangeArrowheads="1"/>
          </p:cNvSpPr>
          <p:nvPr/>
        </p:nvSpPr>
        <p:spPr bwMode="auto">
          <a:xfrm>
            <a:off x="785813" y="928688"/>
            <a:ext cx="7767637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ru-RU" sz="3000" dirty="0">
                <a:latin typeface="Calibri" pitchFamily="34" charset="0"/>
              </a:rPr>
              <a:t>В России в настоящее время для большинства уровней и ступеней образования, </a:t>
            </a:r>
            <a:r>
              <a:rPr lang="ru-RU" sz="3000" b="1" i="1" dirty="0">
                <a:solidFill>
                  <a:srgbClr val="FFCC00"/>
                </a:solidFill>
                <a:latin typeface="Calibri" pitchFamily="34" charset="0"/>
              </a:rPr>
              <a:t>исключая дошкольное</a:t>
            </a:r>
            <a:r>
              <a:rPr lang="ru-RU" sz="3000" dirty="0">
                <a:latin typeface="Calibri" pitchFamily="34" charset="0"/>
              </a:rPr>
              <a:t>, установлены федеральные государственные образовательные стандарты (ФГОС), представляющие собой совокупность трех групп требований: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 txBox="1">
            <a:spLocks noChangeArrowheads="1"/>
          </p:cNvSpPr>
          <p:nvPr/>
        </p:nvSpPr>
        <p:spPr bwMode="auto">
          <a:xfrm>
            <a:off x="539750" y="500063"/>
            <a:ext cx="8351838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3000" dirty="0">
              <a:latin typeface="Times New Roman" pitchFamily="18" charset="0"/>
            </a:endParaRP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r>
              <a:rPr lang="ru-RU" sz="3000" dirty="0">
                <a:solidFill>
                  <a:srgbClr val="FF0000"/>
                </a:solidFill>
                <a:latin typeface="Calibri" pitchFamily="34" charset="0"/>
              </a:rPr>
              <a:t>Три группы  требований:</a:t>
            </a:r>
          </a:p>
          <a:p>
            <a:pPr marL="342900" indent="-342900" algn="r">
              <a:spcBef>
                <a:spcPct val="20000"/>
              </a:spcBef>
              <a:buFont typeface="Wingdings" pitchFamily="2" charset="2"/>
              <a:buNone/>
            </a:pPr>
            <a:endParaRPr lang="ru-RU" sz="3000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000" dirty="0">
                <a:latin typeface="Calibri" pitchFamily="34" charset="0"/>
              </a:rPr>
              <a:t>к </a:t>
            </a:r>
            <a:r>
              <a:rPr lang="ru-RU" sz="3000" i="1" dirty="0">
                <a:solidFill>
                  <a:schemeClr val="folHlink"/>
                </a:solidFill>
                <a:latin typeface="Calibri" pitchFamily="34" charset="0"/>
              </a:rPr>
              <a:t>структуре</a:t>
            </a:r>
            <a:r>
              <a:rPr lang="ru-RU" sz="3000" dirty="0">
                <a:latin typeface="Calibri" pitchFamily="34" charset="0"/>
              </a:rPr>
              <a:t> основных образовательных программ,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000" dirty="0">
                <a:latin typeface="Calibri" pitchFamily="34" charset="0"/>
              </a:rPr>
              <a:t>к </a:t>
            </a:r>
            <a:r>
              <a:rPr lang="ru-RU" sz="3000" i="1" dirty="0">
                <a:solidFill>
                  <a:schemeClr val="folHlink"/>
                </a:solidFill>
                <a:latin typeface="Calibri" pitchFamily="34" charset="0"/>
              </a:rPr>
              <a:t>условиям</a:t>
            </a:r>
            <a:r>
              <a:rPr lang="ru-RU" sz="3000" dirty="0">
                <a:latin typeface="Calibri" pitchFamily="34" charset="0"/>
              </a:rPr>
              <a:t> реализации основных образовательных программ;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ru-RU" sz="3000" dirty="0">
                <a:latin typeface="Calibri" pitchFamily="34" charset="0"/>
              </a:rPr>
              <a:t>к </a:t>
            </a:r>
            <a:r>
              <a:rPr lang="ru-RU" sz="3000" i="1" dirty="0">
                <a:solidFill>
                  <a:schemeClr val="folHlink"/>
                </a:solidFill>
                <a:latin typeface="Calibri" pitchFamily="34" charset="0"/>
              </a:rPr>
              <a:t>результатам</a:t>
            </a:r>
            <a:r>
              <a:rPr lang="ru-RU" sz="3000" dirty="0">
                <a:latin typeface="Calibri" pitchFamily="34" charset="0"/>
              </a:rPr>
              <a:t> освоения основных образовательных программ. </a:t>
            </a: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endParaRPr lang="ru-RU" sz="3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3" y="1214438"/>
            <a:ext cx="8501062" cy="3413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7688" indent="-411163"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ru-RU" sz="2800" dirty="0">
                <a:latin typeface="Calibri" pitchFamily="34" charset="0"/>
              </a:rPr>
              <a:t>        С 1 декабря 2007 г в соответствии с Законом РФ «Об образовании» в редакции ФЗ от 01.12.2007 № 308-ФЗ для системы дошкольного образования установлены федеральные государственные требования (ФГТ) к </a:t>
            </a:r>
            <a:r>
              <a:rPr lang="ru-RU" sz="2800" i="1" dirty="0">
                <a:solidFill>
                  <a:srgbClr val="FF0000"/>
                </a:solidFill>
                <a:latin typeface="Calibri" pitchFamily="34" charset="0"/>
              </a:rPr>
              <a:t>структуре</a:t>
            </a:r>
            <a:r>
              <a:rPr lang="ru-RU" sz="2800" dirty="0">
                <a:latin typeface="Calibri" pitchFamily="34" charset="0"/>
              </a:rPr>
              <a:t> основной образовательной программы дошкольного образования и </a:t>
            </a:r>
            <a:r>
              <a:rPr lang="ru-RU" sz="2800" i="1" dirty="0">
                <a:solidFill>
                  <a:srgbClr val="FF0000"/>
                </a:solidFill>
                <a:latin typeface="Calibri" pitchFamily="34" charset="0"/>
              </a:rPr>
              <a:t>условиям</a:t>
            </a:r>
            <a:r>
              <a:rPr lang="ru-RU" sz="2800" dirty="0">
                <a:latin typeface="Calibri" pitchFamily="34" charset="0"/>
              </a:rPr>
              <a:t> ее реализации. </a:t>
            </a:r>
          </a:p>
          <a:p>
            <a:pPr marL="547688" indent="-411163">
              <a:lnSpc>
                <a:spcPct val="90000"/>
              </a:lnSpc>
              <a:spcBef>
                <a:spcPct val="20000"/>
              </a:spcBef>
              <a:buClr>
                <a:srgbClr val="F9F9F9"/>
              </a:buClr>
              <a:buSzPct val="65000"/>
            </a:pPr>
            <a:r>
              <a:rPr lang="ru-RU" dirty="0"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285750" y="285729"/>
            <a:ext cx="850106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Calibri" pitchFamily="34" charset="0"/>
              </a:rPr>
              <a:t>    «Федеральные государственные образовательные требования»</a:t>
            </a:r>
            <a:r>
              <a:rPr lang="ru-RU" sz="2800" dirty="0">
                <a:latin typeface="Calibri" pitchFamily="34" charset="0"/>
              </a:rPr>
              <a:t> – нормы и положения, обязательные при реализации </a:t>
            </a:r>
            <a:r>
              <a:rPr lang="ru-RU" sz="2800" i="1" dirty="0">
                <a:latin typeface="Calibri" pitchFamily="34" charset="0"/>
              </a:rPr>
              <a:t>основной общеобразовательной программы дошкольного образования</a:t>
            </a:r>
            <a:r>
              <a:rPr lang="ru-RU" sz="2800" dirty="0">
                <a:latin typeface="Calibri" pitchFamily="34" charset="0"/>
              </a:rPr>
              <a:t> образовательными учреждениями.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2643183"/>
            <a:ext cx="71707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   ФГТ обеспечивают единое образовательное</a:t>
            </a:r>
          </a:p>
          <a:p>
            <a:r>
              <a:rPr lang="ru-RU" sz="2800" dirty="0">
                <a:latin typeface="Calibri" pitchFamily="34" charset="0"/>
              </a:rPr>
              <a:t>пространство РФ в условиях модернизации</a:t>
            </a:r>
          </a:p>
          <a:p>
            <a:r>
              <a:rPr lang="ru-RU" sz="2800" dirty="0">
                <a:latin typeface="Calibri" pitchFamily="34" charset="0"/>
              </a:rPr>
              <a:t>всех уровней образования.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4214818"/>
            <a:ext cx="84296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  ФГТ  учитывают особенности реализации</a:t>
            </a:r>
          </a:p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образовательной программы для детей с ограниченными возможностями здоровья – </a:t>
            </a: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инклюзивное образование.</a:t>
            </a:r>
            <a:endParaRPr lang="ru-RU" sz="2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850" y="714375"/>
            <a:ext cx="8532813" cy="5791200"/>
          </a:xfrm>
          <a:prstGeom prst="rect">
            <a:avLst/>
          </a:prstGeom>
        </p:spPr>
        <p:txBody>
          <a:bodyPr/>
          <a:lstStyle/>
          <a:p>
            <a:pPr marL="548640" indent="-411480" algn="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defRPr/>
            </a:pPr>
            <a:endParaRPr lang="ru-RU" sz="2800" b="1" dirty="0">
              <a:latin typeface="+mn-lt"/>
            </a:endParaRP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800" b="1" dirty="0">
                <a:latin typeface="+mn-lt"/>
              </a:rPr>
              <a:t>	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09538"/>
            <a:ext cx="8820150" cy="11763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Назначение ФГТ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214422"/>
            <a:ext cx="8229600" cy="511017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47688" marR="0" lvl="0" indent="-41116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Выравнивание стартовых возможностей при подготовке к школьному обучению. </a:t>
            </a:r>
          </a:p>
          <a:p>
            <a:pPr marL="547688" marR="0" lvl="0" indent="-41116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547688" marR="0" lvl="0" indent="-41116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Обеспечение равнодолевого содержания по всем направлениям развития ребенка.</a:t>
            </a:r>
          </a:p>
          <a:p>
            <a:pPr marL="547688" marR="0" lvl="0" indent="-41116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547688" marR="0" lvl="0" indent="-41116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Решение образовательных задач  не только в рамках непосредственно образовательной деятельности.</a:t>
            </a:r>
          </a:p>
          <a:p>
            <a:pPr marL="547688" marR="0" lvl="0" indent="-41116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547688" marR="0" lvl="0" indent="-411163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 2" pitchFamily="18" charset="2"/>
              <a:buChar char="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Необходимость реализации принципа научной обоснованности и практической применимости.</a:t>
            </a:r>
          </a:p>
          <a:p>
            <a:pPr marL="547688" marR="0" lvl="0" indent="-41116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9F9F9"/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784830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Возникает вопрос: что меняется в дошкольном образовании с введением ФГТ ?</a:t>
            </a:r>
            <a:br>
              <a:rPr lang="ru-RU" sz="28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2800" dirty="0" smtClean="0">
                <a:latin typeface="Calibri" pitchFamily="34" charset="0"/>
                <a:cs typeface="Calibri" pitchFamily="34" charset="0"/>
              </a:rPr>
              <a:t>    1. Для системы дошкольного образования установлены </a:t>
            </a:r>
            <a:r>
              <a:rPr lang="ru-RU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Федеральные государственные требования, 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 не Федеральный государственный стандарт.</a:t>
            </a:r>
          </a:p>
          <a:p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2.В настоящее время разработанные и утвержденные 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только ФГТ к структуре основной общеобразовательной программы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дошкольного образования, в которых </a:t>
            </a:r>
            <a:r>
              <a:rPr lang="ru-RU" sz="2800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определены обязательные образовательные области и основные задачи образовательных областей. </a:t>
            </a:r>
            <a:endParaRPr lang="ru-RU" sz="2800" b="1" u="sng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Calibri" pitchFamily="34" charset="0"/>
              <a:cs typeface="Calibri" pitchFamily="34" charset="0"/>
            </a:endParaRPr>
          </a:p>
          <a:p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 3.Изменения такого рода предполагает изменение подходов к организации 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воспитательно-образовательного процесса: в данном случае не через систему занятий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, а через 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другие, адекватные </a:t>
            </a:r>
            <a:r>
              <a:rPr lang="ru-RU" sz="2800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Calibri" pitchFamily="34" charset="0"/>
                <a:cs typeface="Calibri" pitchFamily="34" charset="0"/>
              </a:rPr>
              <a:t>формы </a:t>
            </a:r>
            <a:r>
              <a:rPr lang="ru-RU" sz="2800" dirty="0" smtClean="0">
                <a:uFill>
                  <a:solidFill>
                    <a:schemeClr val="tx1"/>
                  </a:solidFill>
                </a:uFill>
                <a:latin typeface="Calibri" pitchFamily="34" charset="0"/>
                <a:cs typeface="Calibri" pitchFamily="34" charset="0"/>
              </a:rPr>
              <a:t>образовательной работы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с детьми дошкольного возраста. </a:t>
            </a:r>
            <a:r>
              <a:rPr lang="ru-RU" sz="2800" b="1" i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800" b="1" i="1" dirty="0" smtClean="0">
                <a:latin typeface="Calibri" pitchFamily="34" charset="0"/>
                <a:cs typeface="Calibri" pitchFamily="34" charset="0"/>
              </a:rPr>
            </a:b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0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rgbClr val="FF0066"/>
              </a:solidFill>
            </a:endParaRPr>
          </a:p>
          <a:p>
            <a:r>
              <a:rPr lang="ru-RU" sz="2000" i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 основе федеральных государственных требований </a:t>
            </a:r>
            <a:r>
              <a:rPr lang="ru-RU" sz="2000" i="1" u="sng" dirty="0" smtClean="0">
                <a:solidFill>
                  <a:schemeClr val="bg1"/>
                </a:solidFill>
              </a:rPr>
              <a:t>(ФГТ): </a:t>
            </a:r>
            <a:endParaRPr lang="ru-RU" sz="2000" i="1" u="sng" dirty="0">
              <a:solidFill>
                <a:schemeClr val="bg1"/>
              </a:solidFill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071538" y="785794"/>
            <a:ext cx="6715172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i="1" dirty="0" smtClean="0">
                <a:solidFill>
                  <a:srgbClr val="FF0000"/>
                </a:solidFill>
              </a:rPr>
              <a:t>    Общеобразовательная</a:t>
            </a:r>
            <a:endParaRPr lang="ru-RU" sz="2800" b="1" i="1" dirty="0">
              <a:solidFill>
                <a:srgbClr val="FF0000"/>
              </a:solidFill>
            </a:endParaRPr>
          </a:p>
          <a:p>
            <a:pPr algn="ctr" eaLnBrk="0" hangingPunct="0"/>
            <a:r>
              <a:rPr lang="ru-RU" sz="2800" b="1" i="1" dirty="0">
                <a:solidFill>
                  <a:srgbClr val="FF0000"/>
                </a:solidFill>
              </a:rPr>
              <a:t> программа дошкольного </a:t>
            </a:r>
            <a:r>
              <a:rPr lang="ru-RU" sz="2800" b="1" i="1" dirty="0" smtClean="0">
                <a:solidFill>
                  <a:srgbClr val="FF0000"/>
                </a:solidFill>
              </a:rPr>
              <a:t>образования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2643182"/>
            <a:ext cx="2500330" cy="285752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29322" y="2571744"/>
            <a:ext cx="2571768" cy="292895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Freeform 5"/>
          <p:cNvSpPr>
            <a:spLocks/>
          </p:cNvSpPr>
          <p:nvPr/>
        </p:nvSpPr>
        <p:spPr bwMode="gray">
          <a:xfrm>
            <a:off x="3000375" y="2571750"/>
            <a:ext cx="974725" cy="13843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gray">
          <a:xfrm flipH="1">
            <a:off x="5072063" y="2571750"/>
            <a:ext cx="928687" cy="1384300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Прямоугольник 15"/>
          <p:cNvSpPr>
            <a:spLocks noChangeArrowheads="1"/>
          </p:cNvSpPr>
          <p:nvPr/>
        </p:nvSpPr>
        <p:spPr bwMode="auto">
          <a:xfrm>
            <a:off x="357188" y="5357826"/>
            <a:ext cx="82153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11200" indent="-711200" algn="just"/>
            <a:endParaRPr lang="ru-RU" dirty="0">
              <a:latin typeface="Times New Roman" pitchFamily="18" charset="0"/>
            </a:endParaRPr>
          </a:p>
          <a:p>
            <a:pPr marL="711200" indent="-711200" algn="just"/>
            <a:r>
              <a:rPr lang="ru-RU" dirty="0">
                <a:latin typeface="Times New Roman" pitchFamily="18" charset="0"/>
              </a:rPr>
              <a:t>-разрабатывается примерная основная общеобразовательная программа дошкольного образования </a:t>
            </a:r>
            <a:endParaRPr lang="en-US" sz="1600" i="1" dirty="0">
              <a:latin typeface="Book Antiqua" pitchFamily="18" charset="0"/>
            </a:endParaRPr>
          </a:p>
          <a:p>
            <a:pPr marL="711200" indent="-711200"/>
            <a:r>
              <a:rPr lang="ru-RU" dirty="0">
                <a:latin typeface="Times New Roman" pitchFamily="18" charset="0"/>
              </a:rPr>
              <a:t>- на основе примерной – основная программа ДОУ. 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71500" y="2786058"/>
            <a:ext cx="235742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ru-RU" sz="2000" b="1" dirty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Примерная</a:t>
            </a:r>
            <a:r>
              <a:rPr lang="ru-RU" sz="2000" b="1" dirty="0">
                <a:latin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общеобразовательная программа</a:t>
            </a: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6000761" y="2786059"/>
            <a:ext cx="2357454" cy="250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Snap ITC" pitchFamily="82" charset="0"/>
              <a:buNone/>
            </a:pPr>
            <a:r>
              <a:rPr lang="ru-RU" sz="2000" b="1" dirty="0">
                <a:latin typeface="Times New Roman" pitchFamily="18" charset="0"/>
              </a:rPr>
              <a:t>	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Snap ITC" pitchFamily="82" charset="0"/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 Основная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Snap ITC" pitchFamily="82" charset="0"/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общеобразовательная 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Snap ITC" pitchFamily="82" charset="0"/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программа ДОУ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000000"/>
      </a:dk1>
      <a:lt1>
        <a:srgbClr val="FFFFFF"/>
      </a:lt1>
      <a:dk2>
        <a:srgbClr val="8D1BFF"/>
      </a:dk2>
      <a:lt2>
        <a:srgbClr val="B367FF"/>
      </a:lt2>
      <a:accent1>
        <a:srgbClr val="932968"/>
      </a:accent1>
      <a:accent2>
        <a:srgbClr val="6585CF"/>
      </a:accent2>
      <a:accent3>
        <a:srgbClr val="6BB1C9"/>
      </a:accent3>
      <a:accent4>
        <a:srgbClr val="7E6BC9"/>
      </a:accent4>
      <a:accent5>
        <a:srgbClr val="E29AC5"/>
      </a:accent5>
      <a:accent6>
        <a:srgbClr val="D467A8"/>
      </a:accent6>
      <a:hlink>
        <a:srgbClr val="FFFF00"/>
      </a:hlink>
      <a:folHlink>
        <a:srgbClr val="FF33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826</TotalTime>
  <Words>744</Words>
  <Application>Microsoft Office PowerPoint</Application>
  <PresentationFormat>Экран (4:3)</PresentationFormat>
  <Paragraphs>145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  «Особенности федеральных государственных требований  (ФГТ ) к структуре основной общеобразовательной программы дошкольного образования».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Стандартизация российского дошкольного образования</dc:title>
  <dc:creator>домик</dc:creator>
  <cp:lastModifiedBy>домик</cp:lastModifiedBy>
  <cp:revision>86</cp:revision>
  <dcterms:created xsi:type="dcterms:W3CDTF">2013-01-16T11:49:46Z</dcterms:created>
  <dcterms:modified xsi:type="dcterms:W3CDTF">2013-05-23T15:57:17Z</dcterms:modified>
</cp:coreProperties>
</file>