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6"/>
  </p:notesMasterIdLst>
  <p:sldIdLst>
    <p:sldId id="256" r:id="rId2"/>
    <p:sldId id="303" r:id="rId3"/>
    <p:sldId id="310" r:id="rId4"/>
    <p:sldId id="298" r:id="rId5"/>
    <p:sldId id="308" r:id="rId6"/>
    <p:sldId id="309" r:id="rId7"/>
    <p:sldId id="264" r:id="rId8"/>
    <p:sldId id="294" r:id="rId9"/>
    <p:sldId id="274" r:id="rId10"/>
    <p:sldId id="365" r:id="rId11"/>
    <p:sldId id="367" r:id="rId12"/>
    <p:sldId id="314" r:id="rId13"/>
    <p:sldId id="320" r:id="rId14"/>
    <p:sldId id="327" r:id="rId15"/>
    <p:sldId id="348" r:id="rId16"/>
    <p:sldId id="369" r:id="rId17"/>
    <p:sldId id="370" r:id="rId18"/>
    <p:sldId id="372" r:id="rId19"/>
    <p:sldId id="373" r:id="rId20"/>
    <p:sldId id="377" r:id="rId21"/>
    <p:sldId id="379" r:id="rId22"/>
    <p:sldId id="380" r:id="rId23"/>
    <p:sldId id="381" r:id="rId24"/>
    <p:sldId id="382" r:id="rId25"/>
  </p:sldIdLst>
  <p:sldSz cx="9144000" cy="6858000" type="screen4x3"/>
  <p:notesSz cx="6761163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3" autoAdjust="0"/>
    <p:restoredTop sz="94689" autoAdjust="0"/>
  </p:normalViewPr>
  <p:slideViewPr>
    <p:cSldViewPr>
      <p:cViewPr varScale="1">
        <p:scale>
          <a:sx n="41" d="100"/>
          <a:sy n="41" d="100"/>
        </p:scale>
        <p:origin x="-14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28"/>
        <p:guide pos="2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179B71-05CF-4FDC-BA46-FDBF62410DE5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852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17415"/>
            <a:ext cx="540893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33106"/>
            <a:ext cx="292983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6EE40-28A1-49E3-9C4B-84756C5F4A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 advClick="0" advTm="5000"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459E2E-CC48-4429-805D-3FE1559184EA}" type="datetimeFigureOut">
              <a:rPr lang="ru-RU" smtClean="0"/>
              <a:pPr/>
              <a:t>25.05.2013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292024-0C01-474D-883E-231083C409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 advClick="0" advTm="5000">
    <p:newsflash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48" y="928670"/>
            <a:ext cx="7786742" cy="5429287"/>
          </a:xfrm>
        </p:spPr>
        <p:txBody>
          <a:bodyPr>
            <a:noAutofit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6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Защита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 и достоинства ребёнка в детском саду.</a:t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 воспитатель ГБОУ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/с №1313 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Живаева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Р.А.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Формирование человека начинается с раннего детства, и дети усваивают ценности того общества, в котором живут. Именно в детстве закладываются основы не только знаний, но и норм поведения, убеждений, привычек, потребностей личности. Немалую роль в этом призвано сыграть правовое образование всех участников педагогического процесса. В правовых нормах четко формулируются правила (разрешение, требование, запрет), условия их применения, указываются на правомерный способ действия. Вследствие этого человек, усвоивший правовые нормы, действует более четко, уверенно, результативно. Ребенок, приученный в дошкольные годы искать и находить взаимоприемлемые решения в согласии с другими, в своей взрослой жизни не будет прибегать к ущемлению прав и свобод других людей. Поэтому ДОУ строит свою работу таким образом, чтобы идеи и принципы Конвенции усваивались не только в их правовом содержании, но и становились нравственной основой общения с другими людьми, регулятором жизнедеятельности.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714356"/>
            <a:ext cx="6826272" cy="64294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Загадки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правах ребёнка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28662" y="1428735"/>
            <a:ext cx="3003576" cy="4429157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Мама работала, </a:t>
            </a:r>
          </a:p>
          <a:p>
            <a:r>
              <a:rPr lang="ru-RU" dirty="0"/>
              <a:t>Папа трудился, </a:t>
            </a:r>
          </a:p>
          <a:p>
            <a:r>
              <a:rPr lang="ru-RU" dirty="0"/>
              <a:t>А я в детском садике все находился. </a:t>
            </a:r>
          </a:p>
          <a:p>
            <a:r>
              <a:rPr lang="ru-RU" dirty="0"/>
              <a:t>Все кто устал от работы нелегкой </a:t>
            </a:r>
          </a:p>
          <a:p>
            <a:r>
              <a:rPr lang="ru-RU" dirty="0"/>
              <a:t>Имеют полное право на …(</a:t>
            </a:r>
            <a:r>
              <a:rPr lang="ru-RU" dirty="0" smtClean="0"/>
              <a:t>отдых</a:t>
            </a:r>
            <a:r>
              <a:rPr lang="ru-RU" dirty="0"/>
              <a:t>)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Чтобы </a:t>
            </a:r>
            <a:r>
              <a:rPr lang="ru-RU" dirty="0"/>
              <a:t>вырасти успешным </a:t>
            </a:r>
          </a:p>
          <a:p>
            <a:r>
              <a:rPr lang="ru-RU" dirty="0"/>
              <a:t>Надо много знать, уметь. </a:t>
            </a:r>
          </a:p>
          <a:p>
            <a:r>
              <a:rPr lang="ru-RU" dirty="0"/>
              <a:t>Чтобы вырасти большим </a:t>
            </a:r>
          </a:p>
          <a:p>
            <a:r>
              <a:rPr lang="ru-RU" dirty="0"/>
              <a:t>Недостаточно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питанья</a:t>
            </a:r>
            <a:r>
              <a:rPr lang="ru-RU" dirty="0"/>
              <a:t> </a:t>
            </a:r>
          </a:p>
          <a:p>
            <a:r>
              <a:rPr lang="ru-RU" dirty="0"/>
              <a:t>Мы использовать должны </a:t>
            </a:r>
          </a:p>
          <a:p>
            <a:r>
              <a:rPr lang="ru-RU" dirty="0"/>
              <a:t>Право на … (образование)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dirty="0"/>
              <a:t>дети заболели </a:t>
            </a:r>
          </a:p>
          <a:p>
            <a:r>
              <a:rPr lang="ru-RU" dirty="0"/>
              <a:t>Плохо чувствуют себя </a:t>
            </a:r>
          </a:p>
          <a:p>
            <a:r>
              <a:rPr lang="ru-RU" dirty="0"/>
              <a:t>И у них бронхит, ангина, </a:t>
            </a:r>
          </a:p>
          <a:p>
            <a:r>
              <a:rPr lang="ru-RU" dirty="0"/>
              <a:t>Пневмония, скарлатина, </a:t>
            </a:r>
          </a:p>
          <a:p>
            <a:r>
              <a:rPr lang="ru-RU" dirty="0"/>
              <a:t>Слышен детский крик и плач </a:t>
            </a:r>
          </a:p>
          <a:p>
            <a:r>
              <a:rPr lang="ru-RU" dirty="0"/>
              <a:t>Вам поможет только… (врач)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5213350" y="1428736"/>
            <a:ext cx="2644798" cy="4000528"/>
          </a:xfrm>
        </p:spPr>
        <p:txBody>
          <a:bodyPr>
            <a:no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Всех по-разному зовут: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Кот - Мурлыка,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Пес - Барбос,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Даже нашу козочку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Зовут красиво – Розочка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Настя, Вика и Данила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 имеют своё …(имя)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 Сказка учит нас, друзья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Жить без домика нельзя.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Лисе, зайке, поросенку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Даже глупому мышонку.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Ох, как нужно нам оно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Это право на …(жильё)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4294967295"/>
          </p:nvPr>
        </p:nvSpPr>
        <p:spPr>
          <a:xfrm>
            <a:off x="1000100" y="1500174"/>
            <a:ext cx="6572250" cy="857256"/>
          </a:xfrm>
        </p:spPr>
        <p:txBody>
          <a:bodyPr>
            <a:noAutofit/>
          </a:bodyPr>
          <a:lstStyle/>
          <a:p>
            <a:pPr lvl="2"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имеют право на бесплатное образование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500042"/>
            <a:ext cx="8183562" cy="105251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Фото галерея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CIMG2256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2786058"/>
            <a:ext cx="4429125" cy="332263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IMG2263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1714488"/>
            <a:ext cx="2255825" cy="1691425"/>
          </a:xfrm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643174" y="428604"/>
            <a:ext cx="6111860" cy="1052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 отдых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CIMG2261.jpg"/>
          <p:cNvPicPr>
            <a:picLocks noGrp="1" noChangeAspect="1"/>
          </p:cNvPicPr>
          <p:nvPr>
            <p:ph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1357290" y="1142984"/>
            <a:ext cx="1857388" cy="2476819"/>
          </a:xfrm>
        </p:spPr>
      </p:pic>
      <p:sp>
        <p:nvSpPr>
          <p:cNvPr id="5" name="Заголовок 8"/>
          <p:cNvSpPr txBox="1">
            <a:spLocks/>
          </p:cNvSpPr>
          <p:nvPr/>
        </p:nvSpPr>
        <p:spPr>
          <a:xfrm>
            <a:off x="857224" y="3857628"/>
            <a:ext cx="7754934" cy="57150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Дети имеют право говорить на своём родном языке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6" name="Содержимое 4" descr="CIMG224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286116" y="4071942"/>
            <a:ext cx="3062271" cy="2297152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IMG224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357290" y="2071678"/>
            <a:ext cx="2952771" cy="2214578"/>
          </a:xfrm>
        </p:spPr>
      </p:pic>
      <p:pic>
        <p:nvPicPr>
          <p:cNvPr id="11" name="Содержимое 10" descr="CIMG2253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929190" y="3357562"/>
            <a:ext cx="2953971" cy="2214578"/>
          </a:xfrm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714348" y="571480"/>
            <a:ext cx="7715250" cy="11430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на достаточное питание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 достаточное количество чистой воды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571472" y="857233"/>
            <a:ext cx="8183562" cy="71438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 имеет право на досуг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CIMG2260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143116"/>
            <a:ext cx="3252782" cy="2439587"/>
          </a:xfrm>
        </p:spPr>
      </p:pic>
      <p:pic>
        <p:nvPicPr>
          <p:cNvPr id="11" name="Содержимое 10" descr="Изображение 693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643438" y="3429000"/>
            <a:ext cx="3181344" cy="2386008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CIMG220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928662" y="2214554"/>
            <a:ext cx="3087806" cy="2316158"/>
          </a:xfrm>
        </p:spPr>
      </p:pic>
      <p:pic>
        <p:nvPicPr>
          <p:cNvPr id="11" name="Содержимое 10" descr="CIMG2199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5000628" y="3500438"/>
            <a:ext cx="3017731" cy="2262706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642918"/>
            <a:ext cx="8183562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ребёнок имеет право на заботу со стороны взрослых</a:t>
            </a:r>
            <a:r>
              <a:rPr lang="ru-RU" sz="2400" dirty="0" smtClean="0">
                <a:solidFill>
                  <a:schemeClr val="tx1"/>
                </a:solidFill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IMG2189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928802"/>
            <a:ext cx="2957513" cy="3941762"/>
          </a:xfrm>
        </p:spPr>
      </p:pic>
      <p:pic>
        <p:nvPicPr>
          <p:cNvPr id="8" name="Содержимое 7" descr="CIMG2187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214810" y="2786058"/>
            <a:ext cx="4041775" cy="303053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0100" y="714356"/>
            <a:ext cx="7286676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ребёнок имеет право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медицинскую помощь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CIMG2190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122692" y="2357430"/>
            <a:ext cx="3346091" cy="2601910"/>
          </a:xfrm>
        </p:spPr>
      </p:pic>
      <p:pic>
        <p:nvPicPr>
          <p:cNvPr id="10" name="Содержимое 9" descr="CIMG2202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929190" y="3643314"/>
            <a:ext cx="3184295" cy="2387596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785794"/>
            <a:ext cx="7254900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Все дети независимо от цвета кожи, языка, религии, пола имеют равные права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571480"/>
            <a:ext cx="5286412" cy="128588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 имеют право выражать своё мнение и собираться вместе с целью выражения своих взглядов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IMG2251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642910" y="2071678"/>
            <a:ext cx="3930650" cy="2946400"/>
          </a:xfrm>
        </p:spPr>
      </p:pic>
      <p:sp>
        <p:nvSpPr>
          <p:cNvPr id="7" name="Содержимое 6"/>
          <p:cNvSpPr>
            <a:spLocks noGrp="1"/>
          </p:cNvSpPr>
          <p:nvPr>
            <p:ph sz="quarter" idx="4294967295"/>
          </p:nvPr>
        </p:nvSpPr>
        <p:spPr>
          <a:xfrm>
            <a:off x="5213350" y="2571745"/>
            <a:ext cx="3287740" cy="164307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Дети имеют право на воспитание в семейном окружении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500694" y="4286256"/>
            <a:ext cx="2990182" cy="214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5011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– познакомить дошкольников и их родителей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документами о правах ребенка, в доступной форме разъяснить значение каждого права.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Ознакомление детей в соответствующей возрасту форме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основными документами по защите прав ребенка.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Формирование чувства собственного достоинства,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осознания своих прав и свобод, ответственности.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уважения к достоинству и  личным правам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другого человека, формирование основ толерантности.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3500438"/>
            <a:ext cx="835824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Участники  – дети, педагоги, родители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Тип  – социально-педагогический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реализации: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Занятия по познавательной деятельности.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Беседы с детьми и родителями.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Игровая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Продуктивная деятельность.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Театрализованная деятельность.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совместных с родителями развлечений.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Организация экскурсий, целевых прогулок.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Чтение специально подобранной литературы.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785794"/>
            <a:ext cx="8183562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Конкурс рисунка: «Права ребёнка»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4040376.JPG"/>
          <p:cNvPicPr>
            <a:picLocks noGrp="1" noChangeAspect="1"/>
          </p:cNvPicPr>
          <p:nvPr>
            <p:ph sz="half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1071538" y="2500306"/>
            <a:ext cx="3136608" cy="2225670"/>
          </a:xfrm>
        </p:spPr>
      </p:pic>
      <p:pic>
        <p:nvPicPr>
          <p:cNvPr id="6" name="Содержимое 5" descr="P404040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857752" y="3071810"/>
            <a:ext cx="2644766" cy="250056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642918"/>
            <a:ext cx="8183562" cy="10525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по правам ребёнка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CIMG2250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286116" y="2071678"/>
            <a:ext cx="3141662" cy="41878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571480"/>
            <a:ext cx="8183562" cy="1052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Беседа с детьми о правах ребёнка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CIMG2255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3143240" y="2071678"/>
            <a:ext cx="2984542" cy="2238614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472" y="571480"/>
            <a:ext cx="8183562" cy="105251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4130008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928926" y="2143116"/>
            <a:ext cx="3174126" cy="23828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Изображение 512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714348" y="1857364"/>
            <a:ext cx="3468684" cy="2601853"/>
          </a:xfrm>
        </p:spPr>
      </p:pic>
      <p:pic>
        <p:nvPicPr>
          <p:cNvPr id="8" name="Содержимое 7" descr="Изображение 514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screen"/>
          <a:stretch>
            <a:fillRect/>
          </a:stretch>
        </p:blipFill>
        <p:spPr>
          <a:xfrm>
            <a:off x="4429124" y="1928802"/>
            <a:ext cx="3500462" cy="2624658"/>
          </a:xfr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60438" y="642938"/>
            <a:ext cx="7326338" cy="1050925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Консультация для родителей на родительском собрании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928670"/>
            <a:ext cx="678661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539552" y="1128095"/>
            <a:ext cx="734481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Конвенцию о правах ребенка называют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Великой хартией вольностей для детей.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Она состоит из пятидесяти четырех статей,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детализирующих индивидуальные права каждого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человека в возрасте до восемнадцати лет на полное развитие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своих возможностей в условиях, свободных от голода и нужды,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жестокости, эксплуатации и других форм злоупотреблений.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Конвенция о правах ребенка делает шаг вперед по сравнению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действующими международными документами. Она увязывает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права ребенка с правами и обязанностями родителей и других лиц, несущих ответственность за жизнь детей, их развитие и защиту,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предоставляет ребенку право на участие в принятии решений,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затрагивающих его настоящее и будущее.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71802" y="428604"/>
            <a:ext cx="2500330" cy="357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149080"/>
            <a:ext cx="75724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Защита прав и достоинства маленького ребенка: координация усилий семьи и детского сада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Т.Н.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Доронова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А.Е.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Жичкина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Л.Г.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Голубева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 2-е изд. — М.: Просвещение, 2006. — 143 с.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(Использованы материалы сайта «Детская психология для родителей»)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620713"/>
            <a:ext cx="7858180" cy="5256212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данного пособия — познакомить работников дошкольных образовательных учреждений с основными положениями Конвенции о правах ребенка и содействовать их реализации. 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пособии впервые рассмотрены права и обязанности родителей по отношению к ребенку с учетом требований федерального и регионального законодательства. Дана оценка соблюдению прав детей на охрану здоровья, образование, защиту и помощь в системе дошкольного образования. 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Показано, как в условиях детского сада проводить профилактическую, диагностическую и коррекционную работу по защите ребенка-дошкольника от запугивания, небрежного обращения, насилия и жестоких наказаний в семье. Приводятся тексты законов, затрагивающих права ребенка</a:t>
            </a:r>
            <a:r>
              <a:rPr lang="ru-RU" sz="2000" dirty="0">
                <a:solidFill>
                  <a:schemeClr val="tx1"/>
                </a:solidFill>
              </a:rPr>
              <a:t>. 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285728"/>
            <a:ext cx="8215370" cy="2357454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пособие.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Мои права. Дошкольникам о правах о обязанностях.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Информационно-деловое оснащение ДОУ.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Издательство "Детство-Пресс"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14678" y="2428868"/>
            <a:ext cx="3071813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785794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1857364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71538" y="785794"/>
            <a:ext cx="3132979" cy="417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1500174"/>
            <a:ext cx="3239790" cy="451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1">
      <a:dk1>
        <a:sysClr val="windowText" lastClr="000000"/>
      </a:dk1>
      <a:lt1>
        <a:srgbClr val="69676D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A6D0DE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512</TotalTime>
  <Words>680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        Защита прав и достоинства ребёнка в детском саду.  Выполнила воспитатель ГБОУ д/с №1313  Живаева Р.А. г.Москва </vt:lpstr>
      <vt:lpstr>Слайд 2</vt:lpstr>
      <vt:lpstr>Слайд 3</vt:lpstr>
      <vt:lpstr>Слайд 4</vt:lpstr>
      <vt:lpstr>Слайд 5</vt:lpstr>
      <vt:lpstr>Цель данного пособия — познакомить работников дошкольных образовательных учреждений с основными положениями Конвенции о правах ребенка и содействовать их реализации.    В пособии впервые рассмотрены права и обязанности родителей по отношению к ребенку с учетом требований федерального и регионального законодательства. Дана оценка соблюдению прав детей на охрану здоровья, образование, защиту и помощь в системе дошкольного образования.    Показано, как в условиях детского сада проводить профилактическую, диагностическую и коррекционную работу по защите ребенка-дошкольника от запугивания, небрежного обращения, насилия и жестоких наказаний в семье. Приводятся тексты законов, затрагивающих права ребенка. </vt:lpstr>
      <vt:lpstr>  Наглядное пособие. Мои права. Дошкольникам о правах о обязанностях. Информационно-деловое оснащение ДОУ. Издательство "Детство-Пресс" </vt:lpstr>
      <vt:lpstr>Слайд 8</vt:lpstr>
      <vt:lpstr>Слайд 9</vt:lpstr>
      <vt:lpstr>Слайд 10</vt:lpstr>
      <vt:lpstr>Загадки о правах ребёнка</vt:lpstr>
      <vt:lpstr>Фото галерея</vt:lpstr>
      <vt:lpstr>Дети имеют право на отдых</vt:lpstr>
      <vt:lpstr>  Дети имеют право на достаточное питание      и достаточное количество чистой воды </vt:lpstr>
      <vt:lpstr>Ребёнок имеет право на досуг</vt:lpstr>
      <vt:lpstr>Каждый ребёнок имеет право на заботу со стороны взрослых.</vt:lpstr>
      <vt:lpstr>Каждый ребёнок имеет право  на медицинскую помощь</vt:lpstr>
      <vt:lpstr>Все дети независимо от цвета кожи, языка, религии, пола имеют равные права</vt:lpstr>
      <vt:lpstr>Дети имеют право выражать своё мнение и собираться вместе с целью выражения своих взглядов</vt:lpstr>
      <vt:lpstr>Конкурс рисунка: «Права ребёнка»</vt:lpstr>
      <vt:lpstr>Консультация для родителей по правам ребёнка</vt:lpstr>
      <vt:lpstr>Беседа с детьми о правах ребёнка</vt:lpstr>
      <vt:lpstr>Консультация для родителей</vt:lpstr>
      <vt:lpstr>Консультация для родителей на родительском собрании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прав и достоинства ребёнка в детском саду.</dc:title>
  <dc:creator>XTreme</dc:creator>
  <cp:lastModifiedBy>яготин</cp:lastModifiedBy>
  <cp:revision>70</cp:revision>
  <dcterms:created xsi:type="dcterms:W3CDTF">2012-04-02T04:46:15Z</dcterms:created>
  <dcterms:modified xsi:type="dcterms:W3CDTF">2013-05-25T10:09:20Z</dcterms:modified>
</cp:coreProperties>
</file>