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2" r:id="rId3"/>
    <p:sldId id="293" r:id="rId4"/>
    <p:sldId id="294" r:id="rId5"/>
    <p:sldId id="257" r:id="rId6"/>
    <p:sldId id="261" r:id="rId7"/>
    <p:sldId id="281" r:id="rId8"/>
    <p:sldId id="279" r:id="rId9"/>
    <p:sldId id="264" r:id="rId10"/>
    <p:sldId id="278" r:id="rId11"/>
    <p:sldId id="27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3300"/>
    <a:srgbClr val="663300"/>
    <a:srgbClr val="996600"/>
    <a:srgbClr val="669900"/>
    <a:srgbClr val="336600"/>
    <a:srgbClr val="FFFFCC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1" autoAdjust="0"/>
    <p:restoredTop sz="94660"/>
  </p:normalViewPr>
  <p:slideViewPr>
    <p:cSldViewPr>
      <p:cViewPr varScale="1">
        <p:scale>
          <a:sx n="75" d="100"/>
          <a:sy n="75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i="1" dirty="0"/>
              <a:t>На начало проекта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начало проекта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Лист1!$A$2:$A$3</c:f>
              <c:strCache>
                <c:ptCount val="1"/>
                <c:pt idx="0">
                  <c:v>Сплоченность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0.64000000000000046</c:v>
                </c:pt>
                <c:pt idx="1">
                  <c:v>0.36000000000000021</c:v>
                </c:pt>
              </c:numCache>
            </c:numRef>
          </c:val>
        </c:ser>
      </c:pie3DChart>
    </c:plotArea>
    <c:legend>
      <c:legendPos val="r"/>
      <c:legendEntry>
        <c:idx val="1"/>
        <c:delete val="1"/>
      </c:legendEntry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400" i="1" dirty="0" smtClean="0"/>
              <a:t>На </a:t>
            </a:r>
            <a:r>
              <a:rPr lang="ru-RU" sz="1400" i="1" dirty="0"/>
              <a:t>конец реализации проекта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конец реализации проекта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Сплоченность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0.85000000000000042</c:v>
                </c:pt>
                <c:pt idx="1">
                  <c:v>0.15000000000000011</c:v>
                </c:pt>
              </c:numCache>
            </c:numRef>
          </c:val>
        </c:ser>
      </c:pie3DChart>
    </c:plotArea>
    <c:legend>
      <c:legendPos val="r"/>
      <c:legendEntry>
        <c:idx val="1"/>
        <c:delete val="1"/>
      </c:legendEntry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i="1" dirty="0"/>
              <a:t>На начало проекта</a:t>
            </a:r>
          </a:p>
        </c:rich>
      </c:tx>
      <c:layout>
        <c:manualLayout>
          <c:xMode val="edge"/>
          <c:yMode val="edge"/>
          <c:x val="0.27383530465510025"/>
          <c:y val="7.9198868603084879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начало проекта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0.46</c:v>
                </c:pt>
                <c:pt idx="1">
                  <c:v>0.31000000000000022</c:v>
                </c:pt>
                <c:pt idx="2">
                  <c:v>0.23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i="1" dirty="0"/>
              <a:t>На конец реализации проекта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конец реализации проекта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0.15000000000000011</c:v>
                </c:pt>
                <c:pt idx="1">
                  <c:v>0.74000000000000044</c:v>
                </c:pt>
                <c:pt idx="2">
                  <c:v>0.11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i="1" dirty="0"/>
              <a:t>На начало проекта</a:t>
            </a:r>
          </a:p>
        </c:rich>
      </c:tx>
      <c:layout>
        <c:manualLayout>
          <c:xMode val="edge"/>
          <c:yMode val="edge"/>
          <c:x val="8.3368102968694791E-2"/>
          <c:y val="2.3931198745779089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начало проекта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Какое у тебя настроение сегодня?</c:v>
                </c:pt>
                <c:pt idx="1">
                  <c:v>Часто ли вы ссоритесь?</c:v>
                </c:pt>
                <c:pt idx="2">
                  <c:v>Любишь ли ты ходить в детский сад?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0.75000000000000044</c:v>
                </c:pt>
                <c:pt idx="1">
                  <c:v>0.25</c:v>
                </c:pt>
                <c:pt idx="2">
                  <c:v>0.8300000000000004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i="1" dirty="0"/>
              <a:t>На конец реализации проекта</a:t>
            </a:r>
          </a:p>
        </c:rich>
      </c:tx>
      <c:layout>
        <c:manualLayout>
          <c:xMode val="edge"/>
          <c:yMode val="edge"/>
          <c:x val="0.13385881652562714"/>
          <c:y val="3.8801244306188198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конец реализации проекта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Какое у тебя сегодня настроение?</c:v>
                </c:pt>
                <c:pt idx="1">
                  <c:v>Часто ли вы ссоритесь?</c:v>
                </c:pt>
                <c:pt idx="2">
                  <c:v>Любишь ли ты ходить в детский сад?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0.9500000000000004</c:v>
                </c:pt>
                <c:pt idx="1">
                  <c:v>7.0000000000000021E-2</c:v>
                </c:pt>
                <c:pt idx="2">
                  <c:v>0.9500000000000004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77755A2-00C2-482C-AFC8-27B4EE1A7B19}" type="datetimeFigureOut">
              <a:rPr lang="ru-RU"/>
              <a:pPr>
                <a:defRPr/>
              </a:pPr>
              <a:t>19.11.2012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6DCD98-8D49-4BED-91D9-4FF5E393E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6DCD98-8D49-4BED-91D9-4FF5E393EEB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A3BD2-18C1-4F80-ADD5-56886E65C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DCBB7-C5E1-4054-9EAF-147BF4FCF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4CD6B-1D61-44AC-9E44-5FB12B484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F233C-F7D4-4DFD-8F50-A955EAB00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069AB-A65F-40CA-A4C5-9F38D8B28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D438B-7ACF-40D4-A27B-505F7217F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5F684-CCCC-49C7-A3FA-38986F74C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10701-6D10-4CE3-96C2-7E6B273E6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0D4DD-2F10-4053-AB84-C728CAE63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AA293-F2DA-4C59-9E5A-B52B6292A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93BF6-0B49-484D-AB3D-AD2892769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51E50-B1DF-4067-AC43-BBAAE682E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A2CCDF3-7878-4483-AB09-BEE116996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4.pn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9.jpeg"/><Relationship Id="rId5" Type="http://schemas.openxmlformats.org/officeDocument/2006/relationships/image" Target="../media/image6.png"/><Relationship Id="rId10" Type="http://schemas.openxmlformats.org/officeDocument/2006/relationships/image" Target="../media/image28.jpeg"/><Relationship Id="rId4" Type="http://schemas.openxmlformats.org/officeDocument/2006/relationships/image" Target="../media/image5.pn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4.pn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4.jpeg"/><Relationship Id="rId5" Type="http://schemas.openxmlformats.org/officeDocument/2006/relationships/image" Target="../media/image6.png"/><Relationship Id="rId10" Type="http://schemas.openxmlformats.org/officeDocument/2006/relationships/image" Target="../media/image33.jpeg"/><Relationship Id="rId4" Type="http://schemas.openxmlformats.org/officeDocument/2006/relationships/image" Target="../media/image5.pn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4.png"/><Relationship Id="rId7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4.png"/><Relationship Id="rId7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hyperlink" Target="http://images.yandex.ru/yandsearch?text=%D0%BD%D0%B0%D0%B9%D1%82%D0%B8%20%D1%81%D0%B2%D0%B8%D1%82%D0%BE%D0%BA%20%D0%BA%D0%B0%D1%80%D1%82%D0%B8%D0%BD%D0%BA%D0%B8&amp;noreask=1&amp;img_url=tamognyaadvocat.ru/img/content_img/svitok.gif&amp;pos=2&amp;rpt=simage&amp;lr=21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4.jpeg"/><Relationship Id="rId5" Type="http://schemas.openxmlformats.org/officeDocument/2006/relationships/image" Target="../media/image6.png"/><Relationship Id="rId10" Type="http://schemas.openxmlformats.org/officeDocument/2006/relationships/image" Target="../media/image13.jpeg"/><Relationship Id="rId4" Type="http://schemas.openxmlformats.org/officeDocument/2006/relationships/image" Target="../media/image5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image" Target="../media/image1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1.jpeg"/><Relationship Id="rId4" Type="http://schemas.openxmlformats.org/officeDocument/2006/relationships/image" Target="../media/image5.pn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4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7"/>
          <p:cNvSpPr>
            <a:spLocks noGrp="1" noChangeArrowheads="1"/>
          </p:cNvSpPr>
          <p:nvPr>
            <p:ph type="title"/>
          </p:nvPr>
        </p:nvSpPr>
        <p:spPr>
          <a:xfrm>
            <a:off x="1692275" y="1773238"/>
            <a:ext cx="5688013" cy="4176712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993300"/>
                </a:solidFill>
                <a:latin typeface="Monotype Corsiva" pitchFamily="66" charset="0"/>
              </a:rPr>
              <a:t>Педагогический проект</a:t>
            </a:r>
            <a:br>
              <a:rPr lang="ru-RU" b="1" dirty="0" smtClean="0">
                <a:solidFill>
                  <a:srgbClr val="9933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993300"/>
                </a:solidFill>
                <a:latin typeface="Monotype Corsiva" pitchFamily="66" charset="0"/>
              </a:rPr>
              <a:t>«О дружбе и друзьях»</a:t>
            </a:r>
            <a:br>
              <a:rPr lang="ru-RU" b="1" dirty="0" smtClean="0">
                <a:solidFill>
                  <a:srgbClr val="9933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993300"/>
                </a:solidFill>
                <a:latin typeface="Monotype Corsiva" pitchFamily="66" charset="0"/>
              </a:rPr>
              <a:t>группа № 8</a:t>
            </a:r>
            <a:br>
              <a:rPr lang="ru-RU" sz="3200" b="1" dirty="0" smtClean="0">
                <a:solidFill>
                  <a:srgbClr val="9933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993300"/>
                </a:solidFill>
                <a:latin typeface="Monotype Corsiva" pitchFamily="66" charset="0"/>
              </a:rPr>
              <a:t>детский сад № 332</a:t>
            </a:r>
            <a:br>
              <a:rPr lang="ru-RU" sz="3200" b="1" dirty="0" smtClean="0">
                <a:solidFill>
                  <a:srgbClr val="9933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Monotype Corsiva" pitchFamily="66" charset="0"/>
              </a:rPr>
              <a:t>Воспитатель: Иванова Л.М.</a:t>
            </a:r>
            <a:br>
              <a:rPr lang="ru-RU" sz="2400" b="1" dirty="0" smtClean="0">
                <a:solidFill>
                  <a:srgbClr val="9933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Monotype Corsiva" pitchFamily="66" charset="0"/>
              </a:rPr>
              <a:t>Педагог-психолог: Фетисова Е.Е.</a:t>
            </a:r>
            <a:r>
              <a:rPr lang="ru-RU" sz="2400" b="1" dirty="0" smtClean="0">
                <a:solidFill>
                  <a:srgbClr val="993300"/>
                </a:solidFill>
              </a:rPr>
              <a:t/>
            </a:r>
            <a:br>
              <a:rPr lang="ru-RU" sz="2400" b="1" dirty="0" smtClean="0">
                <a:solidFill>
                  <a:srgbClr val="993300"/>
                </a:solidFill>
              </a:rPr>
            </a:br>
            <a:r>
              <a:rPr lang="ru-RU" sz="2400" b="1" dirty="0" smtClean="0">
                <a:solidFill>
                  <a:srgbClr val="993300"/>
                </a:solidFill>
                <a:latin typeface="Monotype Corsiva" pitchFamily="66" charset="0"/>
              </a:rPr>
              <a:t>Старший воспитатель: Масленникова Е.В</a:t>
            </a:r>
            <a:r>
              <a:rPr lang="ru-RU" sz="2400" b="1" dirty="0" smtClean="0">
                <a:solidFill>
                  <a:srgbClr val="663300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2053" name="Picture 9" descr="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674813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4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3" descr="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6" descr="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5" descr="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993300"/>
                </a:solidFill>
                <a:latin typeface="Monotype Corsiva" pitchFamily="66" charset="0"/>
              </a:rPr>
              <a:t>Мы знаем стихотворение о дружбе.</a:t>
            </a:r>
          </a:p>
        </p:txBody>
      </p:sp>
      <p:sp>
        <p:nvSpPr>
          <p:cNvPr id="8199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  <a:p>
            <a:pPr eaLnBrk="1" hangingPunct="1">
              <a:buFontTx/>
              <a:buBlip>
                <a:blip r:embed="rId6"/>
              </a:buBlip>
            </a:pPr>
            <a:endParaRPr lang="ru-RU" smtClean="0"/>
          </a:p>
        </p:txBody>
      </p:sp>
      <p:pic>
        <p:nvPicPr>
          <p:cNvPr id="9224" name="Picture 2" descr="E:\Мама\2012-10-29 10.38.4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75656" y="1700808"/>
            <a:ext cx="27368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225" name="Picture 3" descr="E:\Мама\2012-10-29 10.31.47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148064" y="1700808"/>
            <a:ext cx="2663825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226" name="Picture 4" descr="E:\Мама\2012-10-29 10.32.55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43608" y="4005064"/>
            <a:ext cx="2808288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227" name="Picture 5" descr="E:\Мама\2012-10-29 10.41.58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436096" y="4005064"/>
            <a:ext cx="27463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7414" name="Picture 6" descr="E:\Мама\2012-10-29 10.44.11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419872" y="3068960"/>
            <a:ext cx="2520280" cy="189021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4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3" descr="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6" descr="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5" descr="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17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59055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993300"/>
                </a:solidFill>
                <a:latin typeface="Monotype Corsiva" pitchFamily="66" charset="0"/>
              </a:rPr>
              <a:t>Мы знаем, каким должен</a:t>
            </a:r>
            <a:br>
              <a:rPr lang="ru-RU" b="1" smtClean="0">
                <a:solidFill>
                  <a:srgbClr val="99330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993300"/>
                </a:solidFill>
                <a:latin typeface="Monotype Corsiva" pitchFamily="66" charset="0"/>
              </a:rPr>
              <a:t> быть друг.</a:t>
            </a:r>
          </a:p>
        </p:txBody>
      </p:sp>
      <p:sp>
        <p:nvSpPr>
          <p:cNvPr id="922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Blip>
                <a:blip r:embed="rId6"/>
              </a:buBlip>
            </a:pPr>
            <a:endParaRPr lang="ru-RU" smtClean="0"/>
          </a:p>
        </p:txBody>
      </p:sp>
      <p:sp>
        <p:nvSpPr>
          <p:cNvPr id="8" name="Rectangle 18"/>
          <p:cNvSpPr txBox="1">
            <a:spLocks noChangeArrowheads="1"/>
          </p:cNvSpPr>
          <p:nvPr/>
        </p:nvSpPr>
        <p:spPr bwMode="auto">
          <a:xfrm>
            <a:off x="1052513" y="1752600"/>
            <a:ext cx="73437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200" kern="0" dirty="0">
                <a:latin typeface="+mn-lt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200" kern="0" dirty="0">
                <a:latin typeface="+mn-lt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6"/>
              </a:buBlip>
              <a:defRPr/>
            </a:pPr>
            <a:endParaRPr lang="ru-RU" sz="3200" kern="0" dirty="0">
              <a:latin typeface="+mn-lt"/>
            </a:endParaRPr>
          </a:p>
        </p:txBody>
      </p:sp>
      <p:pic>
        <p:nvPicPr>
          <p:cNvPr id="9226" name="Picture 10" descr="E:\Проект о Дружбе и друзьях 8 группа\портрет друга\CIMG0996.JPG"/>
          <p:cNvPicPr>
            <a:picLocks noChangeAspect="1" noChangeArrowheads="1"/>
          </p:cNvPicPr>
          <p:nvPr/>
        </p:nvPicPr>
        <p:blipFill>
          <a:blip r:embed="rId7" cstate="email">
            <a:lum bright="10000" contrast="40000"/>
          </a:blip>
          <a:srcRect/>
          <a:stretch>
            <a:fillRect/>
          </a:stretch>
        </p:blipFill>
        <p:spPr bwMode="auto">
          <a:xfrm rot="5400000">
            <a:off x="557554" y="3771038"/>
            <a:ext cx="2484276" cy="16561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227" name="Picture 11" descr="E:\Проект о Дружбе и друзьях 8 группа\портрет друга\CIMG0997.JPG"/>
          <p:cNvPicPr>
            <a:picLocks noChangeAspect="1" noChangeArrowheads="1"/>
          </p:cNvPicPr>
          <p:nvPr/>
        </p:nvPicPr>
        <p:blipFill>
          <a:blip r:embed="rId8" cstate="email">
            <a:lum bright="10000" contrast="40000"/>
          </a:blip>
          <a:srcRect/>
          <a:stretch>
            <a:fillRect/>
          </a:stretch>
        </p:blipFill>
        <p:spPr bwMode="auto">
          <a:xfrm>
            <a:off x="2699792" y="1700808"/>
            <a:ext cx="1368152" cy="20522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228" name="Picture 12" descr="E:\Проект о Дружбе и друзьях 8 группа\портрет друга\CIMG0998.JPG"/>
          <p:cNvPicPr>
            <a:picLocks noChangeAspect="1" noChangeArrowheads="1"/>
          </p:cNvPicPr>
          <p:nvPr/>
        </p:nvPicPr>
        <p:blipFill>
          <a:blip r:embed="rId9" cstate="email">
            <a:lum bright="10000" contrast="40000"/>
          </a:blip>
          <a:srcRect/>
          <a:stretch>
            <a:fillRect/>
          </a:stretch>
        </p:blipFill>
        <p:spPr bwMode="auto">
          <a:xfrm>
            <a:off x="6660232" y="1700808"/>
            <a:ext cx="1440160" cy="21602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229" name="Picture 13" descr="E:\Проект о Дружбе и друзьях 8 группа\портрет друга\CIMG0999.JPG"/>
          <p:cNvPicPr>
            <a:picLocks noChangeAspect="1" noChangeArrowheads="1"/>
          </p:cNvPicPr>
          <p:nvPr/>
        </p:nvPicPr>
        <p:blipFill>
          <a:blip r:embed="rId10" cstate="email">
            <a:lum bright="10000" contrast="40000"/>
          </a:blip>
          <a:srcRect/>
          <a:stretch>
            <a:fillRect/>
          </a:stretch>
        </p:blipFill>
        <p:spPr bwMode="auto">
          <a:xfrm rot="5400000">
            <a:off x="6247257" y="4346031"/>
            <a:ext cx="2045802" cy="13638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230" name="Picture 14" descr="E:\Проект о Дружбе и друзьях 8 группа\портрет друга\CIMG1000.JPG"/>
          <p:cNvPicPr>
            <a:picLocks noChangeAspect="1" noChangeArrowheads="1"/>
          </p:cNvPicPr>
          <p:nvPr/>
        </p:nvPicPr>
        <p:blipFill>
          <a:blip r:embed="rId11" cstate="email">
            <a:lum bright="10000" contrast="40000"/>
          </a:blip>
          <a:srcRect/>
          <a:stretch>
            <a:fillRect/>
          </a:stretch>
        </p:blipFill>
        <p:spPr bwMode="auto">
          <a:xfrm>
            <a:off x="4644008" y="3501008"/>
            <a:ext cx="1656184" cy="24842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231" name="Picture 15" descr="E:\Проект о Дружбе и друзьях 8 группа\портрет друга\CIMG1001.JPG"/>
          <p:cNvPicPr>
            <a:picLocks noChangeAspect="1" noChangeArrowheads="1"/>
          </p:cNvPicPr>
          <p:nvPr/>
        </p:nvPicPr>
        <p:blipFill>
          <a:blip r:embed="rId12" cstate="email">
            <a:lum bright="10000" contrast="40000"/>
          </a:blip>
          <a:srcRect/>
          <a:stretch>
            <a:fillRect/>
          </a:stretch>
        </p:blipFill>
        <p:spPr bwMode="auto">
          <a:xfrm>
            <a:off x="2915816" y="3933056"/>
            <a:ext cx="1440160" cy="21602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232" name="Picture 16" descr="E:\Проект о Дружбе и друзьях 8 группа\портрет друга\CIMG1002.JPG"/>
          <p:cNvPicPr>
            <a:picLocks noChangeAspect="1" noChangeArrowheads="1"/>
          </p:cNvPicPr>
          <p:nvPr/>
        </p:nvPicPr>
        <p:blipFill>
          <a:blip r:embed="rId13" cstate="email">
            <a:lum bright="10000" contrast="40000"/>
          </a:blip>
          <a:srcRect/>
          <a:stretch>
            <a:fillRect/>
          </a:stretch>
        </p:blipFill>
        <p:spPr bwMode="auto">
          <a:xfrm>
            <a:off x="1331640" y="1412776"/>
            <a:ext cx="1080120" cy="16201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233" name="Picture 17" descr="E:\Проект о Дружбе и друзьях 8 группа\портрет друга\CIMG1003.JPG"/>
          <p:cNvPicPr>
            <a:picLocks noChangeAspect="1" noChangeArrowheads="1"/>
          </p:cNvPicPr>
          <p:nvPr/>
        </p:nvPicPr>
        <p:blipFill>
          <a:blip r:embed="rId14" cstate="email">
            <a:lum bright="10000" contrast="40000"/>
          </a:blip>
          <a:srcRect/>
          <a:stretch>
            <a:fillRect/>
          </a:stretch>
        </p:blipFill>
        <p:spPr bwMode="auto">
          <a:xfrm>
            <a:off x="4788024" y="1700808"/>
            <a:ext cx="1061864" cy="15927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4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3" descr="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6" descr="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5" descr="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17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59055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993300"/>
                </a:solidFill>
                <a:latin typeface="Monotype Corsiva" pitchFamily="66" charset="0"/>
              </a:rPr>
              <a:t>Результаты диагностики  методики «Два дома»</a:t>
            </a:r>
          </a:p>
        </p:txBody>
      </p:sp>
      <p:sp>
        <p:nvSpPr>
          <p:cNvPr id="922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Blip>
                <a:blip r:embed="rId6"/>
              </a:buBlip>
            </a:pPr>
            <a:endParaRPr lang="ru-RU" dirty="0" smtClean="0"/>
          </a:p>
        </p:txBody>
      </p:sp>
      <p:sp>
        <p:nvSpPr>
          <p:cNvPr id="8" name="Rectangle 18"/>
          <p:cNvSpPr txBox="1">
            <a:spLocks noChangeArrowheads="1"/>
          </p:cNvSpPr>
          <p:nvPr/>
        </p:nvSpPr>
        <p:spPr bwMode="auto">
          <a:xfrm>
            <a:off x="1052513" y="1752600"/>
            <a:ext cx="73437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200" kern="0" dirty="0">
                <a:latin typeface="+mn-lt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200" kern="0" dirty="0">
                <a:latin typeface="+mn-lt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6"/>
              </a:buBlip>
              <a:defRPr/>
            </a:pPr>
            <a:endParaRPr lang="ru-RU" sz="3200" kern="0" dirty="0">
              <a:latin typeface="+mn-lt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899592" y="2204864"/>
          <a:ext cx="3456384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5004048" y="2276872"/>
          <a:ext cx="3408040" cy="30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4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3" descr="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6" descr="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5" descr="1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17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5905500" cy="11430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993300"/>
                </a:solidFill>
                <a:latin typeface="Monotype Corsiva" pitchFamily="66" charset="0"/>
              </a:rPr>
              <a:t>Результаты диагностики  методики теста тревожности  Р.Темпл</a:t>
            </a:r>
          </a:p>
        </p:txBody>
      </p:sp>
      <p:sp>
        <p:nvSpPr>
          <p:cNvPr id="922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Blip>
                <a:blip r:embed="rId7"/>
              </a:buBlip>
            </a:pPr>
            <a:endParaRPr lang="ru-RU" dirty="0" smtClean="0"/>
          </a:p>
        </p:txBody>
      </p:sp>
      <p:sp>
        <p:nvSpPr>
          <p:cNvPr id="8" name="Rectangle 18"/>
          <p:cNvSpPr txBox="1">
            <a:spLocks noChangeArrowheads="1"/>
          </p:cNvSpPr>
          <p:nvPr/>
        </p:nvSpPr>
        <p:spPr bwMode="auto">
          <a:xfrm>
            <a:off x="1052513" y="1752600"/>
            <a:ext cx="73437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200" kern="0" dirty="0">
                <a:latin typeface="+mn-lt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200" kern="0" dirty="0">
                <a:latin typeface="+mn-lt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7"/>
              </a:buBlip>
              <a:defRPr/>
            </a:pPr>
            <a:endParaRPr lang="ru-RU" sz="3200" kern="0" dirty="0">
              <a:latin typeface="+mn-lt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683568" y="1700808"/>
          <a:ext cx="3912096" cy="368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4572000" y="1916832"/>
          <a:ext cx="3696072" cy="3256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4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3" descr="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6" descr="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5" descr="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17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59055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993300"/>
                </a:solidFill>
                <a:latin typeface="Monotype Corsiva" pitchFamily="66" charset="0"/>
              </a:rPr>
              <a:t>Результаты социометрического опроса</a:t>
            </a:r>
          </a:p>
        </p:txBody>
      </p:sp>
      <p:sp>
        <p:nvSpPr>
          <p:cNvPr id="922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Blip>
                <a:blip r:embed="rId6"/>
              </a:buBlip>
            </a:pPr>
            <a:endParaRPr lang="ru-RU" dirty="0" smtClean="0"/>
          </a:p>
        </p:txBody>
      </p:sp>
      <p:sp>
        <p:nvSpPr>
          <p:cNvPr id="8" name="Rectangle 18"/>
          <p:cNvSpPr txBox="1">
            <a:spLocks noChangeArrowheads="1"/>
          </p:cNvSpPr>
          <p:nvPr/>
        </p:nvSpPr>
        <p:spPr bwMode="auto">
          <a:xfrm>
            <a:off x="1052513" y="1752600"/>
            <a:ext cx="73437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200" kern="0" dirty="0">
                <a:latin typeface="+mn-lt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200" kern="0" dirty="0">
                <a:latin typeface="+mn-lt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6"/>
              </a:buBlip>
              <a:defRPr/>
            </a:pPr>
            <a:endParaRPr lang="ru-RU" sz="3200" kern="0" dirty="0">
              <a:latin typeface="+mn-lt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899592" y="1844824"/>
          <a:ext cx="348004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4427984" y="1772816"/>
          <a:ext cx="381642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3" descr="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6" descr="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5" descr="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188913"/>
            <a:ext cx="6697662" cy="10795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993300"/>
                </a:solidFill>
                <a:latin typeface="Monotype Corsiva" pitchFamily="66" charset="0"/>
              </a:rPr>
              <a:t>Учимся дружить</a:t>
            </a:r>
          </a:p>
        </p:txBody>
      </p:sp>
      <p:sp>
        <p:nvSpPr>
          <p:cNvPr id="3079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  <a:p>
            <a:pPr eaLnBrk="1" hangingPunct="1">
              <a:buFontTx/>
              <a:buBlip>
                <a:blip r:embed="rId6"/>
              </a:buBlip>
            </a:pPr>
            <a:endParaRPr lang="ru-RU" smtClean="0"/>
          </a:p>
        </p:txBody>
      </p:sp>
      <p:pic>
        <p:nvPicPr>
          <p:cNvPr id="3080" name="Picture 9" descr="http://im0-tub-ru.yandex.net/i?id=522715044-04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84888" y="1557338"/>
            <a:ext cx="23050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Box 8"/>
          <p:cNvSpPr txBox="1">
            <a:spLocks noChangeArrowheads="1"/>
          </p:cNvSpPr>
          <p:nvPr/>
        </p:nvSpPr>
        <p:spPr bwMode="auto">
          <a:xfrm>
            <a:off x="1331913" y="1989138"/>
            <a:ext cx="519747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solidFill>
                <a:srgbClr val="0066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/>
          </a:p>
        </p:txBody>
      </p:sp>
      <p:pic>
        <p:nvPicPr>
          <p:cNvPr id="3082" name="Picture 11" descr="http://img-fotki.yandex.ru/get/5300/ladyo2004.34/0_4c56c_8ed57fe9_L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95963" y="3644900"/>
            <a:ext cx="256857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Вертикальный свиток 10"/>
          <p:cNvSpPr/>
          <p:nvPr/>
        </p:nvSpPr>
        <p:spPr>
          <a:xfrm>
            <a:off x="683568" y="1268760"/>
            <a:ext cx="5688632" cy="4824536"/>
          </a:xfrm>
          <a:prstGeom prst="verticalScroll">
            <a:avLst/>
          </a:prstGeom>
          <a:solidFill>
            <a:srgbClr val="FFFFCC"/>
          </a:solidFill>
          <a:ln w="38100">
            <a:solidFill>
              <a:srgbClr val="993300"/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defRPr/>
            </a:pPr>
            <a:endParaRPr lang="ru-RU" b="1" dirty="0">
              <a:ln w="1905"/>
              <a:solidFill>
                <a:srgbClr val="66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defRPr/>
            </a:pPr>
            <a:r>
              <a:rPr lang="ru-RU" b="1" dirty="0">
                <a:ln w="1905"/>
                <a:solidFill>
                  <a:srgbClr val="66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Разговаривай вежливо, приветливо.</a:t>
            </a:r>
          </a:p>
          <a:p>
            <a:pPr>
              <a:defRPr/>
            </a:pPr>
            <a:r>
              <a:rPr lang="ru-RU" b="1" dirty="0">
                <a:ln w="1905"/>
                <a:solidFill>
                  <a:srgbClr val="66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Не обижай никого вокруг.</a:t>
            </a:r>
          </a:p>
          <a:p>
            <a:pPr>
              <a:defRPr/>
            </a:pPr>
            <a:r>
              <a:rPr lang="ru-RU" b="1" dirty="0">
                <a:ln w="1905"/>
                <a:solidFill>
                  <a:srgbClr val="66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Сначала подумай, потом сделай.</a:t>
            </a:r>
          </a:p>
          <a:p>
            <a:pPr>
              <a:defRPr/>
            </a:pPr>
            <a:r>
              <a:rPr lang="ru-RU" b="1" dirty="0">
                <a:ln w="1905"/>
                <a:solidFill>
                  <a:srgbClr val="66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Не дразнись, не обзывайся и не ябедничай.</a:t>
            </a:r>
          </a:p>
          <a:p>
            <a:pPr>
              <a:defRPr/>
            </a:pPr>
            <a:r>
              <a:rPr lang="ru-RU" b="1" dirty="0">
                <a:ln w="1905"/>
                <a:solidFill>
                  <a:srgbClr val="66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Не обманывай и не сплетничай.</a:t>
            </a:r>
          </a:p>
          <a:p>
            <a:pPr>
              <a:defRPr/>
            </a:pPr>
            <a:r>
              <a:rPr lang="ru-RU" b="1" dirty="0">
                <a:ln w="1905"/>
                <a:solidFill>
                  <a:srgbClr val="66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 Решай споры словами, а не кулаками.</a:t>
            </a:r>
          </a:p>
          <a:p>
            <a:pPr>
              <a:defRPr/>
            </a:pPr>
            <a:r>
              <a:rPr lang="ru-RU" b="1" dirty="0">
                <a:ln w="1905"/>
                <a:solidFill>
                  <a:srgbClr val="66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7. Поделись игрушкой.</a:t>
            </a:r>
          </a:p>
          <a:p>
            <a:pPr>
              <a:defRPr/>
            </a:pPr>
            <a:r>
              <a:rPr lang="ru-RU" b="1" dirty="0">
                <a:ln w="1905"/>
                <a:solidFill>
                  <a:srgbClr val="66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8. Если кому-то из ребят грустно,</a:t>
            </a:r>
          </a:p>
          <a:p>
            <a:pPr>
              <a:defRPr/>
            </a:pPr>
            <a:r>
              <a:rPr lang="ru-RU" b="1" dirty="0">
                <a:ln w="1905"/>
                <a:solidFill>
                  <a:srgbClr val="66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поговори с ним.</a:t>
            </a:r>
          </a:p>
          <a:p>
            <a:pPr>
              <a:defRPr/>
            </a:pPr>
            <a:r>
              <a:rPr lang="ru-RU" b="1" dirty="0">
                <a:ln w="1905"/>
                <a:solidFill>
                  <a:srgbClr val="66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9. Помогай друзьям мириться.</a:t>
            </a:r>
          </a:p>
          <a:p>
            <a:pPr>
              <a:defRPr/>
            </a:pPr>
            <a:r>
              <a:rPr lang="ru-RU" b="1" dirty="0">
                <a:ln w="1905"/>
                <a:solidFill>
                  <a:srgbClr val="66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10. Если друг попал в беду, помоги ему.</a:t>
            </a:r>
          </a:p>
          <a:p>
            <a:pPr algn="ctr">
              <a:defRPr/>
            </a:pP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defRPr/>
            </a:pP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6" descr="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5" descr="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993300"/>
                </a:solidFill>
                <a:latin typeface="Monotype Corsiva" pitchFamily="66" charset="0"/>
              </a:rPr>
              <a:t>Как мы делали наш </a:t>
            </a:r>
            <a:br>
              <a:rPr lang="ru-RU" b="1" smtClean="0">
                <a:solidFill>
                  <a:srgbClr val="99330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993300"/>
                </a:solidFill>
                <a:latin typeface="Monotype Corsiva" pitchFamily="66" charset="0"/>
              </a:rPr>
              <a:t>«Дом дружбы»</a:t>
            </a:r>
          </a:p>
        </p:txBody>
      </p:sp>
      <p:sp>
        <p:nvSpPr>
          <p:cNvPr id="410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  <a:p>
            <a:pPr eaLnBrk="1" hangingPunct="1">
              <a:buFontTx/>
              <a:buBlip>
                <a:blip r:embed="rId6"/>
              </a:buBlip>
            </a:pPr>
            <a:endParaRPr lang="ru-RU" smtClean="0"/>
          </a:p>
        </p:txBody>
      </p:sp>
      <p:pic>
        <p:nvPicPr>
          <p:cNvPr id="13314" name="Picture 2" descr="C:\Users\User\Desktop\Мама\2012-10-24 16.15.4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47664" y="1700808"/>
            <a:ext cx="2736304" cy="2052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13315" name="Picture 3" descr="C:\Users\User\Desktop\Мама\2012-10-24 16.16.2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76056" y="3861048"/>
            <a:ext cx="2808312" cy="2106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13316" name="Picture 4" descr="C:\Users\User\Desktop\Мама\2012-10-24 16.17.33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92080" y="1484784"/>
            <a:ext cx="2736304" cy="2052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317" name="Picture 5" descr="C:\Users\User\Desktop\Мама\2012-10-24 16.18.34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131840" y="2996952"/>
            <a:ext cx="2736304" cy="2052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318" name="Picture 6" descr="C:\Users\User\Desktop\Мама\2012-10-24 16.20.34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043608" y="4077072"/>
            <a:ext cx="2664296" cy="1998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4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3" descr="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6" descr="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5" descr="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274638"/>
            <a:ext cx="5472113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993300"/>
                </a:solidFill>
                <a:latin typeface="Monotype Corsiva" pitchFamily="66" charset="0"/>
              </a:rPr>
              <a:t>Вот какой «Дом дружбы»</a:t>
            </a:r>
            <a:br>
              <a:rPr lang="ru-RU" sz="4000" b="1" smtClean="0">
                <a:solidFill>
                  <a:srgbClr val="993300"/>
                </a:solidFill>
                <a:latin typeface="Monotype Corsiva" pitchFamily="66" charset="0"/>
              </a:rPr>
            </a:br>
            <a:r>
              <a:rPr lang="ru-RU" sz="4000" b="1" smtClean="0">
                <a:solidFill>
                  <a:srgbClr val="993300"/>
                </a:solidFill>
                <a:latin typeface="Monotype Corsiva" pitchFamily="66" charset="0"/>
              </a:rPr>
              <a:t>у нас получился.</a:t>
            </a:r>
          </a:p>
        </p:txBody>
      </p:sp>
      <p:sp>
        <p:nvSpPr>
          <p:cNvPr id="5127" name="Rectangle 18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600200"/>
            <a:ext cx="7343775" cy="4525963"/>
          </a:xfrm>
        </p:spPr>
        <p:txBody>
          <a:bodyPr/>
          <a:lstStyle/>
          <a:p>
            <a:pPr eaLnBrk="1" hangingPunct="1">
              <a:buFontTx/>
              <a:buBlip>
                <a:blip r:embed="rId6"/>
              </a:buBlip>
            </a:pPr>
            <a:r>
              <a:rPr lang="ru-RU" smtClean="0"/>
              <a:t> </a:t>
            </a:r>
          </a:p>
          <a:p>
            <a:pPr eaLnBrk="1" hangingPunct="1">
              <a:buFontTx/>
              <a:buBlip>
                <a:blip r:embed="rId6"/>
              </a:buBlip>
            </a:pPr>
            <a:r>
              <a:rPr lang="ru-RU" smtClean="0"/>
              <a:t> </a:t>
            </a:r>
          </a:p>
          <a:p>
            <a:pPr eaLnBrk="1" hangingPunct="1">
              <a:buFontTx/>
              <a:buBlip>
                <a:blip r:embed="rId6"/>
              </a:buBlip>
            </a:pPr>
            <a:r>
              <a:rPr lang="ru-RU" smtClean="0"/>
              <a:t> </a:t>
            </a:r>
          </a:p>
          <a:p>
            <a:pPr eaLnBrk="1" hangingPunct="1">
              <a:buFontTx/>
              <a:buBlip>
                <a:blip r:embed="rId6"/>
              </a:buBlip>
            </a:pPr>
            <a:r>
              <a:rPr lang="ru-RU" smtClean="0"/>
              <a:t> </a:t>
            </a:r>
          </a:p>
          <a:p>
            <a:pPr eaLnBrk="1" hangingPunct="1">
              <a:buFontTx/>
              <a:buBlip>
                <a:blip r:embed="rId6"/>
              </a:buBlip>
            </a:pPr>
            <a:r>
              <a:rPr lang="ru-RU" smtClean="0"/>
              <a:t> </a:t>
            </a:r>
          </a:p>
          <a:p>
            <a:pPr eaLnBrk="1" hangingPunct="1">
              <a:buFontTx/>
              <a:buBlip>
                <a:blip r:embed="rId6"/>
              </a:buBlip>
            </a:pPr>
            <a:r>
              <a:rPr lang="ru-RU" smtClean="0"/>
              <a:t> </a:t>
            </a:r>
          </a:p>
          <a:p>
            <a:pPr eaLnBrk="1" hangingPunct="1">
              <a:buFontTx/>
              <a:buBlip>
                <a:blip r:embed="rId6"/>
              </a:buBlip>
            </a:pPr>
            <a:endParaRPr lang="ru-RU" smtClean="0"/>
          </a:p>
        </p:txBody>
      </p:sp>
      <p:pic>
        <p:nvPicPr>
          <p:cNvPr id="5128" name="Picture 2" descr="http://stat11.privet.ru/lr/082a6cc05d44181250358280d3bb912c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00113" y="1773238"/>
            <a:ext cx="74168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0" descr="http://img-fotki.yandex.ru/get/4612/119528728.d95/0_a4f47_8b4de63b_XL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56325" y="0"/>
            <a:ext cx="29876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2" descr="E:\Фото 2\2012-10-31 15.14.29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419475" y="1989138"/>
            <a:ext cx="2736701" cy="2735262"/>
          </a:xfrm>
          <a:prstGeom prst="rect">
            <a:avLst/>
          </a:prstGeom>
          <a:noFill/>
          <a:ln w="76200">
            <a:solidFill>
              <a:srgbClr val="E5B5E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4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3" descr="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6" descr="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5" descr="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993300"/>
                </a:solidFill>
                <a:latin typeface="Monotype Corsiva" pitchFamily="66" charset="0"/>
              </a:rPr>
              <a:t>Давай знакомиться</a:t>
            </a:r>
            <a:r>
              <a:rPr lang="ru-RU" sz="4000" b="1" smtClean="0">
                <a:solidFill>
                  <a:srgbClr val="663300"/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6151" name="Rectangle 18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557338"/>
            <a:ext cx="7343775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  <a:p>
            <a:pPr eaLnBrk="1" hangingPunct="1">
              <a:buFontTx/>
              <a:buBlip>
                <a:blip r:embed="rId6"/>
              </a:buBlip>
            </a:pPr>
            <a:endParaRPr lang="ru-RU" smtClean="0"/>
          </a:p>
        </p:txBody>
      </p:sp>
      <p:pic>
        <p:nvPicPr>
          <p:cNvPr id="6152" name="Picture 9" descr="http://img0.liveinternet.ru/images/attach/b/2/1/18/1018477_2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24525" y="981075"/>
            <a:ext cx="25923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E:\Фото 2\2012-10-31 16.06.5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860032" y="3645024"/>
            <a:ext cx="2987824" cy="2240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2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155" name="Picture 11" descr="E:\Фото 2\2012-10-31 16.14.03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547664" y="1700808"/>
            <a:ext cx="2784309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156" name="Picture 12" descr="E:\Фото 2\2012-10-31 16.02.13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331640" y="4149080"/>
            <a:ext cx="2596934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bliqueBottom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4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3" descr="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6" descr="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5" descr="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6697662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993300"/>
                </a:solidFill>
                <a:latin typeface="Monotype Corsiva" pitchFamily="66" charset="0"/>
              </a:rPr>
              <a:t>Мы знаем пословицы о дружбе.</a:t>
            </a:r>
          </a:p>
        </p:txBody>
      </p:sp>
      <p:sp>
        <p:nvSpPr>
          <p:cNvPr id="7175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827088" y="1557338"/>
            <a:ext cx="7416800" cy="4525962"/>
          </a:xfrm>
        </p:spPr>
        <p:txBody>
          <a:bodyPr/>
          <a:lstStyle/>
          <a:p>
            <a:pPr eaLnBrk="1" hangingPunct="1">
              <a:buFontTx/>
              <a:buBlip>
                <a:blip r:embed="rId6"/>
              </a:buBlip>
            </a:pPr>
            <a:r>
              <a:rPr lang="ru-RU" smtClean="0"/>
              <a:t> </a:t>
            </a:r>
          </a:p>
          <a:p>
            <a:pPr eaLnBrk="1" hangingPunct="1">
              <a:buFontTx/>
              <a:buBlip>
                <a:blip r:embed="rId6"/>
              </a:buBlip>
            </a:pPr>
            <a:r>
              <a:rPr lang="ru-RU" smtClean="0"/>
              <a:t> </a:t>
            </a:r>
          </a:p>
          <a:p>
            <a:pPr eaLnBrk="1" hangingPunct="1">
              <a:buFontTx/>
              <a:buBlip>
                <a:blip r:embed="rId6"/>
              </a:buBlip>
            </a:pPr>
            <a:r>
              <a:rPr lang="ru-RU" smtClean="0"/>
              <a:t> </a:t>
            </a:r>
          </a:p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  <a:p>
            <a:pPr eaLnBrk="1" hangingPunct="1">
              <a:buFontTx/>
              <a:buBlip>
                <a:blip r:embed="rId6"/>
              </a:buBlip>
            </a:pPr>
            <a:endParaRPr lang="ru-RU" smtClean="0"/>
          </a:p>
        </p:txBody>
      </p:sp>
      <p:pic>
        <p:nvPicPr>
          <p:cNvPr id="7176" name="Picture 2" descr="E:\Мама\2012-10-29 10.47.0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99592" y="1196752"/>
            <a:ext cx="27368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  <a:sp3d>
            <a:bevelT w="139700" h="139700" prst="divot"/>
          </a:sp3d>
        </p:spPr>
      </p:pic>
      <p:pic>
        <p:nvPicPr>
          <p:cNvPr id="7177" name="Picture 3" descr="E:\Мама\2012-10-29 10.44.1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64088" y="3573016"/>
            <a:ext cx="303530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Left"/>
            <a:lightRig rig="threePt" dir="t"/>
          </a:scene3d>
          <a:sp3d>
            <a:bevelT w="101600" prst="riblet"/>
          </a:sp3d>
        </p:spPr>
      </p:pic>
      <p:pic>
        <p:nvPicPr>
          <p:cNvPr id="7178" name="Picture 11" descr="http://sepushk.narod.ru/img/dance.gif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95963" y="692150"/>
            <a:ext cx="20161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Box 11"/>
          <p:cNvSpPr txBox="1">
            <a:spLocks noChangeArrowheads="1"/>
          </p:cNvSpPr>
          <p:nvPr/>
        </p:nvSpPr>
        <p:spPr bwMode="auto">
          <a:xfrm>
            <a:off x="827584" y="3501008"/>
            <a:ext cx="485407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«Старый друг лучше новых двух».</a:t>
            </a:r>
          </a:p>
          <a:p>
            <a:pPr>
              <a:defRPr/>
            </a:pPr>
            <a:r>
              <a:rPr lang="ru-RU" sz="2400" b="1" dirty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«Нет друга -  ищи, а нашел береги».</a:t>
            </a:r>
          </a:p>
          <a:p>
            <a:pPr>
              <a:defRPr/>
            </a:pPr>
            <a:r>
              <a:rPr lang="ru-RU" sz="2400" b="1" dirty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«Один за всех и все за одного».</a:t>
            </a:r>
          </a:p>
          <a:p>
            <a:pPr>
              <a:defRPr/>
            </a:pPr>
            <a:r>
              <a:rPr lang="ru-RU" sz="2400" b="1" dirty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«Дружба делами крепка».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222</Words>
  <Application>Microsoft Office PowerPoint</Application>
  <PresentationFormat>Экран (4:3)</PresentationFormat>
  <Paragraphs>82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Педагогический проект «О дружбе и друзьях» группа № 8 детский сад № 332 Воспитатель: Иванова Л.М. Педагог-психолог: Фетисова Е.Е. Старший воспитатель: Масленникова Е.В.</vt:lpstr>
      <vt:lpstr>Результаты диагностики  методики «Два дома»</vt:lpstr>
      <vt:lpstr>Результаты диагностики  методики теста тревожности  Р.Темпл</vt:lpstr>
      <vt:lpstr>Результаты социометрического опроса</vt:lpstr>
      <vt:lpstr>Учимся дружить</vt:lpstr>
      <vt:lpstr>Как мы делали наш  «Дом дружбы»</vt:lpstr>
      <vt:lpstr>Вот какой «Дом дружбы» у нас получился.</vt:lpstr>
      <vt:lpstr>Давай знакомиться.</vt:lpstr>
      <vt:lpstr>Мы знаем пословицы о дружбе.</vt:lpstr>
      <vt:lpstr>Мы знаем стихотворение о дружбе.</vt:lpstr>
      <vt:lpstr>Мы знаем, каким должен  быть друг.</vt:lpstr>
    </vt:vector>
  </TitlesOfParts>
  <Company>КШИ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GEG</cp:lastModifiedBy>
  <cp:revision>168</cp:revision>
  <dcterms:created xsi:type="dcterms:W3CDTF">2011-07-01T11:47:09Z</dcterms:created>
  <dcterms:modified xsi:type="dcterms:W3CDTF">2012-11-19T10:53:35Z</dcterms:modified>
</cp:coreProperties>
</file>