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4" r:id="rId4"/>
    <p:sldId id="276" r:id="rId5"/>
    <p:sldId id="278" r:id="rId6"/>
    <p:sldId id="277" r:id="rId7"/>
    <p:sldId id="275" r:id="rId8"/>
    <p:sldId id="279" r:id="rId9"/>
    <p:sldId id="280" r:id="rId10"/>
    <p:sldId id="281" r:id="rId11"/>
    <p:sldId id="267" r:id="rId12"/>
    <p:sldId id="268" r:id="rId13"/>
    <p:sldId id="269" r:id="rId14"/>
    <p:sldId id="270" r:id="rId15"/>
    <p:sldId id="271" r:id="rId16"/>
    <p:sldId id="315" r:id="rId17"/>
    <p:sldId id="303" r:id="rId18"/>
    <p:sldId id="316" r:id="rId19"/>
    <p:sldId id="313" r:id="rId20"/>
    <p:sldId id="317" r:id="rId21"/>
    <p:sldId id="311" r:id="rId22"/>
    <p:sldId id="318" r:id="rId23"/>
    <p:sldId id="302" r:id="rId24"/>
    <p:sldId id="319" r:id="rId25"/>
    <p:sldId id="326" r:id="rId26"/>
    <p:sldId id="320" r:id="rId27"/>
    <p:sldId id="325" r:id="rId28"/>
    <p:sldId id="283" r:id="rId29"/>
    <p:sldId id="284" r:id="rId30"/>
    <p:sldId id="272" r:id="rId31"/>
    <p:sldId id="266" r:id="rId32"/>
    <p:sldId id="265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49ED5D"/>
    <a:srgbClr val="CC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F904E-44DD-40A2-B46A-26B0CF7D5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903E6-3CE2-4467-9ADE-869E5398A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ABC40-C034-44EC-B4D0-229AAC6CB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6C67-AA0E-40D2-BF9E-04C8EDC68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8FAFB-B66D-474C-AA58-C978D7D6C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79F51-76C5-4FD1-B358-17A2CFD2B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9C228-ACC1-464C-B526-EF7B1438F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11C9-64B9-4F30-AB22-8A81889B2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66553-D369-4D60-A73E-D2F95A069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DC54-A170-4D17-89E6-6E9952286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A3588-CD99-44C1-8CFA-26D259686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BE3DB8F-9E59-4650-B659-3DE224717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hoto.psychotype.ru/person/627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koipkro.kostroma.ru/Sharya/shool7/DocLib74/013.gif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.allday.ru/uploads/posts/1191269027_c4112.jpg" TargetMode="External"/><Relationship Id="rId5" Type="http://schemas.openxmlformats.org/officeDocument/2006/relationships/hyperlink" Target="http://s09.radikal.ru/i182/0908/12/63796b8b0bce.png" TargetMode="External"/><Relationship Id="rId4" Type="http://schemas.openxmlformats.org/officeDocument/2006/relationships/hyperlink" Target="http://images.imagehotel.net/mq17ne3hvz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33375"/>
            <a:ext cx="8280400" cy="1470025"/>
          </a:xfrm>
        </p:spPr>
        <p:txBody>
          <a:bodyPr/>
          <a:lstStyle/>
          <a:p>
            <a:pPr eaLnBrk="1" hangingPunct="1"/>
            <a:r>
              <a:rPr lang="ru-RU" sz="8000" b="1" smtClean="0">
                <a:solidFill>
                  <a:srgbClr val="006600"/>
                </a:solidFill>
                <a:latin typeface="Monotype Corsiva" pitchFamily="66" charset="0"/>
              </a:rPr>
              <a:t>О дружбе и друзьях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844675"/>
            <a:ext cx="9144000" cy="1752600"/>
          </a:xfrm>
        </p:spPr>
        <p:txBody>
          <a:bodyPr/>
          <a:lstStyle/>
          <a:p>
            <a:pPr eaLnBrk="1" hangingPunct="1"/>
            <a:r>
              <a:rPr lang="ru-RU" sz="4400" smtClean="0">
                <a:latin typeface="Monotype Corsiva" pitchFamily="66" charset="0"/>
              </a:rPr>
              <a:t>          </a:t>
            </a:r>
            <a:r>
              <a:rPr lang="ru-RU" sz="4400" b="1" smtClean="0">
                <a:solidFill>
                  <a:srgbClr val="006600"/>
                </a:solidFill>
                <a:latin typeface="Monotype Corsiva" pitchFamily="66" charset="0"/>
              </a:rPr>
              <a:t>Викторина</a:t>
            </a:r>
          </a:p>
          <a:p>
            <a:pPr eaLnBrk="1" hangingPunct="1"/>
            <a:r>
              <a:rPr lang="ru-RU" sz="4400" b="1" smtClean="0">
                <a:solidFill>
                  <a:srgbClr val="006600"/>
                </a:solidFill>
                <a:latin typeface="Monotype Corsiva" pitchFamily="66" charset="0"/>
              </a:rPr>
              <a:t>                          для старшей группы № 8</a:t>
            </a:r>
          </a:p>
          <a:p>
            <a:pPr eaLnBrk="1" hangingPunct="1"/>
            <a:r>
              <a:rPr lang="ru-RU" sz="4400" b="1" smtClean="0">
                <a:solidFill>
                  <a:srgbClr val="006600"/>
                </a:solidFill>
                <a:latin typeface="Monotype Corsiva" pitchFamily="66" charset="0"/>
              </a:rPr>
              <a:t>               детский сад № 332</a:t>
            </a:r>
          </a:p>
          <a:p>
            <a:pPr eaLnBrk="1" hangingPunct="1"/>
            <a:r>
              <a:rPr lang="ru-RU" sz="3600" b="1" smtClean="0">
                <a:solidFill>
                  <a:srgbClr val="006600"/>
                </a:solidFill>
                <a:latin typeface="Monotype Corsiva" pitchFamily="66" charset="0"/>
              </a:rPr>
              <a:t>г.Москва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9138"/>
            <a:ext cx="3995738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4365625"/>
            <a:ext cx="1712912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2700338" y="4797425"/>
            <a:ext cx="6246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6600"/>
                </a:solidFill>
              </a:rPr>
              <a:t>Викторину подготовили: </a:t>
            </a:r>
          </a:p>
          <a:p>
            <a:r>
              <a:rPr lang="ru-RU" b="1">
                <a:solidFill>
                  <a:srgbClr val="006600"/>
                </a:solidFill>
              </a:rPr>
              <a:t>Педагог-психолог: Фетисова Е.Е.</a:t>
            </a:r>
          </a:p>
          <a:p>
            <a:r>
              <a:rPr lang="ru-RU" b="1">
                <a:solidFill>
                  <a:srgbClr val="006600"/>
                </a:solidFill>
              </a:rPr>
              <a:t>Воспитатель: Иванова Л.М.</a:t>
            </a:r>
          </a:p>
          <a:p>
            <a:r>
              <a:rPr lang="ru-RU" b="1">
                <a:solidFill>
                  <a:srgbClr val="006600"/>
                </a:solidFill>
              </a:rPr>
              <a:t>Старший воспитатель: Масленникова Е.В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detsad-kitty.ru/uploads/posts/2010-03/1267633178_ri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18498"/>
            <a:ext cx="4752528" cy="687649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000" b="1" smtClean="0">
                <a:solidFill>
                  <a:srgbClr val="006600"/>
                </a:solidFill>
                <a:latin typeface="Monotype Corsiva" pitchFamily="66" charset="0"/>
              </a:rPr>
              <a:t>Третий тур: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00200"/>
            <a:ext cx="6408737" cy="4525963"/>
          </a:xfrm>
        </p:spPr>
        <p:txBody>
          <a:bodyPr/>
          <a:lstStyle/>
          <a:p>
            <a:pPr eaLnBrk="1" hangingPunct="1">
              <a:buSzPct val="200000"/>
              <a:buFontTx/>
              <a:buBlip>
                <a:blip r:embed="rId2"/>
              </a:buBlip>
            </a:pPr>
            <a:r>
              <a:rPr lang="ru-RU" sz="4800" b="1" smtClean="0">
                <a:solidFill>
                  <a:srgbClr val="006600"/>
                </a:solidFill>
                <a:latin typeface="Monotype Corsiva" pitchFamily="66" charset="0"/>
                <a:cs typeface="AngsanaUPC" pitchFamily="18" charset="-34"/>
              </a:rPr>
              <a:t>Фольклорный конкурс.</a:t>
            </a:r>
            <a:r>
              <a:rPr lang="ru-RU" sz="4800" smtClean="0">
                <a:solidFill>
                  <a:srgbClr val="006600"/>
                </a:solidFill>
                <a:latin typeface="Monotype Corsiva" pitchFamily="66" charset="0"/>
                <a:cs typeface="AngsanaUPC" pitchFamily="18" charset="-34"/>
              </a:rPr>
              <a:t> Вспомнить пословицы и поговорки о дружбе</a:t>
            </a:r>
            <a:r>
              <a:rPr lang="ru-RU" sz="4800" smtClean="0">
                <a:solidFill>
                  <a:srgbClr val="00660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2292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9363"/>
            <a:ext cx="19177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2" descr="умник 1 без тен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5580063" y="3213100"/>
            <a:ext cx="3076575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000" b="1" smtClean="0">
                <a:solidFill>
                  <a:srgbClr val="006600"/>
                </a:solidFill>
                <a:latin typeface="Monotype Corsiva" pitchFamily="66" charset="0"/>
              </a:rPr>
              <a:t>Четвертый тур: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00200"/>
            <a:ext cx="6481762" cy="4525963"/>
          </a:xfrm>
        </p:spPr>
        <p:txBody>
          <a:bodyPr/>
          <a:lstStyle/>
          <a:p>
            <a:pPr algn="ctr" eaLnBrk="1" hangingPunct="1">
              <a:buSzPct val="200000"/>
              <a:buFontTx/>
              <a:buBlip>
                <a:blip r:embed="rId2"/>
              </a:buBlip>
            </a:pPr>
            <a:r>
              <a:rPr lang="ru-RU" sz="4000" b="1" smtClean="0">
                <a:solidFill>
                  <a:srgbClr val="006600"/>
                </a:solidFill>
                <a:latin typeface="Monotype Corsiva" pitchFamily="66" charset="0"/>
              </a:rPr>
              <a:t>Игра «Сказочный конкурс».</a:t>
            </a:r>
            <a:r>
              <a:rPr lang="ru-RU" sz="400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</a:p>
          <a:p>
            <a:pPr algn="ctr" eaLnBrk="1" hangingPunct="1">
              <a:buSzPct val="200000"/>
              <a:buFontTx/>
              <a:buNone/>
            </a:pPr>
            <a:r>
              <a:rPr lang="ru-RU" sz="4000" b="1" smtClean="0">
                <a:solidFill>
                  <a:srgbClr val="006600"/>
                </a:solidFill>
                <a:latin typeface="Monotype Corsiva" pitchFamily="66" charset="0"/>
              </a:rPr>
              <a:t>Назвать сказки о «Дружбе и друзьях». (Оценивается названное количество</a:t>
            </a:r>
          </a:p>
          <a:p>
            <a:pPr algn="ctr" eaLnBrk="1" hangingPunct="1">
              <a:buSzPct val="200000"/>
              <a:buFontTx/>
              <a:buNone/>
            </a:pPr>
            <a:r>
              <a:rPr lang="ru-RU" sz="4000" b="1" smtClean="0">
                <a:solidFill>
                  <a:srgbClr val="006600"/>
                </a:solidFill>
                <a:latin typeface="Monotype Corsiva" pitchFamily="66" charset="0"/>
              </a:rPr>
              <a:t>       сказок).</a:t>
            </a:r>
          </a:p>
        </p:txBody>
      </p:sp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9363"/>
            <a:ext cx="19177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2" descr="умник 1 без тен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5867400" y="3452813"/>
            <a:ext cx="3076575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000" b="1" smtClean="0">
                <a:solidFill>
                  <a:srgbClr val="006600"/>
                </a:solidFill>
                <a:latin typeface="Monotype Corsiva" pitchFamily="66" charset="0"/>
              </a:rPr>
              <a:t>Пятый тур: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600200"/>
            <a:ext cx="6335712" cy="4525963"/>
          </a:xfrm>
        </p:spPr>
        <p:txBody>
          <a:bodyPr/>
          <a:lstStyle/>
          <a:p>
            <a:pPr eaLnBrk="1" hangingPunct="1">
              <a:buSzPct val="200000"/>
              <a:buFontTx/>
              <a:buBlip>
                <a:blip r:embed="rId2"/>
              </a:buBlip>
            </a:pPr>
            <a:r>
              <a:rPr lang="ru-RU" sz="4000" b="1" smtClean="0">
                <a:solidFill>
                  <a:srgbClr val="006600"/>
                </a:solidFill>
                <a:latin typeface="Monotype Corsiva" pitchFamily="66" charset="0"/>
              </a:rPr>
              <a:t>Игра «Пойми меня».</a:t>
            </a:r>
            <a:r>
              <a:rPr lang="ru-RU" sz="400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</a:p>
          <a:p>
            <a:pPr eaLnBrk="1" hangingPunct="1">
              <a:buSzPct val="200000"/>
              <a:buFontTx/>
              <a:buNone/>
            </a:pPr>
            <a:r>
              <a:rPr lang="ru-RU" sz="4000" smtClean="0">
                <a:solidFill>
                  <a:srgbClr val="006600"/>
                </a:solidFill>
                <a:latin typeface="Monotype Corsiva" pitchFamily="66" charset="0"/>
              </a:rPr>
              <a:t>(С помощью жестов, движений, мимики и других слов, объяснить следующие слова: «поддержка», «заяц», «жадина», «драчун»,</a:t>
            </a:r>
          </a:p>
          <a:p>
            <a:pPr eaLnBrk="1" hangingPunct="1">
              <a:buSzPct val="200000"/>
              <a:buFontTx/>
              <a:buNone/>
            </a:pPr>
            <a:r>
              <a:rPr lang="ru-RU" sz="4000" smtClean="0">
                <a:solidFill>
                  <a:srgbClr val="006600"/>
                </a:solidFill>
                <a:latin typeface="Monotype Corsiva" pitchFamily="66" charset="0"/>
              </a:rPr>
              <a:t>     «волк», «радость»).</a:t>
            </a:r>
          </a:p>
          <a:p>
            <a:pPr eaLnBrk="1" hangingPunct="1">
              <a:buSzPct val="200000"/>
              <a:buFontTx/>
              <a:buNone/>
            </a:pPr>
            <a:r>
              <a:rPr lang="ru-RU" sz="400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14340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9363"/>
            <a:ext cx="19177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2" descr="умник 1 без тен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5867400" y="3452813"/>
            <a:ext cx="3076575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000" b="1" smtClean="0">
                <a:solidFill>
                  <a:srgbClr val="006600"/>
                </a:solidFill>
                <a:latin typeface="Monotype Corsiva" pitchFamily="66" charset="0"/>
              </a:rPr>
              <a:t>Шестой тур: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050" y="1600200"/>
            <a:ext cx="5616575" cy="4525963"/>
          </a:xfrm>
        </p:spPr>
        <p:txBody>
          <a:bodyPr/>
          <a:lstStyle/>
          <a:p>
            <a:pPr eaLnBrk="1" hangingPunct="1">
              <a:buSzPct val="200000"/>
              <a:buFontTx/>
              <a:buBlip>
                <a:blip r:embed="rId2"/>
              </a:buBlip>
            </a:pPr>
            <a:r>
              <a:rPr lang="ru-RU" sz="4800" b="1" smtClean="0">
                <a:solidFill>
                  <a:srgbClr val="006600"/>
                </a:solidFill>
                <a:latin typeface="Monotype Corsiva" pitchFamily="66" charset="0"/>
              </a:rPr>
              <a:t>Поэтическая страничка.</a:t>
            </a:r>
            <a:r>
              <a:rPr lang="ru-RU" sz="4800" smtClean="0">
                <a:solidFill>
                  <a:srgbClr val="006600"/>
                </a:solidFill>
                <a:latin typeface="Monotype Corsiva" pitchFamily="66" charset="0"/>
              </a:rPr>
              <a:t> (</a:t>
            </a:r>
            <a:r>
              <a:rPr lang="ru-RU" sz="4800" b="1" smtClean="0">
                <a:solidFill>
                  <a:srgbClr val="006600"/>
                </a:solidFill>
                <a:latin typeface="Monotype Corsiva" pitchFamily="66" charset="0"/>
              </a:rPr>
              <a:t>Рассказать стихотворения о дружбе)</a:t>
            </a:r>
            <a:r>
              <a:rPr lang="ru-RU" sz="4800" smtClean="0">
                <a:solidFill>
                  <a:srgbClr val="00660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5364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9363"/>
            <a:ext cx="19177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2" descr="умник 1 без тен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5795963" y="3068638"/>
            <a:ext cx="3076575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000" b="1" smtClean="0">
                <a:solidFill>
                  <a:srgbClr val="006600"/>
                </a:solidFill>
                <a:latin typeface="Monotype Corsiva" pitchFamily="66" charset="0"/>
              </a:rPr>
              <a:t>Седьмой тур: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2133600"/>
            <a:ext cx="5976937" cy="3992563"/>
          </a:xfrm>
        </p:spPr>
        <p:txBody>
          <a:bodyPr/>
          <a:lstStyle/>
          <a:p>
            <a:pPr eaLnBrk="1" hangingPunct="1">
              <a:buSzPct val="200000"/>
              <a:buFontTx/>
              <a:buNone/>
            </a:pPr>
            <a:r>
              <a:rPr lang="ru-RU" sz="4800" b="1" smtClean="0">
                <a:solidFill>
                  <a:srgbClr val="006600"/>
                </a:solidFill>
                <a:latin typeface="Monotype Corsiva" pitchFamily="66" charset="0"/>
              </a:rPr>
              <a:t> «Сказочные герои»</a:t>
            </a:r>
          </a:p>
          <a:p>
            <a:pPr eaLnBrk="1" hangingPunct="1">
              <a:buSzPct val="200000"/>
              <a:buFontTx/>
              <a:buNone/>
            </a:pPr>
            <a:r>
              <a:rPr lang="ru-RU" sz="3600" b="1" smtClean="0">
                <a:solidFill>
                  <a:srgbClr val="006600"/>
                </a:solidFill>
                <a:latin typeface="Monotype Corsiva" pitchFamily="66" charset="0"/>
              </a:rPr>
              <a:t>(Узнать сказочных героев</a:t>
            </a:r>
          </a:p>
          <a:p>
            <a:pPr eaLnBrk="1" hangingPunct="1">
              <a:buSzPct val="200000"/>
              <a:buFontTx/>
              <a:buNone/>
            </a:pPr>
            <a:r>
              <a:rPr lang="ru-RU" sz="3600" b="1" smtClean="0">
                <a:solidFill>
                  <a:srgbClr val="006600"/>
                </a:solidFill>
                <a:latin typeface="Monotype Corsiva" pitchFamily="66" charset="0"/>
              </a:rPr>
              <a:t>         и назвать их).</a:t>
            </a:r>
          </a:p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</a:p>
          <a:p>
            <a:pPr eaLnBrk="1" hangingPunct="1">
              <a:buFontTx/>
              <a:buNone/>
            </a:pPr>
            <a:endParaRPr lang="ru-RU" sz="2400" b="1" smtClean="0">
              <a:solidFill>
                <a:srgbClr val="006600"/>
              </a:solidFill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006600"/>
                </a:solidFill>
                <a:latin typeface="Monotype Corsiva" pitchFamily="66" charset="0"/>
              </a:rPr>
              <a:t>  </a:t>
            </a:r>
          </a:p>
          <a:p>
            <a:pPr eaLnBrk="1" hangingPunct="1">
              <a:buFontTx/>
              <a:buNone/>
            </a:pPr>
            <a:endParaRPr lang="ru-RU" sz="2400" b="1" smtClean="0">
              <a:solidFill>
                <a:srgbClr val="006600"/>
              </a:solidFill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endParaRPr lang="ru-RU" sz="2800" smtClean="0">
              <a:latin typeface="Monotype Corsiva" pitchFamily="66" charset="0"/>
            </a:endParaRPr>
          </a:p>
          <a:p>
            <a:pPr eaLnBrk="1" hangingPunct="1">
              <a:buSzPct val="200000"/>
              <a:buFontTx/>
              <a:buBlip>
                <a:blip r:embed="rId2"/>
              </a:buBlip>
            </a:pPr>
            <a:endParaRPr lang="ru-RU" sz="4800" smtClean="0">
              <a:latin typeface="Monotype Corsiva" pitchFamily="66" charset="0"/>
            </a:endParaRPr>
          </a:p>
        </p:txBody>
      </p:sp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9363"/>
            <a:ext cx="19177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2" descr="умник 1 без тен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6067425" y="1916113"/>
            <a:ext cx="3076575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557338"/>
            <a:ext cx="103981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042988" y="1916113"/>
            <a:ext cx="727392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006600"/>
                </a:solidFill>
                <a:latin typeface="Monotype Corsiva" pitchFamily="66" charset="0"/>
              </a:rPr>
              <a:t>Вредная старуха</a:t>
            </a:r>
          </a:p>
          <a:p>
            <a:pPr algn="ctr"/>
            <a:r>
              <a:rPr lang="ru-RU" sz="7200" b="1">
                <a:solidFill>
                  <a:srgbClr val="006600"/>
                </a:solidFill>
                <a:latin typeface="Monotype Corsiva" pitchFamily="66" charset="0"/>
              </a:rPr>
              <a:t>с крысой.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557338"/>
            <a:ext cx="10795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.diary.ru/userdir/7/4/8/3/748305/30549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8920"/>
            <a:ext cx="5256584" cy="6535966"/>
          </a:xfrm>
          <a:prstGeom prst="roundRect">
            <a:avLst>
              <a:gd name="adj" fmla="val 16667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0" y="1484313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6600"/>
                </a:solidFill>
                <a:latin typeface="Monotype Corsiva" pitchFamily="66" charset="0"/>
              </a:rPr>
              <a:t> Злой хозяин </a:t>
            </a:r>
          </a:p>
          <a:p>
            <a:pPr algn="ctr"/>
            <a:r>
              <a:rPr lang="ru-RU" sz="6600" b="1">
                <a:solidFill>
                  <a:srgbClr val="006600"/>
                </a:solidFill>
                <a:latin typeface="Monotype Corsiva" pitchFamily="66" charset="0"/>
              </a:rPr>
              <a:t>кукольного театра с длинной бородой. 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0025" y="981075"/>
            <a:ext cx="10604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Тип: Жуков, СЛЭ&#10;Подтип: СЛ          &#10;Мужчина&#10;&#10;Карабас Барабас&#10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4046" y="908720"/>
            <a:ext cx="4846690" cy="504056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773238"/>
            <a:ext cx="7488237" cy="4352925"/>
          </a:xfrm>
        </p:spPr>
        <p:txBody>
          <a:bodyPr/>
          <a:lstStyle/>
          <a:p>
            <a:pPr lvl="3" eaLnBrk="1" hangingPunct="1">
              <a:buSzPct val="200000"/>
              <a:buFontTx/>
              <a:buNone/>
            </a:pPr>
            <a:r>
              <a:rPr lang="ru-RU" sz="5400" b="1" smtClean="0">
                <a:solidFill>
                  <a:srgbClr val="006600"/>
                </a:solidFill>
                <a:latin typeface="Monotype Corsiva" pitchFamily="66" charset="0"/>
              </a:rPr>
              <a:t>Правила дружбы</a:t>
            </a:r>
            <a:endParaRPr lang="ru-RU" sz="6000" b="1" smtClean="0">
              <a:solidFill>
                <a:srgbClr val="006600"/>
              </a:solidFill>
              <a:latin typeface="Monotype Corsiva" pitchFamily="66" charset="0"/>
            </a:endParaRPr>
          </a:p>
          <a:p>
            <a:pPr lvl="3" eaLnBrk="1" hangingPunct="1">
              <a:buSzPct val="200000"/>
              <a:buFontTx/>
              <a:buNone/>
            </a:pPr>
            <a:r>
              <a:rPr lang="ru-RU" sz="4400" b="1" smtClean="0">
                <a:solidFill>
                  <a:srgbClr val="006600"/>
                </a:solidFill>
                <a:latin typeface="Monotype Corsiva" pitchFamily="66" charset="0"/>
              </a:rPr>
              <a:t>(рассказать, как ведут </a:t>
            </a:r>
          </a:p>
          <a:p>
            <a:pPr lvl="3" eaLnBrk="1" hangingPunct="1">
              <a:buSzPct val="200000"/>
              <a:buFontTx/>
              <a:buNone/>
            </a:pPr>
            <a:r>
              <a:rPr lang="ru-RU" sz="4400" b="1" smtClean="0">
                <a:solidFill>
                  <a:srgbClr val="006600"/>
                </a:solidFill>
                <a:latin typeface="Monotype Corsiva" pitchFamily="66" charset="0"/>
              </a:rPr>
              <a:t>себя друзья, </a:t>
            </a:r>
          </a:p>
          <a:p>
            <a:pPr lvl="3" eaLnBrk="1" hangingPunct="1">
              <a:buSzPct val="200000"/>
              <a:buFontTx/>
              <a:buNone/>
            </a:pPr>
            <a:r>
              <a:rPr lang="ru-RU" sz="4400" b="1" smtClean="0">
                <a:solidFill>
                  <a:srgbClr val="006600"/>
                </a:solidFill>
                <a:latin typeface="Monotype Corsiva" pitchFamily="66" charset="0"/>
              </a:rPr>
              <a:t>оценивается количество </a:t>
            </a:r>
          </a:p>
          <a:p>
            <a:pPr lvl="3" eaLnBrk="1" hangingPunct="1">
              <a:buSzPct val="200000"/>
              <a:buFontTx/>
              <a:buNone/>
            </a:pPr>
            <a:r>
              <a:rPr lang="ru-RU" sz="4400" b="1" smtClean="0">
                <a:solidFill>
                  <a:srgbClr val="006600"/>
                </a:solidFill>
                <a:latin typeface="Monotype Corsiva" pitchFamily="66" charset="0"/>
              </a:rPr>
              <a:t>высказываний)</a:t>
            </a:r>
          </a:p>
        </p:txBody>
      </p:sp>
      <p:pic>
        <p:nvPicPr>
          <p:cNvPr id="3075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852738"/>
            <a:ext cx="19177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2" descr="умник 1 без тен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6335713" y="2276475"/>
            <a:ext cx="280828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50825" y="836613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6600"/>
                </a:solidFill>
                <a:latin typeface="Monotype Corsiva" pitchFamily="66" charset="0"/>
              </a:rPr>
              <a:t>Первый конкурс</a:t>
            </a: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1125538"/>
            <a:ext cx="1100137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1773238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006600"/>
                </a:solidFill>
                <a:latin typeface="Monotype Corsiva" pitchFamily="66" charset="0"/>
              </a:rPr>
              <a:t> Маленькая девочка,   живущая в цветке. 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557338"/>
            <a:ext cx="91916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st.free-lance.ru/users/Artis-Art/upload/f_4938ed789d3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6096677" cy="4988191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0" y="1844675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006600"/>
                </a:solidFill>
                <a:latin typeface="Monotype Corsiva" pitchFamily="66" charset="0"/>
              </a:rPr>
              <a:t>Деревянная кукла с длинным носом. </a:t>
            </a:r>
            <a:endParaRPr lang="ru-RU" sz="720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412875"/>
            <a:ext cx="1054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http://img1.liveinternet.ru/images/attach/c/2/84/599/84599095_burati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0" y="1484313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006600"/>
                </a:solidFill>
                <a:latin typeface="Monotype Corsiva" pitchFamily="66" charset="0"/>
              </a:rPr>
              <a:t>В какой сказке </a:t>
            </a:r>
          </a:p>
          <a:p>
            <a:pPr algn="ctr"/>
            <a:r>
              <a:rPr lang="ru-RU" sz="7200" b="1">
                <a:solidFill>
                  <a:srgbClr val="006600"/>
                </a:solidFill>
                <a:latin typeface="Monotype Corsiva" pitchFamily="66" charset="0"/>
              </a:rPr>
              <a:t>карета превратилась в тыкву?</a:t>
            </a:r>
            <a:endParaRPr lang="ru-RU" sz="720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052513"/>
            <a:ext cx="117316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cs10825.vkontakte.ru/u1488713/-14/x_fa78b9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616846" cy="45365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0" y="1268413"/>
            <a:ext cx="914400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solidFill>
                <a:srgbClr val="006600"/>
              </a:solidFill>
              <a:latin typeface="Monotype Corsiva" pitchFamily="66" charset="0"/>
            </a:endParaRPr>
          </a:p>
          <a:p>
            <a:pPr algn="ctr"/>
            <a:r>
              <a:rPr lang="ru-RU" sz="7200" b="1">
                <a:solidFill>
                  <a:srgbClr val="006600"/>
                </a:solidFill>
                <a:latin typeface="Monotype Corsiva" pitchFamily="66" charset="0"/>
              </a:rPr>
              <a:t>Мальчик, которого похитила Снежная королева. 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96975"/>
            <a:ext cx="1068387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The Snow Qu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6336704" cy="48792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0" y="333375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6600"/>
                </a:solidFill>
                <a:latin typeface="Monotype Corsiva" pitchFamily="66" charset="0"/>
              </a:rPr>
              <a:t>Восьмой тур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684213" y="2205038"/>
            <a:ext cx="79914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006600"/>
                </a:solidFill>
                <a:latin typeface="Monotype Corsiva" pitchFamily="66" charset="0"/>
              </a:rPr>
              <a:t>Расскажи сказку по картинке.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700213"/>
            <a:ext cx="11303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etsad-kitty.ru/uploads/posts/2012-02/1328954935_repka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88913"/>
            <a:ext cx="6337300" cy="645001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000" b="1" smtClean="0">
                <a:solidFill>
                  <a:srgbClr val="006600"/>
                </a:solidFill>
                <a:latin typeface="Monotype Corsiva" pitchFamily="66" charset="0"/>
              </a:rPr>
              <a:t>Второй тур: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050" y="1600200"/>
            <a:ext cx="5616575" cy="4525963"/>
          </a:xfrm>
        </p:spPr>
        <p:txBody>
          <a:bodyPr/>
          <a:lstStyle/>
          <a:p>
            <a:pPr eaLnBrk="1" hangingPunct="1">
              <a:buSzPct val="200000"/>
              <a:buFontTx/>
              <a:buBlip>
                <a:blip r:embed="rId2"/>
              </a:buBlip>
            </a:pPr>
            <a:r>
              <a:rPr lang="ru-RU" sz="4400" b="1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sz="5400" b="1" smtClean="0">
                <a:solidFill>
                  <a:srgbClr val="006600"/>
                </a:solidFill>
                <a:latin typeface="Monotype Corsiva" pitchFamily="66" charset="0"/>
              </a:rPr>
              <a:t>Мир эмоций.</a:t>
            </a:r>
            <a:endParaRPr lang="ru-RU" sz="5400" smtClean="0">
              <a:solidFill>
                <a:srgbClr val="006600"/>
              </a:solidFill>
              <a:latin typeface="Monotype Corsiva" pitchFamily="66" charset="0"/>
            </a:endParaRPr>
          </a:p>
          <a:p>
            <a:pPr eaLnBrk="1" hangingPunct="1">
              <a:buSzPct val="200000"/>
              <a:buFontTx/>
              <a:buNone/>
            </a:pPr>
            <a:r>
              <a:rPr lang="ru-RU" sz="4400" b="1" smtClean="0">
                <a:solidFill>
                  <a:srgbClr val="006600"/>
                </a:solidFill>
                <a:latin typeface="Monotype Corsiva" pitchFamily="66" charset="0"/>
              </a:rPr>
              <a:t>(Назвать эмоции, которые изображены на экране).</a:t>
            </a:r>
          </a:p>
        </p:txBody>
      </p:sp>
      <p:pic>
        <p:nvPicPr>
          <p:cNvPr id="4100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9363"/>
            <a:ext cx="19177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2" descr="умник 1 без тен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5795963" y="3068638"/>
            <a:ext cx="3076575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z="8000" b="1" smtClean="0">
                <a:solidFill>
                  <a:srgbClr val="006600"/>
                </a:solidFill>
                <a:latin typeface="Monotype Corsiva" pitchFamily="66" charset="0"/>
              </a:rPr>
              <a:t>Подведение итогов.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268413"/>
            <a:ext cx="6048375" cy="4857750"/>
          </a:xfrm>
        </p:spPr>
        <p:txBody>
          <a:bodyPr/>
          <a:lstStyle/>
          <a:p>
            <a:pPr lvl="3" algn="ctr" eaLnBrk="1" hangingPunct="1">
              <a:buSzPct val="200000"/>
              <a:buFontTx/>
              <a:buNone/>
            </a:pPr>
            <a:r>
              <a:rPr lang="ru-RU" sz="6000" b="1" smtClean="0">
                <a:solidFill>
                  <a:srgbClr val="006600"/>
                </a:solidFill>
                <a:latin typeface="Monotype Corsiva" pitchFamily="66" charset="0"/>
              </a:rPr>
              <a:t>Победила</a:t>
            </a:r>
          </a:p>
          <a:p>
            <a:pPr lvl="3" algn="ctr" eaLnBrk="1" hangingPunct="1">
              <a:buSzPct val="200000"/>
              <a:buFontTx/>
              <a:buNone/>
            </a:pPr>
            <a:r>
              <a:rPr lang="ru-RU" sz="8400" b="1" smtClean="0">
                <a:solidFill>
                  <a:srgbClr val="C00000"/>
                </a:solidFill>
                <a:latin typeface="Monotype Corsiva" pitchFamily="66" charset="0"/>
              </a:rPr>
              <a:t>Дружба!</a:t>
            </a:r>
          </a:p>
        </p:txBody>
      </p:sp>
      <p:pic>
        <p:nvPicPr>
          <p:cNvPr id="31748" name="Picture 13" descr="http://img-fotki.yandex.ru/get/5208/natali73123.296/0_513c4_bd790bd4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716338"/>
            <a:ext cx="44307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1" descr="http://www.prof-medicina.ru/pict/foto/m4d64df0dd3ce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700213"/>
            <a:ext cx="18208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33375"/>
            <a:ext cx="8351837" cy="1871663"/>
          </a:xfr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76200" cmpd="tri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Источник шаблона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2205038"/>
            <a:ext cx="6400800" cy="1752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SzPct val="200000"/>
              <a:defRPr/>
            </a:pPr>
            <a:r>
              <a:rPr lang="ru-RU" sz="2800" b="1" smtClean="0"/>
              <a:t>Зинина Светлана Александровна</a:t>
            </a:r>
            <a:r>
              <a:rPr lang="ru-RU" sz="2400" smtClean="0"/>
              <a:t>, </a:t>
            </a:r>
          </a:p>
          <a:p>
            <a:pPr eaLnBrk="1" hangingPunct="1">
              <a:lnSpc>
                <a:spcPct val="150000"/>
              </a:lnSpc>
              <a:buSzPct val="200000"/>
              <a:defRPr/>
            </a:pPr>
            <a:r>
              <a:rPr lang="ru-RU" sz="2400" smtClean="0"/>
              <a:t>учитель истории и обществознания муниципального образовательного учреждения средней общеобразовательной школы №43 </a:t>
            </a:r>
          </a:p>
          <a:p>
            <a:pPr eaLnBrk="1" hangingPunct="1">
              <a:lnSpc>
                <a:spcPct val="150000"/>
              </a:lnSpc>
              <a:buSzPct val="200000"/>
              <a:defRPr/>
            </a:pPr>
            <a:r>
              <a:rPr lang="ru-RU" sz="2400" smtClean="0"/>
              <a:t>г. Волгограда</a:t>
            </a:r>
          </a:p>
          <a:p>
            <a:pPr eaLnBrk="1" hangingPunct="1">
              <a:lnSpc>
                <a:spcPct val="150000"/>
              </a:lnSpc>
              <a:buSzPct val="200000"/>
              <a:defRPr/>
            </a:pPr>
            <a:r>
              <a:rPr lang="ru-RU" sz="2400" smtClean="0"/>
              <a:t>Сайт: </a:t>
            </a:r>
            <a:r>
              <a:rPr lang="ru-RU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http://pedsovet.su/</a:t>
            </a:r>
            <a:r>
              <a:rPr lang="ru-RU" sz="2400" smtClean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76738"/>
            <a:ext cx="2484438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 descr="умник 1 без тен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6891338" y="4365625"/>
            <a:ext cx="225266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smtClean="0">
                <a:latin typeface="Monotype Corsiva" pitchFamily="66" charset="0"/>
              </a:rPr>
              <a:t>Источники иллюстраций: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438" y="1268413"/>
            <a:ext cx="6408737" cy="4525962"/>
          </a:xfrm>
        </p:spPr>
        <p:txBody>
          <a:bodyPr/>
          <a:lstStyle/>
          <a:p>
            <a:pPr eaLnBrk="1" hangingPunct="1">
              <a:buSzPct val="200000"/>
              <a:buFontTx/>
              <a:buBlip>
                <a:blip r:embed="rId2"/>
              </a:buBlip>
            </a:pPr>
            <a:r>
              <a:rPr lang="ru-RU" smtClean="0">
                <a:hlinkClick r:id="rId3"/>
              </a:rPr>
              <a:t>http://www.koipkro.kostroma.ru/Sharya/shool7/DocLib74/013.gif</a:t>
            </a:r>
            <a:endParaRPr lang="ru-RU" smtClean="0"/>
          </a:p>
          <a:p>
            <a:pPr eaLnBrk="1" hangingPunct="1">
              <a:buSzPct val="200000"/>
              <a:buFontTx/>
              <a:buBlip>
                <a:blip r:embed="rId2"/>
              </a:buBlip>
            </a:pPr>
            <a:r>
              <a:rPr lang="ru-RU" smtClean="0">
                <a:hlinkClick r:id="rId4"/>
              </a:rPr>
              <a:t>http://images.imagehotel.net/mq17ne3hvz.png</a:t>
            </a:r>
            <a:endParaRPr lang="ru-RU" smtClean="0"/>
          </a:p>
          <a:p>
            <a:pPr eaLnBrk="1" hangingPunct="1">
              <a:buSzPct val="200000"/>
              <a:buFontTx/>
              <a:buBlip>
                <a:blip r:embed="rId2"/>
              </a:buBlip>
            </a:pPr>
            <a:r>
              <a:rPr lang="ru-RU" smtClean="0">
                <a:hlinkClick r:id="rId5"/>
              </a:rPr>
              <a:t>http://s09.radikal.ru/i182/0908/12/63796b8b0bce.png</a:t>
            </a:r>
            <a:endParaRPr lang="ru-RU" smtClean="0"/>
          </a:p>
          <a:p>
            <a:pPr eaLnBrk="1" hangingPunct="1">
              <a:buSzPct val="200000"/>
              <a:buFontTx/>
              <a:buBlip>
                <a:blip r:embed="rId2"/>
              </a:buBlip>
            </a:pPr>
            <a:r>
              <a:rPr lang="ru-RU" smtClean="0">
                <a:hlinkClick r:id="rId6"/>
              </a:rPr>
              <a:t>http://i.allday.ru/uploads/posts/1191269027_c4112.jpg</a:t>
            </a:r>
            <a:r>
              <a:rPr lang="ru-RU" smtClean="0"/>
              <a:t> </a:t>
            </a:r>
            <a:endParaRPr lang="ru-RU" sz="4800" smtClean="0">
              <a:latin typeface="Monotype Corsiva" pitchFamily="66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1088" y="4646613"/>
            <a:ext cx="1712912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умник 1 без тени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0" y="3452813"/>
            <a:ext cx="3076575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detsad-kitty.ru/uploads/posts/2010-03/1267633246_ri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1"/>
            <a:ext cx="4608512" cy="6857999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detsad-kitty.ru/uploads/posts/2010-03/1267633198_ri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672678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detsad-kitty.ru/uploads/posts/2010-03/1267633260_ri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314"/>
            <a:ext cx="4608512" cy="685368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http://detsad-kitty.ru/uploads/posts/2010-03/1267633290_ri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688270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detsad-kitty.ru/uploads/posts/2010-03/1267633266_ris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731901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detsad-kitty.ru/uploads/posts/2010-03/1267633284_ri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661530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278</Words>
  <Application>Microsoft Office PowerPoint</Application>
  <PresentationFormat>Экран (4:3)</PresentationFormat>
  <Paragraphs>64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Monotype Corsiva</vt:lpstr>
      <vt:lpstr>AngsanaUPC</vt:lpstr>
      <vt:lpstr>Оформление по умолчанию</vt:lpstr>
      <vt:lpstr>О дружбе и друзьях</vt:lpstr>
      <vt:lpstr>Слайд 2</vt:lpstr>
      <vt:lpstr>Второй тур: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Третий тур:</vt:lpstr>
      <vt:lpstr>Четвертый тур:</vt:lpstr>
      <vt:lpstr>Пятый тур:</vt:lpstr>
      <vt:lpstr>Шестой тур:</vt:lpstr>
      <vt:lpstr>Седьмой тур: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Подведение итогов.</vt:lpstr>
      <vt:lpstr>Источник шаблона</vt:lpstr>
      <vt:lpstr>Источники иллюстраций:</vt:lpstr>
    </vt:vector>
  </TitlesOfParts>
  <Company>Филиал ЗАО "ЛУКОЙЛ-Информ" в г. Волгограде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GEG</cp:lastModifiedBy>
  <cp:revision>56</cp:revision>
  <dcterms:created xsi:type="dcterms:W3CDTF">2011-07-03T03:26:05Z</dcterms:created>
  <dcterms:modified xsi:type="dcterms:W3CDTF">2012-11-19T11:13:05Z</dcterms:modified>
</cp:coreProperties>
</file>