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3" r:id="rId6"/>
    <p:sldId id="267" r:id="rId7"/>
    <p:sldId id="265" r:id="rId8"/>
    <p:sldId id="270" r:id="rId9"/>
    <p:sldId id="274" r:id="rId10"/>
    <p:sldId id="275" r:id="rId11"/>
    <p:sldId id="271" r:id="rId12"/>
    <p:sldId id="272" r:id="rId13"/>
    <p:sldId id="273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CC"/>
    <a:srgbClr val="00CC66"/>
    <a:srgbClr val="008000"/>
    <a:srgbClr val="99FF99"/>
    <a:srgbClr val="003300"/>
    <a:srgbClr val="00CC00"/>
    <a:srgbClr val="339933"/>
    <a:srgbClr val="66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849" autoAdjust="0"/>
  </p:normalViewPr>
  <p:slideViewPr>
    <p:cSldViewPr>
      <p:cViewPr varScale="1">
        <p:scale>
          <a:sx n="70" d="100"/>
          <a:sy n="70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12A61-7106-42D1-8D9C-E4B6B3EB4FE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9A00DE-8460-4F0D-B4D1-6C579B1208D7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2007-2011 учебные года</a:t>
          </a:r>
          <a:endParaRPr lang="ru-RU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1DAA1A-8431-4FD5-AE7B-66715960901F}" type="parTrans" cxnId="{954A0FCC-001B-4F1C-AC33-9BB8AAD52E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0B172EA-A9F3-4256-8A8A-A594F19F7C13}" type="sibTrans" cxnId="{954A0FCC-001B-4F1C-AC33-9BB8AAD52EA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34D3D6C-FF86-4C8A-B215-83369795FF7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Готовность детей подготовительной группы ДОУ к </a:t>
          </a:r>
          <a:r>
            <a: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обучению в школе</a:t>
          </a:r>
        </a:p>
      </dgm:t>
    </dgm:pt>
    <dgm:pt modelId="{9F2C75AB-7EA4-4715-83F3-4B2F6A068A0D}" type="parTrans" cxnId="{75357006-0252-4FC5-962C-F7AA19BC8D0C}">
      <dgm:prSet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F44FECE-A7B0-4552-A66A-2A56BC27A748}" type="sibTrans" cxnId="{75357006-0252-4FC5-962C-F7AA19BC8D0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53B34D-F645-4AB8-BCF4-4BA0E1757AE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Развитие познавательной сферы у старших дошкольников</a:t>
          </a:r>
        </a:p>
        <a:p>
          <a:endParaRPr lang="ru-RU" sz="1400" dirty="0" smtClean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256F6F-F744-4572-AF1C-711187ABF87C}" type="parTrans" cxnId="{F782E09C-54E7-40EC-B656-04A2E97CC859}">
      <dgm:prSet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D3773DE-B502-40E3-BE26-A810520689CD}" type="sibTrans" cxnId="{F782E09C-54E7-40EC-B656-04A2E97CC85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14DD3A6-B58F-4080-9961-979D337035C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Адаптированность ребенка к дошкольному </a:t>
          </a:r>
          <a:r>
            <a:rPr lang="ru-RU" sz="1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учреждению</a:t>
          </a:r>
          <a:endParaRPr lang="ru-RU" sz="1400" dirty="0" smtClean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6EE8D1-B058-47B3-8464-12C1749C30D7}" type="sibTrans" cxnId="{B342777A-6578-4F54-8FC4-0111196B96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76312C2-6208-4B4F-8D5F-8B6B2A79BC03}" type="parTrans" cxnId="{B342777A-6578-4F54-8FC4-0111196B9670}">
      <dgm:prSet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3BCF225-D867-4023-BFEC-41CD78A69A6E}" type="pres">
      <dgm:prSet presAssocID="{47B12A61-7106-42D1-8D9C-E4B6B3EB4F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A9DC6E-6520-454A-A705-39F067CAC01E}" type="pres">
      <dgm:prSet presAssocID="{369A00DE-8460-4F0D-B4D1-6C579B1208D7}" presName="centerShape" presStyleLbl="node0" presStyleIdx="0" presStyleCnt="1" custLinFactNeighborX="-394" custLinFactNeighborY="-69"/>
      <dgm:spPr/>
      <dgm:t>
        <a:bodyPr/>
        <a:lstStyle/>
        <a:p>
          <a:endParaRPr lang="ru-RU"/>
        </a:p>
      </dgm:t>
    </dgm:pt>
    <dgm:pt modelId="{D38BD18E-6C37-454A-B222-F9B2F57E07B0}" type="pres">
      <dgm:prSet presAssocID="{576312C2-6208-4B4F-8D5F-8B6B2A79BC03}" presName="parTrans" presStyleLbl="bgSibTrans2D1" presStyleIdx="0" presStyleCnt="3" custLinFactY="57540" custLinFactNeighborX="7952" custLinFactNeighborY="100000"/>
      <dgm:spPr/>
      <dgm:t>
        <a:bodyPr/>
        <a:lstStyle/>
        <a:p>
          <a:endParaRPr lang="ru-RU"/>
        </a:p>
      </dgm:t>
    </dgm:pt>
    <dgm:pt modelId="{F0BC72D6-3D10-4CAE-9C7E-E26BB067362C}" type="pres">
      <dgm:prSet presAssocID="{114DD3A6-B58F-4080-9961-979D337035CC}" presName="node" presStyleLbl="node1" presStyleIdx="0" presStyleCnt="3" custScaleY="143977" custRadScaleRad="103677" custRadScaleInc="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04432-4748-4A4D-A24D-C9B637FF1842}" type="pres">
      <dgm:prSet presAssocID="{A3256F6F-F744-4572-AF1C-711187ABF87C}" presName="parTrans" presStyleLbl="bgSibTrans2D1" presStyleIdx="1" presStyleCnt="3" custLinFactNeighborX="-1241" custLinFactNeighborY="57256"/>
      <dgm:spPr/>
      <dgm:t>
        <a:bodyPr/>
        <a:lstStyle/>
        <a:p>
          <a:endParaRPr lang="ru-RU"/>
        </a:p>
      </dgm:t>
    </dgm:pt>
    <dgm:pt modelId="{9F5406D2-C3BD-4481-8AAC-1B1CA3062027}" type="pres">
      <dgm:prSet presAssocID="{DB53B34D-F645-4AB8-BCF4-4BA0E1757A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F93A4-FD5F-4557-B229-56C7B31691C7}" type="pres">
      <dgm:prSet presAssocID="{9F2C75AB-7EA4-4715-83F3-4B2F6A068A0D}" presName="parTrans" presStyleLbl="bgSibTrans2D1" presStyleIdx="2" presStyleCnt="3" custLinFactY="42456" custLinFactNeighborX="-7150" custLinFactNeighborY="100000"/>
      <dgm:spPr/>
      <dgm:t>
        <a:bodyPr/>
        <a:lstStyle/>
        <a:p>
          <a:endParaRPr lang="ru-RU"/>
        </a:p>
      </dgm:t>
    </dgm:pt>
    <dgm:pt modelId="{6F21B642-054E-4D61-A52D-07C15D987818}" type="pres">
      <dgm:prSet presAssocID="{034D3D6C-FF86-4C8A-B215-83369795FF7C}" presName="node" presStyleLbl="node1" presStyleIdx="2" presStyleCnt="3" custScaleY="127794" custRadScaleRad="103255" custRadScaleInc="-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357006-0252-4FC5-962C-F7AA19BC8D0C}" srcId="{369A00DE-8460-4F0D-B4D1-6C579B1208D7}" destId="{034D3D6C-FF86-4C8A-B215-83369795FF7C}" srcOrd="2" destOrd="0" parTransId="{9F2C75AB-7EA4-4715-83F3-4B2F6A068A0D}" sibTransId="{EF44FECE-A7B0-4552-A66A-2A56BC27A748}"/>
    <dgm:cxn modelId="{B342777A-6578-4F54-8FC4-0111196B9670}" srcId="{369A00DE-8460-4F0D-B4D1-6C579B1208D7}" destId="{114DD3A6-B58F-4080-9961-979D337035CC}" srcOrd="0" destOrd="0" parTransId="{576312C2-6208-4B4F-8D5F-8B6B2A79BC03}" sibTransId="{686EE8D1-B058-47B3-8464-12C1749C30D7}"/>
    <dgm:cxn modelId="{954A0FCC-001B-4F1C-AC33-9BB8AAD52EA7}" srcId="{47B12A61-7106-42D1-8D9C-E4B6B3EB4FE9}" destId="{369A00DE-8460-4F0D-B4D1-6C579B1208D7}" srcOrd="0" destOrd="0" parTransId="{EE1DAA1A-8431-4FD5-AE7B-66715960901F}" sibTransId="{10B172EA-A9F3-4256-8A8A-A594F19F7C13}"/>
    <dgm:cxn modelId="{6F0CA1E4-FAF9-436F-AC20-219ED4B036B0}" type="presOf" srcId="{9F2C75AB-7EA4-4715-83F3-4B2F6A068A0D}" destId="{F36F93A4-FD5F-4557-B229-56C7B31691C7}" srcOrd="0" destOrd="0" presId="urn:microsoft.com/office/officeart/2005/8/layout/radial4"/>
    <dgm:cxn modelId="{8EE0CE3E-DF1D-410C-BC14-25262C76CA0A}" type="presOf" srcId="{369A00DE-8460-4F0D-B4D1-6C579B1208D7}" destId="{9BA9DC6E-6520-454A-A705-39F067CAC01E}" srcOrd="0" destOrd="0" presId="urn:microsoft.com/office/officeart/2005/8/layout/radial4"/>
    <dgm:cxn modelId="{C52F36DB-AD5B-46E1-81DC-C2A6CFF0056A}" type="presOf" srcId="{576312C2-6208-4B4F-8D5F-8B6B2A79BC03}" destId="{D38BD18E-6C37-454A-B222-F9B2F57E07B0}" srcOrd="0" destOrd="0" presId="urn:microsoft.com/office/officeart/2005/8/layout/radial4"/>
    <dgm:cxn modelId="{27F31D39-5A8C-4E52-9176-7C769EEDE61C}" type="presOf" srcId="{114DD3A6-B58F-4080-9961-979D337035CC}" destId="{F0BC72D6-3D10-4CAE-9C7E-E26BB067362C}" srcOrd="0" destOrd="0" presId="urn:microsoft.com/office/officeart/2005/8/layout/radial4"/>
    <dgm:cxn modelId="{F782E09C-54E7-40EC-B656-04A2E97CC859}" srcId="{369A00DE-8460-4F0D-B4D1-6C579B1208D7}" destId="{DB53B34D-F645-4AB8-BCF4-4BA0E1757AE9}" srcOrd="1" destOrd="0" parTransId="{A3256F6F-F744-4572-AF1C-711187ABF87C}" sibTransId="{FD3773DE-B502-40E3-BE26-A810520689CD}"/>
    <dgm:cxn modelId="{9833DF91-6382-4653-A4BA-F54311D5889A}" type="presOf" srcId="{DB53B34D-F645-4AB8-BCF4-4BA0E1757AE9}" destId="{9F5406D2-C3BD-4481-8AAC-1B1CA3062027}" srcOrd="0" destOrd="0" presId="urn:microsoft.com/office/officeart/2005/8/layout/radial4"/>
    <dgm:cxn modelId="{115947F5-07C9-4AC3-95DF-260D82AF7505}" type="presOf" srcId="{47B12A61-7106-42D1-8D9C-E4B6B3EB4FE9}" destId="{13BCF225-D867-4023-BFEC-41CD78A69A6E}" srcOrd="0" destOrd="0" presId="urn:microsoft.com/office/officeart/2005/8/layout/radial4"/>
    <dgm:cxn modelId="{857D402A-D8E6-4D91-B7D8-697C4B3F2D59}" type="presOf" srcId="{034D3D6C-FF86-4C8A-B215-83369795FF7C}" destId="{6F21B642-054E-4D61-A52D-07C15D987818}" srcOrd="0" destOrd="0" presId="urn:microsoft.com/office/officeart/2005/8/layout/radial4"/>
    <dgm:cxn modelId="{8E6BFD07-7164-4649-A0CF-E73C0CCD93AF}" type="presOf" srcId="{A3256F6F-F744-4572-AF1C-711187ABF87C}" destId="{53504432-4748-4A4D-A24D-C9B637FF1842}" srcOrd="0" destOrd="0" presId="urn:microsoft.com/office/officeart/2005/8/layout/radial4"/>
    <dgm:cxn modelId="{07747E74-3384-4223-BDD1-A6950ADEA837}" type="presParOf" srcId="{13BCF225-D867-4023-BFEC-41CD78A69A6E}" destId="{9BA9DC6E-6520-454A-A705-39F067CAC01E}" srcOrd="0" destOrd="0" presId="urn:microsoft.com/office/officeart/2005/8/layout/radial4"/>
    <dgm:cxn modelId="{1FC5CD73-C282-4654-B433-3171D720EEF3}" type="presParOf" srcId="{13BCF225-D867-4023-BFEC-41CD78A69A6E}" destId="{D38BD18E-6C37-454A-B222-F9B2F57E07B0}" srcOrd="1" destOrd="0" presId="urn:microsoft.com/office/officeart/2005/8/layout/radial4"/>
    <dgm:cxn modelId="{1DA0DEE0-A623-4D27-8F5B-12DF3D63F197}" type="presParOf" srcId="{13BCF225-D867-4023-BFEC-41CD78A69A6E}" destId="{F0BC72D6-3D10-4CAE-9C7E-E26BB067362C}" srcOrd="2" destOrd="0" presId="urn:microsoft.com/office/officeart/2005/8/layout/radial4"/>
    <dgm:cxn modelId="{99C980FE-8EA8-4BE2-BBB7-56E7566DEA60}" type="presParOf" srcId="{13BCF225-D867-4023-BFEC-41CD78A69A6E}" destId="{53504432-4748-4A4D-A24D-C9B637FF1842}" srcOrd="3" destOrd="0" presId="urn:microsoft.com/office/officeart/2005/8/layout/radial4"/>
    <dgm:cxn modelId="{02CCA7CC-9431-4E0F-9D48-711061EDAA38}" type="presParOf" srcId="{13BCF225-D867-4023-BFEC-41CD78A69A6E}" destId="{9F5406D2-C3BD-4481-8AAC-1B1CA3062027}" srcOrd="4" destOrd="0" presId="urn:microsoft.com/office/officeart/2005/8/layout/radial4"/>
    <dgm:cxn modelId="{6C87F857-84C3-4311-916C-948D44AE92EB}" type="presParOf" srcId="{13BCF225-D867-4023-BFEC-41CD78A69A6E}" destId="{F36F93A4-FD5F-4557-B229-56C7B31691C7}" srcOrd="5" destOrd="0" presId="urn:microsoft.com/office/officeart/2005/8/layout/radial4"/>
    <dgm:cxn modelId="{99399535-EF04-4BEA-8F2E-0DC4BF5350B0}" type="presParOf" srcId="{13BCF225-D867-4023-BFEC-41CD78A69A6E}" destId="{6F21B642-054E-4D61-A52D-07C15D98781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9DC6E-6520-454A-A705-39F067CAC01E}">
      <dsp:nvSpPr>
        <dsp:cNvPr id="0" name=""/>
        <dsp:cNvSpPr/>
      </dsp:nvSpPr>
      <dsp:spPr>
        <a:xfrm>
          <a:off x="2448371" y="2476846"/>
          <a:ext cx="2045295" cy="2045295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2007-2011 учебные года</a:t>
          </a:r>
          <a:endParaRPr lang="ru-RU" sz="2600" kern="1200" dirty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47898" y="2776373"/>
        <a:ext cx="1446241" cy="1446241"/>
      </dsp:txXfrm>
    </dsp:sp>
    <dsp:sp modelId="{D38BD18E-6C37-454A-B222-F9B2F57E07B0}">
      <dsp:nvSpPr>
        <dsp:cNvPr id="0" name=""/>
        <dsp:cNvSpPr/>
      </dsp:nvSpPr>
      <dsp:spPr>
        <a:xfrm rot="12933069">
          <a:off x="1164563" y="2984630"/>
          <a:ext cx="1685777" cy="582909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339933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C72D6-3D10-4CAE-9C7E-E26BB067362C}">
      <dsp:nvSpPr>
        <dsp:cNvPr id="0" name=""/>
        <dsp:cNvSpPr/>
      </dsp:nvSpPr>
      <dsp:spPr>
        <a:xfrm>
          <a:off x="216112" y="748682"/>
          <a:ext cx="1943030" cy="223801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Адаптированность ребенка к дошкольному </a:t>
          </a:r>
          <a:r>
            <a:rPr lang="ru-RU" sz="1400" kern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учреждению</a:t>
          </a:r>
          <a:endParaRPr lang="ru-RU" sz="1400" kern="1200" dirty="0" smtClean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3021" y="805591"/>
        <a:ext cx="1829212" cy="2124195"/>
      </dsp:txXfrm>
    </dsp:sp>
    <dsp:sp modelId="{53504432-4748-4A4D-A24D-C9B637FF1842}">
      <dsp:nvSpPr>
        <dsp:cNvPr id="0" name=""/>
        <dsp:cNvSpPr/>
      </dsp:nvSpPr>
      <dsp:spPr>
        <a:xfrm rot="16227126">
          <a:off x="2663141" y="1622631"/>
          <a:ext cx="1606178" cy="582909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339933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406D2-C3BD-4481-8AAC-1B1CA3062027}">
      <dsp:nvSpPr>
        <dsp:cNvPr id="0" name=""/>
        <dsp:cNvSpPr/>
      </dsp:nvSpPr>
      <dsp:spPr>
        <a:xfrm>
          <a:off x="2520984" y="59"/>
          <a:ext cx="1943030" cy="155442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Развитие познавательной сферы у старших дошкольников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rgbClr val="0033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6512" y="45587"/>
        <a:ext cx="1851974" cy="1463368"/>
      </dsp:txXfrm>
    </dsp:sp>
    <dsp:sp modelId="{F36F93A4-FD5F-4557-B229-56C7B31691C7}">
      <dsp:nvSpPr>
        <dsp:cNvPr id="0" name=""/>
        <dsp:cNvSpPr/>
      </dsp:nvSpPr>
      <dsp:spPr>
        <a:xfrm rot="19514448">
          <a:off x="4118323" y="2911786"/>
          <a:ext cx="1708115" cy="582909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339933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1B642-054E-4D61-A52D-07C15D987818}">
      <dsp:nvSpPr>
        <dsp:cNvPr id="0" name=""/>
        <dsp:cNvSpPr/>
      </dsp:nvSpPr>
      <dsp:spPr>
        <a:xfrm>
          <a:off x="4824651" y="892699"/>
          <a:ext cx="1943030" cy="19864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Готовность детей подготовительной группы ДОУ к </a:t>
          </a:r>
          <a:r>
            <a:rPr lang="ru-RU" sz="1400" kern="12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rPr>
            <a:t>обучению в школе</a:t>
          </a:r>
        </a:p>
      </dsp:txBody>
      <dsp:txXfrm>
        <a:off x="4881560" y="949608"/>
        <a:ext cx="1829212" cy="1872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FC353-14E9-4A52-9E73-C14DE172D0E0}" type="datetimeFigureOut">
              <a:rPr lang="ru-RU" smtClean="0"/>
              <a:pPr/>
              <a:t>20.11.2012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3E627-54DF-4F58-B208-DAF31EA590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20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3414C-3D1B-4FB8-9E76-9F5EE7A48A97}" type="datetimeFigureOut">
              <a:rPr lang="ru-RU" smtClean="0"/>
              <a:pPr/>
              <a:t>20.11.2012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E3-306E-4D27-AF75-5FBFC889A37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789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E3-306E-4D27-AF75-5FBFC889A37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folHlink">
              <a:alpha val="60001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12166B-01B2-49AD-8FAF-02CB7AD6E2F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122B0-8D25-4732-A795-9F4F3243B94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18363" y="53975"/>
            <a:ext cx="174625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79613" y="53975"/>
            <a:ext cx="508635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653E-7CD9-4652-AA3A-B814D419AEC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54275-7599-4EA3-92D2-7740730C611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9C571-47E5-4938-A059-1EED0732B66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79613" y="1600200"/>
            <a:ext cx="3416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48313" y="1600200"/>
            <a:ext cx="3416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191A2-2493-4DF0-AEEF-DC52A353437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F7A8-A2D2-4F53-8204-C997B14A13C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B2C37-3EC0-4BDD-AE24-DD47EF33887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315DB-31C6-48EB-90DD-3564CEF25E9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B92A8-C794-4CB8-BB7F-9F9AFA17738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1A1FB-F983-42BC-8421-53DAA0EE676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39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985000" cy="452596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796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1638" y="6237288"/>
            <a:ext cx="3600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37288"/>
            <a:ext cx="946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C72CBDBE-ADAA-4B68-823C-9FB088FEC1BA}" type="slidenum">
              <a:rPr lang="ru-RU"/>
              <a:pPr/>
              <a:t>‹#›</a:t>
            </a:fld>
            <a:endParaRPr lang="ru-RU" dirty="0"/>
          </a:p>
        </p:txBody>
      </p:sp>
      <p:pic>
        <p:nvPicPr>
          <p:cNvPr id="1031" name="Picture 7" descr="kolokolchiki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613" cy="6854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6864" cy="1872208"/>
          </a:xfrm>
          <a:noFill/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«Детский сад №47 «Зеленый огонек» компенсирующего вида»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Северодвинска  Архангельской области</a:t>
            </a:r>
            <a:r>
              <a:rPr lang="ru-RU" sz="8800" dirty="0" smtClean="0">
                <a:solidFill>
                  <a:schemeClr val="bg1"/>
                </a:solidFill>
              </a:rPr>
              <a:t/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ПОРТФОЛИО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941168"/>
            <a:ext cx="8208912" cy="1728192"/>
          </a:xfrm>
          <a:noFill/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педагога – психолога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Напольских Татьяны Михайловны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Северодвинск, 2011</a:t>
            </a:r>
          </a:p>
          <a:p>
            <a:endParaRPr lang="ru-RU" dirty="0" smtClean="0">
              <a:solidFill>
                <a:srgbClr val="0066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1026" name="Picture 2" descr="D:\Таня доки сад\из компа\видео и фото\Новая папка\DSC025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1556792"/>
            <a:ext cx="4824536" cy="3229242"/>
          </a:xfrm>
          <a:prstGeom prst="rect">
            <a:avLst/>
          </a:prstGeom>
          <a:ln w="88900" cap="sq" cmpd="thickThin">
            <a:solidFill>
              <a:srgbClr val="00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414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-6198"/>
            <a:ext cx="6912768" cy="1202950"/>
          </a:xfrm>
        </p:spPr>
        <p:txBody>
          <a:bodyPr/>
          <a:lstStyle/>
          <a:p>
            <a:r>
              <a:rPr lang="ru-RU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Психопросветительская, психопрофилактическая и методическая деятельность</a:t>
            </a:r>
            <a:br>
              <a:rPr lang="ru-RU" sz="2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Обобщение педагогического опыта (прил.4)</a:t>
            </a:r>
            <a:endParaRPr lang="ru-RU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868670"/>
              </p:ext>
            </p:extLst>
          </p:nvPr>
        </p:nvGraphicFramePr>
        <p:xfrm>
          <a:off x="2174819" y="1268758"/>
          <a:ext cx="6861677" cy="496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47"/>
                <a:gridCol w="1400042"/>
                <a:gridCol w="2100063"/>
                <a:gridCol w="1960058"/>
                <a:gridCol w="1050767"/>
              </a:tblGrid>
              <a:tr h="7589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представления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опыта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118338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Наглядная информация - буклет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«Семья и «особый» ребенок: необязательные инструкции»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конкурс ЦДК «Семья-территория любви»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Ноябрь-декабрь 2008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8402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Публикация на сайте «1</a:t>
                      </a:r>
                      <a:r>
                        <a:rPr lang="en-US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september</a:t>
                      </a:r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«Сопровождающая работа педагога-психолога в период адаптации детей младшего дошкольного возраста в детском саду»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Всероссийский Фестиваль педагогических идей «Открытый урок»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2009-2010 уч. г.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18597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 непосредственно</a:t>
                      </a:r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образовательной деятельности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«Эмоционально-двигательный заряд» (2мл.гр.)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фестиваль педагогических инициатив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17.03.2010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7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90358"/>
              </p:ext>
            </p:extLst>
          </p:nvPr>
        </p:nvGraphicFramePr>
        <p:xfrm>
          <a:off x="2123728" y="188640"/>
          <a:ext cx="6912766" cy="590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62"/>
                <a:gridCol w="1425313"/>
                <a:gridCol w="2066704"/>
                <a:gridCol w="2066704"/>
                <a:gridCol w="1068983"/>
              </a:tblGrid>
              <a:tr h="8004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представления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опыта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16219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Выступление с мультимедийной презентацией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«Адаптивные</a:t>
                      </a:r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игры как средство решения коммуникативных задач в рамках развития речи у младших дошкольников с ограниченными возможностями здоровья»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Областная научно-практическая</a:t>
                      </a:r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конференция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</a:rPr>
                        <a:t>«Коррекционная работа по развитию речи с детьми с ограниченными возможностями здоровья»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22.03.2010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9706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 непосредственно</a:t>
                      </a:r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образовательной деятельности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«Хочу все знать» (подг.гр.)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  для ГОУ «Специальная (коррекционная) общеобразовательная школа – интернат»             г. Северодвинска и  учителей-дефектологов  МДОУ № 2                          г. Архангельска 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02.04.2010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5139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 непосредственно образовательной деятельности</a:t>
                      </a:r>
                      <a:endParaRPr lang="ru-RU" sz="1300" i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«Развитие познавательных процессов  у детей с ДЦП»  (ст. гр.)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студентов СФ ПГУ имени    М.В. Ломоносова на базе МДОУ №47</a:t>
                      </a:r>
                    </a:p>
                    <a:p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20.04.2010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84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15DB-31C6-48EB-90DD-3564CEF25E94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67787"/>
              </p:ext>
            </p:extLst>
          </p:nvPr>
        </p:nvGraphicFramePr>
        <p:xfrm>
          <a:off x="2051720" y="157915"/>
          <a:ext cx="6984778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1"/>
                <a:gridCol w="1458939"/>
                <a:gridCol w="2182774"/>
                <a:gridCol w="1830895"/>
                <a:gridCol w="1152129"/>
              </a:tblGrid>
              <a:tr h="7066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 представления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опыта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20704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Выступление с мультимедийной презентацией</a:t>
                      </a:r>
                    </a:p>
                    <a:p>
                      <a:endParaRPr lang="ru-RU" sz="13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3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Открытое занятие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«Взаимодействие участников образовательного процесса в ДОУ для детей с нарушениями функций опорно-двигательного</a:t>
                      </a:r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аппарата»</a:t>
                      </a:r>
                    </a:p>
                    <a:p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«Круг друзей» (ср.гр.)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Областные курсы повышения квалификации</a:t>
                      </a:r>
                    </a:p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АО</a:t>
                      </a:r>
                      <a:r>
                        <a:rPr lang="ru-RU" sz="13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ИППК РО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28.10.2010</a:t>
                      </a:r>
                      <a:endParaRPr lang="ru-RU" sz="13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872512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Стендовый доклад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</a:rPr>
                        <a:t>«Эмоционально-двигательный заряд как средство здоровьесбережения в работе педагога-психолога с детьми, имеющими нарушения функций опорно-двигательного аппарата»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 фестиваль педагогических инициатив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Семинар с участием педагогов            г. Новодвинска</a:t>
                      </a:r>
                    </a:p>
                    <a:p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25.11.2010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476698"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Выступление с мультимедийной</a:t>
                      </a:r>
                      <a:r>
                        <a:rPr lang="ru-RU" sz="1300" b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презентацией</a:t>
                      </a:r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«Калейдоскоп форм работы с семьями воспитанников»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Городское методическое мероприятие (круглый стол) </a:t>
                      </a: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</a:rPr>
                        <a:t>) «Формы работы специалистов детского сада с семьями воспитанников» 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06.04.2011</a:t>
                      </a:r>
                      <a:endParaRPr lang="ru-RU" sz="1300" b="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1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613" y="53975"/>
            <a:ext cx="6985000" cy="85474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Участие в методической работе ДОУ </a:t>
            </a:r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(прил.5)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119529"/>
              </p:ext>
            </p:extLst>
          </p:nvPr>
        </p:nvGraphicFramePr>
        <p:xfrm>
          <a:off x="2051719" y="908720"/>
          <a:ext cx="6912868" cy="5069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1632527"/>
                <a:gridCol w="1924173"/>
                <a:gridCol w="2708095"/>
              </a:tblGrid>
              <a:tr h="4191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7233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15.10.2008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Тренинг для воспитателей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«Наказывая, подумай зачем?»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7233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10.09.2008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Консультация для воспитателей (1мл.)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«Адаптация без угроз и обещаний»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7233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29.04.2009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 для педагогов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«Особые дети»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7233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14.10.2009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Тренинг для родителей (1мл.)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«Давайте познакомимся»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7233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11.11.2009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Родительский клуб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(1мл.)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«Рюкзак для добрых пап»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0334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Ноябрь2009-февраль2010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Практикум для родителей (ст.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дошк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в-т)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«Детская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агрессивность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(3 встречи)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15DB-31C6-48EB-90DD-3564CEF25E9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4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602565"/>
              </p:ext>
            </p:extLst>
          </p:nvPr>
        </p:nvGraphicFramePr>
        <p:xfrm>
          <a:off x="2123727" y="476250"/>
          <a:ext cx="6840885" cy="570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365"/>
                <a:gridCol w="1551491"/>
                <a:gridCol w="2045147"/>
                <a:gridCol w="23978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24.02.2010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 для педагогов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«Социально-половое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воспитание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27.10.2010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Викторина для педагогов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«Знаем ли мы права ребенка?»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7837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15.02.2010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Консультация для педагогов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«Использование упражнений на релаксацию в работе с дошкольниками, имеющими ограниченные возможности здоровья»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23.11.2011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Психолого-педагогический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практикум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«Предупреждение и разрешение конфликтов в процессе взаимодействия с родителями воспитанников ДОУ»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декабрь2011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Психологическая акция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«Дерево вопросов»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«Забор пожеланий»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2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53975"/>
            <a:ext cx="6985000" cy="566713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</a:rPr>
              <a:t>Самообразование </a:t>
            </a:r>
            <a:r>
              <a:rPr lang="ru-RU" sz="2400" b="1" dirty="0" smtClean="0">
                <a:solidFill>
                  <a:srgbClr val="006600"/>
                </a:solidFill>
              </a:rPr>
              <a:t>(прил.6)</a:t>
            </a:r>
            <a:endParaRPr lang="ru-RU" sz="2400" b="1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714417"/>
              </p:ext>
            </p:extLst>
          </p:nvPr>
        </p:nvGraphicFramePr>
        <p:xfrm>
          <a:off x="2051721" y="548680"/>
          <a:ext cx="6984775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27"/>
                <a:gridCol w="1224097"/>
                <a:gridCol w="1656130"/>
                <a:gridCol w="3744421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Сроки</a:t>
                      </a:r>
                      <a:r>
                        <a:rPr lang="ru-RU" sz="1400" baseline="0" dirty="0" smtClean="0"/>
                        <a:t> работы над темой</a:t>
                      </a:r>
                      <a:endParaRPr lang="ru-RU" sz="14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тема</a:t>
                      </a:r>
                      <a:endParaRPr lang="ru-RU" sz="14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 представления</a:t>
                      </a:r>
                      <a:endParaRPr lang="ru-RU" sz="14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3654274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</a:t>
                      </a:r>
                      <a:endParaRPr lang="ru-RU" sz="1300" dirty="0"/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Декабрь2010-май2011</a:t>
                      </a:r>
                      <a:endParaRPr lang="ru-RU" sz="1300" dirty="0"/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Обобщила работу над темой «Работа педагога-психолога с семьями воспитанников»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-статья - «Сопровождающая работа педагога-психолога в период адаптации детей младшего дошкольного возраста в детском саду» (Всероссийский фестиваль «Открытый урок»);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-2-е место в городском конкурсе наглядной информации – буклет «Семья и «особый» ребенок: необязательные инструкции», выступление с видеопрезентацией «Калейдоскоп форм работы  с семьями воспитанников» в рамках городского методического мероприятия (круглый стол) на базе МДОУ №22;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 МДОУ: родительский клуб «Молодая семья», тренинги для родителей: «Давайте познакомимся», «Наказывая, подумай зачем?», семинар-практикум  (3 занятия) для родителей совместно с детьми «Детская агрессивность», флештренинг «Половое воспитание»</a:t>
                      </a:r>
                    </a:p>
                    <a:p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</a:tr>
              <a:tr h="1155496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2011-2012уч.г.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элементов ИКТ в работе педагога-психолога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-выступление на городском семинаре психологов ДОУ «Создание портфолио педагога-психолога» (18.11.2011);</a:t>
                      </a:r>
                    </a:p>
                    <a:p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-консультация для педагогов МДОУ «Создание презентации» (22.12.2011)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5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6600"/>
                </a:solidFill>
              </a:rPr>
              <a:t>Повышение профессионального уровня </a:t>
            </a:r>
            <a:r>
              <a:rPr lang="ru-RU" sz="2800" dirty="0" smtClean="0">
                <a:solidFill>
                  <a:srgbClr val="006600"/>
                </a:solidFill>
              </a:rPr>
              <a:t>(прил.7)</a:t>
            </a:r>
            <a:endParaRPr lang="ru-RU" sz="28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613" y="1340768"/>
            <a:ext cx="6985000" cy="4785395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2008-2009гг. работа в творческой группе педагогов-психологов ДОУ «Внедрение диагностико-коррекционного комплекса М.М. и Н.Я.Семаго».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16.12.2009г. отчет по работе творческой группы в рамках семинара для психологов ДОУ на городском профессиональном объединении.</a:t>
            </a:r>
          </a:p>
          <a:p>
            <a:pPr algn="just"/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2010-2011гг. являлась руководителем творческой группы «Социально-личностное направление деятельности педагога-психолога в ДОУ».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18.11.2011г. отчет по работе творческой группы в форме </a:t>
            </a:r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семинара </a:t>
            </a:r>
            <a:r>
              <a:rPr lang="ru-RU" sz="1800" dirty="0">
                <a:solidFill>
                  <a:srgbClr val="0066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психологов ДОУ, разработке и распространению </a:t>
            </a:r>
            <a:r>
              <a:rPr lang="en-US" sz="1800" dirty="0">
                <a:solidFill>
                  <a:srgbClr val="0066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CD</a:t>
            </a:r>
            <a:r>
              <a:rPr lang="ru-RU" sz="1800" dirty="0">
                <a:solidFill>
                  <a:srgbClr val="0066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-диска с методическими материалами по заявленной теме в рамках деятельности городского профессионального объединения </a:t>
            </a:r>
            <a:r>
              <a:rPr lang="ru-RU" sz="1800" dirty="0" smtClean="0">
                <a:solidFill>
                  <a:srgbClr val="0066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            </a:t>
            </a:r>
            <a:r>
              <a:rPr lang="ru-RU" sz="1800" dirty="0">
                <a:solidFill>
                  <a:srgbClr val="0066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 Северодвинске. </a:t>
            </a: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17</a:t>
            </a:fld>
            <a:endParaRPr lang="ru-RU" dirty="0"/>
          </a:p>
        </p:txBody>
      </p:sp>
      <p:pic>
        <p:nvPicPr>
          <p:cNvPr id="1027" name="Picture 3" descr="D:\психолог\картинки из инет\картинки\manwomanreading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5229200"/>
            <a:ext cx="3024336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5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сихолог\картинки из инет\картинки\23601_w640_h640_per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196753"/>
            <a:ext cx="612068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53975"/>
            <a:ext cx="6985000" cy="926753"/>
          </a:xfrm>
        </p:spPr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Творческий отчет </a:t>
            </a:r>
            <a:r>
              <a:rPr lang="ru-RU" sz="3600" b="1" dirty="0" smtClean="0">
                <a:solidFill>
                  <a:srgbClr val="008000"/>
                </a:solidFill>
              </a:rPr>
              <a:t>(прил.8)</a:t>
            </a:r>
            <a:endParaRPr lang="ru-RU" sz="3600" b="1" dirty="0">
              <a:solidFill>
                <a:srgbClr val="008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613" y="1052736"/>
            <a:ext cx="6985000" cy="4896544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«Работа педагога-психолога с семьями воспитанников»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4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развитие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родительской </a:t>
            </a:r>
            <a:r>
              <a:rPr lang="ru-RU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компетентности.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400" b="1" u="sng" dirty="0" smtClean="0">
                <a:solidFill>
                  <a:srgbClr val="008000"/>
                </a:solidFill>
              </a:rPr>
              <a:t>Задачи: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ать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родителям представление о психологических особенностях 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детей;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-оказать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помощь родителям при организации совместного взаимодействия на содержательном 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уровне;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-развитие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навыков сотрудничества семьи и дошкольного учреждения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1600" b="1" u="sng" dirty="0" smtClean="0">
              <a:solidFill>
                <a:srgbClr val="008000"/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u="sng" dirty="0" smtClean="0">
                <a:solidFill>
                  <a:srgbClr val="008000"/>
                </a:solidFill>
              </a:rPr>
              <a:t>Достигнутые результаты: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азработала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тематическое  планирование встреч родительского клуба «Молодая семья», подготовила и провела: тренинги для родителей: «Давайте познакомимся», «Наказывая, подумай зачем?», цикл занятий «родители +дети» по теме  «Детская агрессивность», </a:t>
            </a:r>
            <a:r>
              <a:rPr lang="ru-RU" sz="16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флешразмышления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«Половое воспитание», «Такая разная 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любовь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», «СемьЯ», оформила картотеку игр «Играем вместе», подборку статей для консультаций с родителями и информационных стендов.  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b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оснащение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613" y="1196752"/>
            <a:ext cx="6985000" cy="4929411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14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1. </a:t>
            </a:r>
            <a:r>
              <a:rPr lang="ru-RU" sz="16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Оснащение </a:t>
            </a:r>
            <a:r>
              <a:rPr lang="ru-RU" sz="16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кабинета: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письменный стол для педагога-психолога;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стулья для взрослых;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светильник;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2 детских стола и стулья для занятий;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шкафы для методической литературы, пособий;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картотеки на пособия и литературу;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коробки и папки для хранения пособий;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мольберт;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магнитная доска с магнитами;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зеркало на уровне глаз ребенка</a:t>
            </a:r>
            <a:r>
              <a:rPr lang="ru-RU" sz="1600" dirty="0" smtClean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> </a:t>
            </a:r>
          </a:p>
          <a:p>
            <a:pPr marL="0" lvl="0" indent="0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16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2. Техническое </a:t>
            </a:r>
            <a:r>
              <a:rPr lang="ru-RU" sz="16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оснащение кабинета: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магнитофон;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ноутбук;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часы с секундной стрелкой.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56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1"/>
            <a:ext cx="6985000" cy="16288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>
                <a:solidFill>
                  <a:srgbClr val="006600"/>
                </a:solidFill>
              </a:rPr>
              <a:t/>
            </a:r>
            <a:br>
              <a:rPr lang="ru-RU" sz="3200" b="1" dirty="0">
                <a:solidFill>
                  <a:srgbClr val="006600"/>
                </a:solidFill>
              </a:rPr>
            </a:br>
            <a:r>
              <a:rPr lang="ru-RU" sz="32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МДОУ </a:t>
            </a:r>
            <a:r>
              <a:rPr lang="ru-RU" sz="32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«Детский сад </a:t>
            </a:r>
            <a:r>
              <a:rPr lang="en-US" sz="3200" b="1" dirty="0" smtClean="0">
                <a:solidFill>
                  <a:srgbClr val="006600"/>
                </a:solidFill>
              </a:rPr>
              <a:t>N</a:t>
            </a:r>
            <a:r>
              <a:rPr lang="ru-RU" sz="32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47 </a:t>
            </a:r>
            <a:r>
              <a:rPr lang="ru-RU" sz="32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«Зеленый огонек» компенсирующего вида</a:t>
            </a:r>
            <a:r>
              <a:rPr lang="ru-RU" sz="32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»</a:t>
            </a:r>
            <a:br>
              <a:rPr lang="ru-RU" sz="32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 smtClean="0">
                <a:solidFill>
                  <a:srgbClr val="006600"/>
                </a:solidFill>
              </a:rPr>
              <a:t>город Северодвинск Архангельской области</a:t>
            </a:r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Содержимое 3" descr="C:\Users\Таня\Desktop\фото для слайд\68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2060848"/>
            <a:ext cx="6552728" cy="3168352"/>
          </a:xfrm>
          <a:prstGeom prst="rect">
            <a:avLst/>
          </a:prstGeom>
          <a:ln w="38100" cap="sq">
            <a:solidFill>
              <a:schemeClr val="accent5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53975"/>
            <a:ext cx="6985000" cy="825619"/>
          </a:xfrm>
        </p:spPr>
        <p:txBody>
          <a:bodyPr/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ru-RU" sz="18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3. Методические </a:t>
            </a:r>
            <a:r>
              <a:rPr lang="ru-RU" sz="18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материалы и пособия для работы с детьми </a:t>
            </a:r>
            <a:br>
              <a:rPr lang="ru-RU" sz="1800" b="1" u="sng" dirty="0">
                <a:solidFill>
                  <a:srgbClr val="006600"/>
                </a:solidFill>
                <a:latin typeface="Times New Roman"/>
                <a:ea typeface="Times New Roman"/>
              </a:rPr>
            </a:br>
            <a:r>
              <a:rPr lang="ru-RU" sz="18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(материал для обследования)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377941"/>
              </p:ext>
            </p:extLst>
          </p:nvPr>
        </p:nvGraphicFramePr>
        <p:xfrm>
          <a:off x="2267743" y="694928"/>
          <a:ext cx="6408712" cy="5614392"/>
        </p:xfrm>
        <a:graphic>
          <a:graphicData uri="http://schemas.openxmlformats.org/drawingml/2006/table">
            <a:tbl>
              <a:tblPr/>
              <a:tblGrid>
                <a:gridCol w="541955"/>
                <a:gridCol w="5866757"/>
              </a:tblGrid>
              <a:tr h="431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№п/п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Дидактические игры,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Диагностический материал</a:t>
                      </a: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182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Диагностический портфель (Семаго)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Книжка для пальчиков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"4-й лишний"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"Нарисуй узор"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"Составь рассказ"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"Собери картинку" (пазлы)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"Собери картинку" (кубики)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"Скоро в школу"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"Запоминай-ка"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"Что лишнее"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"Чей домик?"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"Домино"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"Собери бусы" (пуговицы)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"Бассейн для пальчиков" (крупа)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"Нарисуй фигуру" (крупа)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"Дорожка для пальчиков"(решетка)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"Уютный домик"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"Утка" (с геометрическими фигурами)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"Узоры Кооса"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"Цветные квадраты"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"Азбука настроений"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"Пиктограммы"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набор мелких игрушек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трафареты</a:t>
                      </a:r>
                    </a:p>
                  </a:txBody>
                  <a:tcPr marL="65278" marR="65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0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613" y="116632"/>
            <a:ext cx="6985000" cy="6624736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13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4. Материал </a:t>
            </a:r>
            <a:r>
              <a:rPr lang="ru-RU" sz="13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для работы с родителями: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папки-передвижки;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информационные стенды</a:t>
            </a:r>
            <a:r>
              <a:rPr lang="ru-RU" sz="1300" dirty="0" smtClean="0">
                <a:latin typeface="Times New Roman"/>
                <a:ea typeface="Times New Roman"/>
              </a:rPr>
              <a:t>.</a:t>
            </a:r>
            <a:r>
              <a:rPr lang="ru-RU" sz="1300" dirty="0">
                <a:latin typeface="Times New Roman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3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5.  </a:t>
            </a:r>
            <a:r>
              <a:rPr lang="ru-RU" sz="13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Материалы для работы с педагогами: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конспекты занятий;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конспекты психологических игр и тренинговых занятий для педагогов и родителей;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планы занятий для коррекционно-развивающей работы с детьми. </a:t>
            </a:r>
          </a:p>
          <a:p>
            <a:pPr marL="0" lvl="0" indent="0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13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6. Картотеки</a:t>
            </a:r>
            <a:r>
              <a:rPr lang="ru-RU" sz="13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: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Психогимнастика в детском саду. Алябьева Е.А. (занятия)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Занятия психолога с детьми 2-4 лет в период адаптации. Роньжина А.С. (занятия)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Игры и упражнения для детей с ЗПР.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 smtClean="0">
                <a:latin typeface="Times New Roman"/>
                <a:ea typeface="Times New Roman"/>
              </a:rPr>
              <a:t> </a:t>
            </a:r>
            <a:r>
              <a:rPr lang="ru-RU" sz="1300" dirty="0">
                <a:latin typeface="Times New Roman"/>
                <a:ea typeface="Times New Roman"/>
              </a:rPr>
              <a:t>И</a:t>
            </a:r>
            <a:r>
              <a:rPr lang="ru-RU" sz="1300" dirty="0" smtClean="0">
                <a:latin typeface="Times New Roman"/>
                <a:ea typeface="Times New Roman"/>
              </a:rPr>
              <a:t>гры, направленные </a:t>
            </a:r>
            <a:r>
              <a:rPr lang="ru-RU" sz="1300" dirty="0">
                <a:latin typeface="Times New Roman"/>
                <a:ea typeface="Times New Roman"/>
              </a:rPr>
              <a:t>на формирование доброжелательного отношения к детям. Смирнова Е.О., Холмогорова В.М.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Пальчиковые игры и физ. минутки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«Играем вместе», «Игры на развитие эмоциональной сферы»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Психологический </a:t>
            </a:r>
            <a:r>
              <a:rPr lang="ru-RU" sz="1300" dirty="0" smtClean="0">
                <a:latin typeface="Times New Roman"/>
                <a:ea typeface="Times New Roman"/>
              </a:rPr>
              <a:t>словарь</a:t>
            </a:r>
            <a:endParaRPr lang="ru-RU" sz="1300" dirty="0"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1300" b="1" u="sng" dirty="0" smtClean="0">
                <a:solidFill>
                  <a:srgbClr val="006600"/>
                </a:solidFill>
                <a:latin typeface="Times New Roman"/>
                <a:ea typeface="Times New Roman"/>
              </a:rPr>
              <a:t>7. Подборка </a:t>
            </a:r>
            <a:r>
              <a:rPr lang="ru-RU" sz="1300" b="1" u="sng" dirty="0">
                <a:solidFill>
                  <a:srgbClr val="006600"/>
                </a:solidFill>
                <a:latin typeface="Times New Roman"/>
                <a:ea typeface="Times New Roman"/>
              </a:rPr>
              <a:t>материалов по темам: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Детская психология - дошкольные программы;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Развитие мелкой моторики руки;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ДЦП;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ЗПР;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ММД;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Адаптация;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Родительский клуб;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Релаксация;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Статьи по детской психологии;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ru-RU" sz="1300" dirty="0">
                <a:latin typeface="Times New Roman"/>
                <a:ea typeface="Times New Roman"/>
              </a:rPr>
              <a:t> Консультации психолога.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21</a:t>
            </a:fld>
            <a:endParaRPr lang="ru-RU" dirty="0"/>
          </a:p>
        </p:txBody>
      </p:sp>
      <p:pic>
        <p:nvPicPr>
          <p:cNvPr id="1026" name="Picture 2" descr="D:\психолог\картинки из инет\картинки\521431_w640_h640_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3717032"/>
            <a:ext cx="1728192" cy="275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98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53974"/>
            <a:ext cx="6985000" cy="5967314"/>
          </a:xfrm>
        </p:spPr>
        <p:txBody>
          <a:bodyPr/>
          <a:lstStyle/>
          <a:p>
            <a:r>
              <a:rPr lang="ru-RU" dirty="0" smtClean="0"/>
              <a:t>Содержание приложения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2C37-3EC0-4BDD-AE24-DD47EF33887B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30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-243407"/>
            <a:ext cx="6985000" cy="1224136"/>
          </a:xfrm>
        </p:spPr>
        <p:txBody>
          <a:bodyPr/>
          <a:lstStyle/>
          <a:p>
            <a:r>
              <a:rPr lang="ru-RU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оглавление</a:t>
            </a:r>
            <a:endParaRPr lang="ru-RU" sz="4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613" y="692696"/>
            <a:ext cx="6985000" cy="5760640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Введение                                    4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 Общие сведения.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Официальные документы.       5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3.Результаты профессиональной деятельности.                           </a:t>
            </a:r>
            <a:r>
              <a:rPr lang="ru-RU" sz="36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300" indent="-495300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 Психопрофилактическая, </a:t>
            </a:r>
            <a:r>
              <a:rPr lang="ru-RU" sz="36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психопросветительская</a:t>
            </a: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и методическая работа.              11       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 Материально-техническое оснащение.                               19</a:t>
            </a:r>
          </a:p>
          <a:p>
            <a:pPr marL="495300" indent="-495300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Приложение                            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lvl="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825044" y="1556792"/>
            <a:ext cx="34563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86000" y="4437112"/>
            <a:ext cx="6534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endParaRPr lang="ru-RU" sz="24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/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Делай только то, что духовно поднимает тебя, и будь уверен, что этим самым ты более всего можешь быть полезен обществу.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                             </a:t>
            </a:r>
            <a:r>
              <a:rPr lang="ru-RU" sz="2400" i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Л.Н. Толстой</a:t>
            </a:r>
            <a:endParaRPr lang="ru-RU" sz="2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2C37-3EC0-4BDD-AE24-DD47EF33887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Общие сведения. </a:t>
            </a:r>
            <a:r>
              <a:rPr lang="ru-RU" sz="4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Официальные документы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15DB-31C6-48EB-90DD-3564CEF25E9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123728" y="1445730"/>
            <a:ext cx="68407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Фамилия, имя, отчество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Напольских Татьяна Михайловна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рождения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 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февраля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образовательного учреждения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дошкольное общеобразовательное учреждение «Детский сад 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 «Зеленый огонек» компенсирующего вида» г.Северодвинска Архангельской области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Должность: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педагог-психолог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Общий стаж</a:t>
            </a:r>
            <a:r>
              <a:rPr lang="ru-RU" sz="1600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 лет;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таж работы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педагогом-психологом: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 лет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данном образовательном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66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чреждении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об образовании: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1989-1995 год–Поморский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международный университет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им. М.В.Ломоносова 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Специальность и квалификация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(по диплому):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специальность -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педагогика и психология (дошкольная),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квалификация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воспитатель,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преподаватель педагогики и психологии дошкольных педагогических училищ,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организатор-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методист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дошкольного образования;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специализаци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практический психолог    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8" name="Picture 8" descr="D:\Таня доки сад\из компа\видео и фото\DSC010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801600" y="-9601200"/>
            <a:ext cx="6022848" cy="4517136"/>
          </a:xfrm>
          <a:prstGeom prst="rect">
            <a:avLst/>
          </a:prstGeom>
          <a:noFill/>
        </p:spPr>
      </p:pic>
      <p:pic>
        <p:nvPicPr>
          <p:cNvPr id="25609" name="Picture 9" descr="D:\Таня доки сад\из компа\видео и фото\DSC0107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801600" y="-9601200"/>
            <a:ext cx="8339328" cy="6254496"/>
          </a:xfrm>
          <a:prstGeom prst="rect">
            <a:avLst/>
          </a:prstGeom>
          <a:noFill/>
        </p:spPr>
      </p:pic>
      <p:pic>
        <p:nvPicPr>
          <p:cNvPr id="25610" name="Picture 10" descr="D:\Таня доки сад\из компа\видео и фото\DSC0107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067" y="3068960"/>
            <a:ext cx="2736304" cy="2166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53975"/>
            <a:ext cx="6985000" cy="638721"/>
          </a:xfrm>
        </p:spPr>
        <p:txBody>
          <a:bodyPr/>
          <a:lstStyle/>
          <a:p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(прил.1)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055558"/>
              </p:ext>
            </p:extLst>
          </p:nvPr>
        </p:nvGraphicFramePr>
        <p:xfrm>
          <a:off x="2169994" y="764704"/>
          <a:ext cx="6722486" cy="540337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280"/>
                <a:gridCol w="4626226"/>
                <a:gridCol w="1517980"/>
              </a:tblGrid>
              <a:tr h="3740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</a:rPr>
                        <a:t>№</a:t>
                      </a:r>
                      <a:endParaRPr lang="ru-RU" sz="18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</a:rPr>
                        <a:t>наименование документа </a:t>
                      </a:r>
                      <a:endParaRPr lang="ru-RU" sz="18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3300"/>
                          </a:solidFill>
                        </a:rPr>
                        <a:t>когда выдан</a:t>
                      </a:r>
                      <a:endParaRPr lang="ru-RU" sz="1800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11758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 окончании Поморского международного педагогического университета им. М.В.Ломоносова (ЭВ № 253570) по специальности педагогика и психология (дошкольная)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23.06.1995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10371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Аттестационный лист о присвоении первой квалификационной категории (приказ от 26.03.2007 № 167)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05.04.2007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16991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Свидетельство Академии повышения квалификации и профессиональной переподготовки работников образования г. Москвы «Современные диагностические и коррекционно-развивающие технологии в работе психолога образования» в объеме 144 часов (№2087)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31.04.2007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  <a:tr h="111717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33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Сертификат психолого-педагогического института воспитания «Искусство тренинга» г. Москвы «Мастер игры: технология создания и ведения большой психологической игры» в объеме 32 часов (№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229)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02.12.2009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>
            <a:off x="-144524" y="3465004"/>
            <a:ext cx="5544616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535996" y="3465004"/>
            <a:ext cx="5544616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23728" y="2204864"/>
            <a:ext cx="669674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23728" y="3356992"/>
            <a:ext cx="669674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95736" y="5013176"/>
            <a:ext cx="6696744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123728" y="1052736"/>
            <a:ext cx="6696744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027" name="Picture 3" descr="D:\Таня доки сад\из компа\видео и фото\DSC014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801599" y="-9601198"/>
            <a:ext cx="4169664" cy="3127248"/>
          </a:xfrm>
          <a:prstGeom prst="rect">
            <a:avLst/>
          </a:prstGeom>
          <a:noFill/>
        </p:spPr>
      </p:pic>
      <p:pic>
        <p:nvPicPr>
          <p:cNvPr id="1028" name="Picture 4" descr="D:\Таня доки сад\из компа\видео и фото\DSC014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56689">
            <a:off x="5138642" y="2881727"/>
            <a:ext cx="3200243" cy="2273331"/>
          </a:xfrm>
          <a:prstGeom prst="rect">
            <a:avLst/>
          </a:prstGeom>
          <a:ln w="88900" cap="sq" cmpd="thickThin">
            <a:solidFill>
              <a:srgbClr val="00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76184">
            <a:off x="2388021" y="789101"/>
            <a:ext cx="3297230" cy="2188461"/>
          </a:xfrm>
          <a:prstGeom prst="rect">
            <a:avLst/>
          </a:prstGeom>
          <a:ln w="88900" cap="sq" cmpd="thickThin">
            <a:solidFill>
              <a:srgbClr val="0066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613" y="332656"/>
            <a:ext cx="6985000" cy="648072"/>
          </a:xfrm>
        </p:spPr>
        <p:txBody>
          <a:bodyPr/>
          <a:lstStyle/>
          <a:p>
            <a:r>
              <a:rPr lang="ru-RU" sz="3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Результаты профессиональной </a:t>
            </a: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33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109093"/>
              </p:ext>
            </p:extLst>
          </p:nvPr>
        </p:nvGraphicFramePr>
        <p:xfrm>
          <a:off x="1979613" y="1600200"/>
          <a:ext cx="6985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4275-7599-4EA3-92D2-7740730C6112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74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15DB-31C6-48EB-90DD-3564CEF25E94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60648"/>
            <a:ext cx="71642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Мои достижения</a:t>
            </a:r>
          </a:p>
          <a:p>
            <a:pPr algn="ctr"/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Грамоты и благодарности (2007-2011) (прил.2)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82042"/>
              </p:ext>
            </p:extLst>
          </p:nvPr>
        </p:nvGraphicFramePr>
        <p:xfrm>
          <a:off x="2123729" y="1671929"/>
          <a:ext cx="6912767" cy="435939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69613"/>
                <a:gridCol w="4556903"/>
                <a:gridCol w="1786251"/>
              </a:tblGrid>
              <a:tr h="629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наименование документа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bg1"/>
                          </a:solidFill>
                        </a:rPr>
                        <a:t>когда выдан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</a:tr>
              <a:tr h="14638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Почетная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грамота Управления образования администрации Северодвинска 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…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</a:tr>
              <a:tr h="11332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Благодарственное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письмо …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…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</a:tr>
              <a:tr h="1133284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003300"/>
                        </a:solidFill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003300"/>
                          </a:solidFill>
                        </a:rPr>
                        <a:t>3</a:t>
                      </a:r>
                      <a:endParaRPr lang="ru-RU" b="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Благодарственное письмо </a:t>
                      </a:r>
                      <a:r>
                        <a:rPr lang="ru-RU" sz="14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4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ru-RU" sz="14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3300"/>
                          </a:solidFill>
                        </a:rPr>
                        <a:t>…</a:t>
                      </a:r>
                      <a:endParaRPr lang="ru-RU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2627784" y="1628800"/>
            <a:ext cx="0" cy="331236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164288" y="1628800"/>
            <a:ext cx="0" cy="331236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123728" y="2132856"/>
            <a:ext cx="68407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9" y="3717032"/>
            <a:ext cx="6840759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123729" y="4941168"/>
            <a:ext cx="684076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27784" y="4941168"/>
            <a:ext cx="0" cy="108012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164288" y="4941168"/>
            <a:ext cx="0" cy="108012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00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Bell">
  <a:themeElements>
    <a:clrScheme name="Be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13_Bell</Template>
  <TotalTime>2253</TotalTime>
  <Words>1405</Words>
  <Application>Microsoft Office PowerPoint</Application>
  <PresentationFormat>Экран (4:3)</PresentationFormat>
  <Paragraphs>339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13_Bell</vt:lpstr>
      <vt:lpstr>Муниципальное дошкольное образовательное учреждение «Детский сад №47 «Зеленый огонек» компенсирующего вида» г. Северодвинска  Архангельской области ПОРТФОЛИО</vt:lpstr>
      <vt:lpstr>  МДОУ «Детский сад N47 «Зеленый огонек» компенсирующего вида» город Северодвинск Архангельской области </vt:lpstr>
      <vt:lpstr>оглавление</vt:lpstr>
      <vt:lpstr>Введение </vt:lpstr>
      <vt:lpstr>Общие сведения. Официальные документы.</vt:lpstr>
      <vt:lpstr>Документы (прил.1)</vt:lpstr>
      <vt:lpstr>Презентация PowerPoint</vt:lpstr>
      <vt:lpstr>Результаты профессиональной деятельности .</vt:lpstr>
      <vt:lpstr>Презентация PowerPoint</vt:lpstr>
      <vt:lpstr>Презентация PowerPoint</vt:lpstr>
      <vt:lpstr>Психопросветительская, психопрофилактическая и методическая деятельность Обобщение педагогического опыта (прил.4)</vt:lpstr>
      <vt:lpstr>Презентация PowerPoint</vt:lpstr>
      <vt:lpstr>Презентация PowerPoint</vt:lpstr>
      <vt:lpstr>Участие в методической работе ДОУ (прил.5)</vt:lpstr>
      <vt:lpstr>Презентация PowerPoint</vt:lpstr>
      <vt:lpstr>Самообразование (прил.6)</vt:lpstr>
      <vt:lpstr>Повышение профессионального уровня (прил.7)</vt:lpstr>
      <vt:lpstr>Творческий отчет (прил.8)</vt:lpstr>
      <vt:lpstr>Материально-техническое оснащение</vt:lpstr>
      <vt:lpstr>3. Методические материалы и пособия для работы с детьми  (материал для обследования) </vt:lpstr>
      <vt:lpstr>Презентация PowerPoint</vt:lpstr>
      <vt:lpstr>Содержание приложения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Таня</dc:creator>
  <cp:lastModifiedBy>Таня</cp:lastModifiedBy>
  <cp:revision>163</cp:revision>
  <cp:lastPrinted>2011-12-07T10:28:04Z</cp:lastPrinted>
  <dcterms:created xsi:type="dcterms:W3CDTF">2011-04-19T10:50:41Z</dcterms:created>
  <dcterms:modified xsi:type="dcterms:W3CDTF">2012-11-20T07:57:26Z</dcterms:modified>
</cp:coreProperties>
</file>