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81" r:id="rId3"/>
    <p:sldId id="275" r:id="rId4"/>
    <p:sldId id="276" r:id="rId5"/>
    <p:sldId id="280" r:id="rId6"/>
    <p:sldId id="277" r:id="rId7"/>
    <p:sldId id="278" r:id="rId8"/>
    <p:sldId id="279" r:id="rId9"/>
    <p:sldId id="282" r:id="rId10"/>
    <p:sldId id="284" r:id="rId11"/>
    <p:sldId id="285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CD2"/>
    <a:srgbClr val="FFE48F"/>
    <a:srgbClr val="CFAFE7"/>
    <a:srgbClr val="FF7171"/>
    <a:srgbClr val="A9ABF5"/>
    <a:srgbClr val="F7ABDA"/>
    <a:srgbClr val="FFFFFF"/>
    <a:srgbClr val="00CC00"/>
    <a:srgbClr val="33CC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4627E-C616-49B6-9BE3-E82D01A99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83B4D-583D-43FB-8671-F76E32EC4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398E-7C95-439F-9D41-9121F559F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4A0A-E9A2-4F4B-9052-8B9ADE752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5F94-C875-4051-B9B6-84F8AD69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0D2D2-9C86-43C4-9487-717B87C1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C867-42E3-427E-929F-68A80CA99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81F4-F540-4096-8747-B9180B8C3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5263-97EA-4DB7-8CBC-2E3A7FA8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9E5-5743-48E5-B5A4-4796D54D7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4683-CBD8-4306-BBCA-9F5859685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053310-AD5C-4FA2-910A-9F85F02CB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59632" y="1844824"/>
            <a:ext cx="676875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Программа </a:t>
            </a:r>
          </a:p>
          <a:p>
            <a:pPr algn="ctr">
              <a:defRPr/>
            </a:pPr>
            <a:r>
              <a:rPr lang="ru-RU" sz="4400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 театрализованной деятельности:</a:t>
            </a: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«Юные артисты»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868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</a:rPr>
              <a:t>Муниципальное бюджетное дошкольное образовательное учреждение «Детский сад№251»</a:t>
            </a: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</a:rPr>
              <a:t>г.Барнаул</a:t>
            </a:r>
            <a:endParaRPr lang="ru-RU" b="1" dirty="0">
              <a:solidFill>
                <a:srgbClr val="FFFFFF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413" y="5373688"/>
            <a:ext cx="457200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Автор: 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Саломатина Ольга Викторовна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воспитатель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Public\Новая папка\Desktop\IMG_2911.JPG"/>
          <p:cNvPicPr>
            <a:picLocks noChangeAspect="1" noChangeArrowheads="1"/>
          </p:cNvPicPr>
          <p:nvPr/>
        </p:nvPicPr>
        <p:blipFill>
          <a:blip r:embed="rId3" cstate="print"/>
          <a:srcRect l="11388" r="11094" b="13346"/>
          <a:stretch>
            <a:fillRect/>
          </a:stretch>
        </p:blipFill>
        <p:spPr bwMode="auto">
          <a:xfrm>
            <a:off x="2195736" y="2204864"/>
            <a:ext cx="5096951" cy="427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1196752"/>
            <a:ext cx="43268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Сказка «Репка»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Public\Новая папка\Desktop\SDC11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670781" cy="425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9712" y="1268760"/>
            <a:ext cx="5120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Играем в «Театр»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2132856"/>
            <a:ext cx="4661854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6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 </a:t>
            </a:r>
          </a:p>
          <a:p>
            <a:pPr algn="ctr">
              <a:defRPr/>
            </a:pPr>
            <a:r>
              <a:rPr lang="ru-RU" sz="6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1020413.JPG"/>
          <p:cNvPicPr>
            <a:picLocks noChangeAspect="1"/>
          </p:cNvPicPr>
          <p:nvPr/>
        </p:nvPicPr>
        <p:blipFill>
          <a:blip r:embed="rId3" cstate="print"/>
          <a:srcRect l="16104" t="36305" r="17713"/>
          <a:stretch>
            <a:fillRect/>
          </a:stretch>
        </p:blipFill>
        <p:spPr>
          <a:xfrm>
            <a:off x="2339752" y="3339886"/>
            <a:ext cx="4874043" cy="35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632848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Театр</a:t>
            </a: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это волшебный край, в котором ребёнок радуется, играя, а в игре познаёт мир.</a:t>
            </a:r>
          </a:p>
          <a:p>
            <a:pPr algn="r">
              <a:defRPr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С.И. Мерзлякова.</a:t>
            </a:r>
          </a:p>
          <a:p>
            <a:pPr algn="r">
              <a:defRPr/>
            </a:pP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E4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Театральная игра способствует развитию всех видов детского творчества: художественно-речевого, музыкально-игрового, танцевального, сценического.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1052736"/>
            <a:ext cx="5112568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Цель работы:</a:t>
            </a:r>
          </a:p>
          <a:p>
            <a:pPr algn="ctr">
              <a:defRPr/>
            </a:pP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32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Развитие творческих способностей детей через театральную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908720"/>
            <a:ext cx="227658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Задачи: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2124075" y="1628775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i="1">
                <a:solidFill>
                  <a:srgbClr val="FFE48F"/>
                </a:solidFill>
                <a:latin typeface="Georgia" pitchFamily="18" charset="0"/>
              </a:rPr>
              <a:t>создать условия для реализации способности детей чувствовать, мыслить и выражать своё состояние в игре;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2051050" y="2924175"/>
            <a:ext cx="55451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i="1">
                <a:solidFill>
                  <a:srgbClr val="FFE48F"/>
                </a:solidFill>
                <a:latin typeface="Georgia" pitchFamily="18" charset="0"/>
              </a:rPr>
              <a:t>побуждать к импровизации с использованием доступных ребенку средств выразительности (мимика, жесты, движения);</a:t>
            </a: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2051050" y="4292600"/>
            <a:ext cx="561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i="1">
                <a:solidFill>
                  <a:srgbClr val="FFE48F"/>
                </a:solidFill>
                <a:latin typeface="Georgia" pitchFamily="18" charset="0"/>
              </a:rPr>
              <a:t>помочь овладении коммуникативными навыками и развитию эмоциональной сферы детей;</a:t>
            </a: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2051050" y="5300663"/>
            <a:ext cx="568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i="1">
                <a:solidFill>
                  <a:srgbClr val="FFE48F"/>
                </a:solidFill>
                <a:latin typeface="Georgia" pitchFamily="18" charset="0"/>
              </a:rPr>
              <a:t>поддерживать желание выступать перед зрителями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1124744"/>
            <a:ext cx="704551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Реализация работы по программе:</a:t>
            </a:r>
            <a:endParaRPr lang="ru-RU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908175" y="2708275"/>
            <a:ext cx="71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19188" y="1916113"/>
            <a:ext cx="7351712" cy="280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eorgia" pitchFamily="18" charset="0"/>
              </a:rPr>
              <a:t>Программа реализуется через:</a:t>
            </a:r>
          </a:p>
          <a:p>
            <a:pPr algn="ctr">
              <a:defRPr/>
            </a:pPr>
            <a:endParaRPr lang="ru-RU" dirty="0">
              <a:solidFill>
                <a:srgbClr val="FFE48F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FFE48F"/>
              </a:solidFill>
              <a:latin typeface="Georgia" pitchFamily="18" charset="0"/>
            </a:endParaRPr>
          </a:p>
          <a:p>
            <a:pPr algn="ctr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rgbClr val="FFE48F"/>
                </a:solidFill>
                <a:latin typeface="Georgia" pitchFamily="18" charset="0"/>
              </a:rPr>
              <a:t>кружковую</a:t>
            </a:r>
            <a:r>
              <a:rPr lang="ru-RU" sz="2000" b="1" dirty="0">
                <a:solidFill>
                  <a:srgbClr val="FFE48F"/>
                </a:solidFill>
              </a:rPr>
              <a:t> </a:t>
            </a:r>
            <a:r>
              <a:rPr lang="ru-RU" sz="2000" b="1" i="1" dirty="0">
                <a:solidFill>
                  <a:srgbClr val="FFE48F"/>
                </a:solidFill>
                <a:latin typeface="Georgia" pitchFamily="18" charset="0"/>
              </a:rPr>
              <a:t>деятельность;</a:t>
            </a:r>
          </a:p>
          <a:p>
            <a:pPr algn="ctr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FE48F"/>
              </a:solidFill>
              <a:latin typeface="Georgia" pitchFamily="18" charset="0"/>
            </a:endParaRPr>
          </a:p>
          <a:p>
            <a:pPr algn="ctr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rgbClr val="FFE48F"/>
                </a:solidFill>
                <a:latin typeface="Georgia" pitchFamily="18" charset="0"/>
              </a:rPr>
              <a:t> работу с родителями;</a:t>
            </a:r>
          </a:p>
          <a:p>
            <a:pPr algn="ctr"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FE48F"/>
              </a:solidFill>
              <a:latin typeface="Georgia" pitchFamily="18" charset="0"/>
            </a:endParaRPr>
          </a:p>
          <a:p>
            <a:pPr algn="ctr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rgbClr val="FFE48F"/>
                </a:solidFill>
                <a:latin typeface="Georgia" pitchFamily="18" charset="0"/>
              </a:rPr>
              <a:t> предметно–развивающую среду группы и ДОУ.</a:t>
            </a:r>
          </a:p>
          <a:p>
            <a:pPr>
              <a:buClr>
                <a:srgbClr val="FFFF00"/>
              </a:buClr>
              <a:defRPr/>
            </a:pPr>
            <a:endParaRPr lang="ru-RU" sz="2000" b="1" dirty="0">
              <a:solidFill>
                <a:srgbClr val="FFE48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755650" y="836613"/>
            <a:ext cx="2808288" cy="1728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rgbClr val="004EEA"/>
                </a:solidFill>
                <a:latin typeface="Georgia" pitchFamily="18" charset="0"/>
              </a:rPr>
              <a:t>Последовательное</a:t>
            </a:r>
          </a:p>
          <a:p>
            <a:pPr algn="ctr"/>
            <a:r>
              <a:rPr lang="ru-RU" sz="1600" b="1" i="1" dirty="0">
                <a:solidFill>
                  <a:srgbClr val="004EEA"/>
                </a:solidFill>
                <a:latin typeface="Georgia" pitchFamily="18" charset="0"/>
              </a:rPr>
              <a:t> знакомство</a:t>
            </a:r>
          </a:p>
          <a:p>
            <a:pPr algn="ctr"/>
            <a:r>
              <a:rPr lang="ru-RU" sz="1600" b="1" i="1" dirty="0">
                <a:solidFill>
                  <a:srgbClr val="004EEA"/>
                </a:solidFill>
                <a:latin typeface="Georgia" pitchFamily="18" charset="0"/>
              </a:rPr>
              <a:t>детей с</a:t>
            </a:r>
          </a:p>
          <a:p>
            <a:pPr algn="ctr"/>
            <a:r>
              <a:rPr lang="ru-RU" sz="1600" b="1" i="1" dirty="0">
                <a:solidFill>
                  <a:srgbClr val="004EEA"/>
                </a:solidFill>
                <a:latin typeface="Georgia" pitchFamily="18" charset="0"/>
              </a:rPr>
              <a:t>видами театра</a:t>
            </a: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508625" y="836613"/>
            <a:ext cx="2951163" cy="1728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Поэтапное освоение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детьми видов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творчества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 возрастным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группам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55650" y="4724400"/>
            <a:ext cx="2879725" cy="16557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solidFill>
                  <a:srgbClr val="6600CC"/>
                </a:solidFill>
                <a:latin typeface="Georgia" pitchFamily="18" charset="0"/>
              </a:rPr>
              <a:t>Работа над речью,</a:t>
            </a:r>
          </a:p>
          <a:p>
            <a:pPr algn="ctr"/>
            <a:r>
              <a:rPr lang="ru-RU" sz="1600" b="1" i="1">
                <a:solidFill>
                  <a:srgbClr val="6600CC"/>
                </a:solidFill>
                <a:latin typeface="Georgia" pitchFamily="18" charset="0"/>
              </a:rPr>
              <a:t> интонациями</a:t>
            </a:r>
          </a:p>
          <a:p>
            <a:pPr algn="ctr"/>
            <a:endParaRPr lang="ru-RU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580063" y="4652963"/>
            <a:ext cx="2879725" cy="16557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>
                <a:solidFill>
                  <a:srgbClr val="FF0000"/>
                </a:solidFill>
                <a:latin typeface="Georgia" pitchFamily="18" charset="0"/>
              </a:rPr>
              <a:t>Раскрепощение </a:t>
            </a:r>
          </a:p>
          <a:p>
            <a:pPr algn="ctr"/>
            <a:r>
              <a:rPr lang="ru-RU" sz="1600" b="1" i="1">
                <a:solidFill>
                  <a:srgbClr val="FF0000"/>
                </a:solidFill>
                <a:latin typeface="Georgia" pitchFamily="18" charset="0"/>
              </a:rPr>
              <a:t>ребенка</a:t>
            </a:r>
          </a:p>
          <a:p>
            <a:pPr algn="ctr"/>
            <a:endParaRPr lang="ru-RU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-7388071" flipH="1" flipV="1">
            <a:off x="5194301" y="4257675"/>
            <a:ext cx="1046162" cy="503237"/>
          </a:xfrm>
          <a:prstGeom prst="rightArrow">
            <a:avLst>
              <a:gd name="adj1" fmla="val 50000"/>
              <a:gd name="adj2" fmla="val 42877"/>
            </a:avLst>
          </a:prstGeom>
          <a:solidFill>
            <a:srgbClr val="FF717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-7388071">
            <a:off x="2962276" y="2457450"/>
            <a:ext cx="1046162" cy="503237"/>
          </a:xfrm>
          <a:prstGeom prst="rightArrow">
            <a:avLst>
              <a:gd name="adj1" fmla="val 50000"/>
              <a:gd name="adj2" fmla="val 42877"/>
            </a:avLst>
          </a:prstGeom>
          <a:solidFill>
            <a:srgbClr val="33CC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7651918">
            <a:off x="2982119" y="4321969"/>
            <a:ext cx="1047750" cy="503238"/>
          </a:xfrm>
          <a:prstGeom prst="rightArrow">
            <a:avLst>
              <a:gd name="adj1" fmla="val 50000"/>
              <a:gd name="adj2" fmla="val 42942"/>
            </a:avLst>
          </a:prstGeom>
          <a:solidFill>
            <a:srgbClr val="CFAFE7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8340890">
            <a:off x="5133975" y="2452688"/>
            <a:ext cx="1046163" cy="503237"/>
          </a:xfrm>
          <a:prstGeom prst="rightArrow">
            <a:avLst>
              <a:gd name="adj1" fmla="val 50000"/>
              <a:gd name="adj2" fmla="val 42902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87675" y="2852738"/>
            <a:ext cx="3384550" cy="14414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Методы работы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с детьми</a:t>
            </a:r>
          </a:p>
          <a:p>
            <a:pPr algn="ctr"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 bwMode="auto">
          <a:xfrm rot="1207746">
            <a:off x="5022144" y="723715"/>
            <a:ext cx="2580980" cy="2047248"/>
          </a:xfrm>
          <a:prstGeom prst="cloudCallout">
            <a:avLst/>
          </a:prstGeom>
          <a:solidFill>
            <a:srgbClr val="FFE48F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Игры –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пантомимы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Игры –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превращения</a:t>
            </a:r>
          </a:p>
        </p:txBody>
      </p:sp>
      <p:sp>
        <p:nvSpPr>
          <p:cNvPr id="13" name="Выноска-облако 12"/>
          <p:cNvSpPr/>
          <p:nvPr/>
        </p:nvSpPr>
        <p:spPr bwMode="auto">
          <a:xfrm rot="20621565" flipH="1">
            <a:off x="1763688" y="764704"/>
            <a:ext cx="2736304" cy="2088232"/>
          </a:xfrm>
          <a:prstGeom prst="cloudCallout">
            <a:avLst/>
          </a:pr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С движениями</a:t>
            </a:r>
          </a:p>
        </p:txBody>
      </p:sp>
      <p:sp>
        <p:nvSpPr>
          <p:cNvPr id="14" name="Выноска-облако 13"/>
          <p:cNvSpPr/>
          <p:nvPr/>
        </p:nvSpPr>
        <p:spPr bwMode="auto">
          <a:xfrm rot="5400000">
            <a:off x="5976156" y="3248980"/>
            <a:ext cx="2592288" cy="2376264"/>
          </a:xfrm>
          <a:prstGeom prst="cloudCallout">
            <a:avLst/>
          </a:prstGeom>
          <a:solidFill>
            <a:srgbClr val="CFAFE7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 bwMode="auto">
          <a:xfrm rot="233555" flipV="1">
            <a:off x="3347864" y="4797152"/>
            <a:ext cx="3024336" cy="1872208"/>
          </a:xfrm>
          <a:prstGeom prst="cloudCallout">
            <a:avLst/>
          </a:prstGeom>
          <a:solidFill>
            <a:srgbClr val="FFE48F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 bwMode="auto">
          <a:xfrm rot="16200000" flipH="1">
            <a:off x="881590" y="3302986"/>
            <a:ext cx="2556284" cy="2376264"/>
          </a:xfrm>
          <a:prstGeom prst="cloudCallout">
            <a:avLst/>
          </a:prstGeom>
          <a:solidFill>
            <a:srgbClr val="8ADCD2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17" name="Правильный пятиугольник 16"/>
          <p:cNvSpPr/>
          <p:nvPr/>
        </p:nvSpPr>
        <p:spPr bwMode="auto">
          <a:xfrm>
            <a:off x="3347864" y="2348880"/>
            <a:ext cx="2808312" cy="2376264"/>
          </a:xfrm>
          <a:prstGeom prst="pentagon">
            <a:avLst/>
          </a:prstGeom>
          <a:solidFill>
            <a:srgbClr val="FF717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Виды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театрализованных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игр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и упражнений</a:t>
            </a:r>
          </a:p>
        </p:txBody>
      </p:sp>
      <p:sp>
        <p:nvSpPr>
          <p:cNvPr id="12309" name="TextBox 18"/>
          <p:cNvSpPr txBox="1">
            <a:spLocks noChangeArrowheads="1"/>
          </p:cNvSpPr>
          <p:nvPr/>
        </p:nvSpPr>
        <p:spPr bwMode="auto">
          <a:xfrm>
            <a:off x="1042988" y="4149725"/>
            <a:ext cx="2233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Georgia" pitchFamily="18" charset="0"/>
              </a:rPr>
              <a:t>На имитацию голоса</a:t>
            </a:r>
          </a:p>
        </p:txBody>
      </p:sp>
      <p:sp>
        <p:nvSpPr>
          <p:cNvPr id="12310" name="TextBox 19"/>
          <p:cNvSpPr txBox="1">
            <a:spLocks noChangeArrowheads="1"/>
          </p:cNvSpPr>
          <p:nvPr/>
        </p:nvSpPr>
        <p:spPr bwMode="auto">
          <a:xfrm>
            <a:off x="3635375" y="5084763"/>
            <a:ext cx="2449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На развитие слухового 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восприятия и творческого воображения</a:t>
            </a:r>
          </a:p>
        </p:txBody>
      </p:sp>
      <p:sp>
        <p:nvSpPr>
          <p:cNvPr id="12311" name="TextBox 20"/>
          <p:cNvSpPr txBox="1">
            <a:spLocks noChangeArrowheads="1"/>
          </p:cNvSpPr>
          <p:nvPr/>
        </p:nvSpPr>
        <p:spPr bwMode="auto">
          <a:xfrm>
            <a:off x="6300788" y="4076700"/>
            <a:ext cx="1943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Театральные игры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556792"/>
            <a:ext cx="7056784" cy="55399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Результаты работы:</a:t>
            </a:r>
          </a:p>
          <a:p>
            <a:pPr algn="ctr">
              <a:defRPr/>
            </a:pPr>
            <a:endParaRPr lang="ru-RU" sz="3600" b="1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ru-RU" b="1" i="1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Дети импровизируют, проявляют творчество в разных видах деятельности;</a:t>
            </a:r>
          </a:p>
          <a:p>
            <a:pPr algn="ctr">
              <a:defRPr/>
            </a:pPr>
            <a:endParaRPr lang="ru-RU" b="1" i="1" dirty="0">
              <a:ln w="1905"/>
              <a:solidFill>
                <a:srgbClr val="FFE48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*Дети проявляют желание участвовать в играх – инсценировках, спектаклях;</a:t>
            </a:r>
          </a:p>
          <a:p>
            <a:pPr algn="ctr">
              <a:defRPr/>
            </a:pPr>
            <a:endParaRPr lang="ru-RU" b="1" i="1" dirty="0">
              <a:ln w="1905"/>
              <a:solidFill>
                <a:srgbClr val="FFE48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*Дети эмоциональны, выразительны в движениях;</a:t>
            </a:r>
          </a:p>
          <a:p>
            <a:pPr algn="ctr">
              <a:defRPr/>
            </a:pPr>
            <a:endParaRPr lang="ru-RU" b="1" i="1" dirty="0">
              <a:ln w="1905"/>
              <a:solidFill>
                <a:srgbClr val="FFE48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rgbClr val="FFE48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*Свободно общаются со своими сверстниками и взрослыми.</a:t>
            </a:r>
          </a:p>
          <a:p>
            <a:pPr algn="ctr">
              <a:defRPr/>
            </a:pPr>
            <a:endParaRPr lang="ru-RU" b="1" dirty="0">
              <a:ln w="1905"/>
              <a:solidFill>
                <a:srgbClr val="FFE48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b="1" dirty="0">
              <a:ln w="1905"/>
              <a:solidFill>
                <a:srgbClr val="FFE48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1298121204_jgbokjdcqwswqxr.jpeg"/>
          <p:cNvPicPr>
            <a:picLocks noChangeAspect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Public\Новая папка\Desktop\SDC11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585665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43699" y="1340768"/>
            <a:ext cx="46025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Юные артисты!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and white abstract design template">
  <a:themeElements>
    <a:clrScheme name="Тема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and white abstract design template</Template>
  <TotalTime>566</TotalTime>
  <Words>262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Green and white abstract design 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Роман</cp:lastModifiedBy>
  <cp:revision>62</cp:revision>
  <dcterms:created xsi:type="dcterms:W3CDTF">2010-12-02T10:24:50Z</dcterms:created>
  <dcterms:modified xsi:type="dcterms:W3CDTF">2011-11-03T19:08:09Z</dcterms:modified>
</cp:coreProperties>
</file>