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0978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СОЗДАНИЕ УСЛОВИЙ ДЛЯ ДВИГАТЕЛЬНОЙ АКТИВНОСТИ ДЕТЕЙ в детском саду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4442" y="2714620"/>
            <a:ext cx="5114778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24955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75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7239000" cy="2955298"/>
          </a:xfrm>
        </p:spPr>
        <p:txBody>
          <a:bodyPr/>
          <a:lstStyle/>
          <a:p>
            <a:pPr lvl="0"/>
            <a:r>
              <a:rPr lang="ru-RU" sz="1800" dirty="0" smtClean="0"/>
              <a:t>При планировании необходимо учитывать состояние работы за  предшествующий месяц, квартал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успешного планирования </a:t>
            </a:r>
            <a:r>
              <a:rPr lang="ru-RU" sz="1800" dirty="0" err="1" smtClean="0"/>
              <a:t>физкультурно</a:t>
            </a:r>
            <a:r>
              <a:rPr lang="ru-RU" sz="1800" dirty="0" smtClean="0"/>
              <a:t> - оздоровительной  работы, двигательной активности детей; в  выборе  форм  написания  плана, в определении задач, форм и методов работы с  дошкольниками  необходимо сотрудничество обоих воспитателей и инструктора по  физической культуре .</a:t>
            </a:r>
          </a:p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3933746" cy="295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Индивидуальный подход к детям с учётом характера двигательной активности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52693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Дети средней подвижности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отличаются наиболее ровным и спокойным поведением, равномерной подвижностью на протяжении всего дня. Таких детей примерно половина или чуть больше в группе. Они самостоятельны и активны, движения их уверенные, чёткие, целенаправленные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руководстве двигательной активностью </a:t>
            </a:r>
            <a:r>
              <a:rPr lang="ru-RU" sz="2000" b="1" dirty="0" smtClean="0">
                <a:solidFill>
                  <a:srgbClr val="FF0000"/>
                </a:solidFill>
              </a:rPr>
              <a:t>детей средней подвижности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достаточно создать необходимые условия, т.е. предоставить место для движений, время, игрушки-двигатели, физкультурное оборудование и пособия.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Дети большой подвижности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всегда заметны, хотя и составляют от общего числа детей примерно четвёртую – пятую часть. Они находят возможность двигаться в любых условиях. Из всех видов движений выбирают чаще бег, прыжки, избегают движений, требующих точности и сдержанности. Движения их быстры, резки, часто бесцельны. Из-за высокой интенсивности двигательной активности они как бы не успевают вникнуть в суть своей деятельности, не могут управлять в должной степени своими движениями. Чрезмерная подвижность является сильным раздражителем для нервной системы, поэтому эти дети отличаются неуравновешенным поведением, чаще других попадают в конфликтные ситуации, они с трудом засыпают, спят неспокойно.</a:t>
            </a:r>
          </a:p>
          <a:p>
            <a:r>
              <a:rPr lang="ru-RU" sz="1900" dirty="0" smtClean="0"/>
              <a:t>Руководство двигательной активностью </a:t>
            </a:r>
            <a:r>
              <a:rPr lang="ru-RU" sz="1900" b="1" dirty="0" smtClean="0">
                <a:solidFill>
                  <a:srgbClr val="FF0000"/>
                </a:solidFill>
              </a:rPr>
              <a:t>детей большой подвижности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smtClean="0"/>
              <a:t>направляется не на уменьшение  их двигательной активности, а на регулирование интенсивности движений. Пусть по времени дети двигаются как можно больше – важно запрограммировать такой состав движений, которые требуют сосредоточенности внимания, сдержанности, точности.</a:t>
            </a:r>
            <a:endParaRPr lang="ru-RU" sz="19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786742" cy="609857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Наиболее уязвим организм </a:t>
            </a:r>
            <a:r>
              <a:rPr lang="ru-RU" sz="1800" b="1" dirty="0" smtClean="0">
                <a:solidFill>
                  <a:srgbClr val="FF0000"/>
                </a:solidFill>
              </a:rPr>
              <a:t>детей малой подвижности</a:t>
            </a:r>
            <a:r>
              <a:rPr lang="ru-RU" sz="1800" dirty="0" smtClean="0"/>
              <a:t>. Их характеризует общая вялость, пассивность, они быстрее других устают. В противоположность подвижным детям, умеющим найти для игр пространство, они стараются уйти в сторону, чтобы никому не мешать, выбирают деятельность, не требующую интенсивных движений. Они робки в общении, не уверены в себе, не любят игры с движениями. Малая </a:t>
            </a:r>
            <a:r>
              <a:rPr lang="ru-RU" sz="1800" dirty="0" smtClean="0"/>
              <a:t>подвижность </a:t>
            </a:r>
            <a:r>
              <a:rPr lang="ru-RU" sz="1800" dirty="0" smtClean="0"/>
              <a:t>– фактор риска для ребёнка. </a:t>
            </a:r>
            <a:endParaRPr lang="ru-RU" sz="1800" dirty="0" smtClean="0"/>
          </a:p>
          <a:p>
            <a:r>
              <a:rPr lang="ru-RU" sz="1800" b="1" dirty="0" smtClean="0"/>
              <a:t>У </a:t>
            </a:r>
            <a:r>
              <a:rPr lang="ru-RU" sz="1800" b="1" dirty="0" smtClean="0">
                <a:solidFill>
                  <a:srgbClr val="FF0000"/>
                </a:solidFill>
              </a:rPr>
              <a:t>малоподвижных детей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следует воспитывать интерес к движениям, потребность в подвижных видах деятельности. Особое внимание уделяется развитию всех основных движений, особенно интенсивных (бег, прыжки – разные их способы). Малоподвижные дети вовлекаются в активную двигательную деятельность на </a:t>
            </a:r>
            <a:r>
              <a:rPr lang="ru-RU" sz="1800" dirty="0" smtClean="0"/>
              <a:t>протяжении </a:t>
            </a:r>
            <a:r>
              <a:rPr lang="ru-RU" sz="1800" dirty="0" smtClean="0"/>
              <a:t>всего дня. </a:t>
            </a:r>
            <a:endParaRPr lang="ru-RU" sz="1800" dirty="0" smtClean="0"/>
          </a:p>
          <a:p>
            <a:r>
              <a:rPr lang="ru-RU" sz="1800" dirty="0" smtClean="0"/>
              <a:t>Особое внимание  требуют к себе </a:t>
            </a:r>
            <a:r>
              <a:rPr lang="ru-RU" sz="1800" dirty="0" smtClean="0">
                <a:solidFill>
                  <a:srgbClr val="FF0000"/>
                </a:solidFill>
              </a:rPr>
              <a:t>ослабленные и часто болеющие дети</a:t>
            </a:r>
            <a:r>
              <a:rPr lang="ru-RU" sz="1800" dirty="0" smtClean="0"/>
              <a:t>. Индивидуальная работа с такими детьми должна состоять не столько в ограничении нагрузок (интеллектуальных, двигательных, трудовых и т.д.), сколько в создании условий для оптимизации деятельности при обеспечении соответствия затрачиваемых ребёнком усилий физиологическим возможностям организма. Это достигается путём рациональной регламентации длительности, объёма, интенсивности и содержания деятельности, созданием для ребёнка условий психологического комфорта.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285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7329510" cy="2000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Главное, чтобы все формы двигательной активности и двигательной деятельности, реализуемые в процессе физического воспитания в дошкольных учреждениях, как организованные, так и самостоятельные, индивидуальные, благоприятно отразились на развитии моторики,  на  физическом и психическом здоровье детей. 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8306" y="2571750"/>
            <a:ext cx="47767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Что такое двигательная активность?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 двигательной активностью нами понимается суммарное количество двигательных действий, выполняемых человеком в процессе повседневной деятельности.</a:t>
            </a:r>
          </a:p>
          <a:p>
            <a:r>
              <a:rPr lang="ru-RU" sz="2000" dirty="0" smtClean="0"/>
              <a:t>В теории и методике физического воспитания выделяется три вида двигательной активности: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Регламентированная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Частично-регламентированная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Нерегламентированная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2214568" cy="29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071966" cy="5626121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Регламентированная двигательная активность </a:t>
            </a:r>
            <a:r>
              <a:rPr lang="ru-RU" sz="2600" dirty="0" smtClean="0"/>
              <a:t>представляет собой суммарный объём специально избираемых и направленно воздействующих на организм дошкольников физических упражнений и двигательных действий.</a:t>
            </a:r>
          </a:p>
          <a:p>
            <a:pPr algn="ctr">
              <a:buNone/>
            </a:pPr>
            <a:r>
              <a:rPr lang="ru-RU" sz="2600" dirty="0" smtClean="0"/>
              <a:t> (Утренняя гимнастика, физкультурные </a:t>
            </a:r>
            <a:r>
              <a:rPr lang="ru-RU" sz="2600" dirty="0" smtClean="0"/>
              <a:t>, музыкальные занятия</a:t>
            </a:r>
            <a:r>
              <a:rPr lang="ru-RU" sz="2600" dirty="0" smtClean="0"/>
              <a:t>)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3834796" cy="519749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Частично-регламентированная двигательная активность </a:t>
            </a:r>
            <a:r>
              <a:rPr lang="ru-RU" sz="2400" dirty="0" smtClean="0"/>
              <a:t>– это объём двигательных действий, возникающих по ходу решения двигательных задач.</a:t>
            </a:r>
          </a:p>
          <a:p>
            <a:pPr algn="ctr">
              <a:buNone/>
            </a:pPr>
            <a:r>
              <a:rPr lang="ru-RU" sz="2400" dirty="0" smtClean="0"/>
              <a:t>(Например, во время выполнения подвижных игр)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3892036" cy="291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642919"/>
            <a:ext cx="5643602" cy="342902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Нерегламентированная двигательная активность </a:t>
            </a:r>
            <a:r>
              <a:rPr lang="ru-RU" sz="2400" dirty="0" smtClean="0"/>
              <a:t>включает объём спонтанно выполняемых двигательных действий</a:t>
            </a:r>
          </a:p>
          <a:p>
            <a:pPr algn="ctr">
              <a:buNone/>
            </a:pPr>
            <a:r>
              <a:rPr lang="ru-RU" sz="2400" dirty="0" smtClean="0"/>
              <a:t>(например в быту или самостоятельной деятельности)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929066"/>
            <a:ext cx="3787133" cy="25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9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Этапы планирования двигательной активности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1-й этап педагогического  процесса – «Утро»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000" dirty="0" smtClean="0"/>
              <a:t>Утром целесообразно планировать </a:t>
            </a:r>
            <a:r>
              <a:rPr lang="ru-RU" sz="2000" dirty="0" smtClean="0"/>
              <a:t>двигательную деятельность</a:t>
            </a:r>
            <a:r>
              <a:rPr lang="ru-RU" sz="2000" dirty="0" smtClean="0"/>
              <a:t>, знакомую по содержанию, в зависимости от интересов и  потребностей детей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Планировать </a:t>
            </a:r>
            <a:r>
              <a:rPr lang="ru-RU" sz="2000" dirty="0" smtClean="0"/>
              <a:t>игры, знакомые детям, лучше малой или  средней подвижности («Найди, что спрятано», «Пронеси мяч, не задев  кеглю»). При планировании подвижных игр необходимо учитывать, какие  занятия будут после завтрака. Если занятия связаны с длительной  статической позой (математика, развитие речи  </a:t>
            </a:r>
            <a:r>
              <a:rPr lang="ru-RU" sz="2000" dirty="0" err="1" smtClean="0"/>
              <a:t>изо-деятельность</a:t>
            </a:r>
            <a:r>
              <a:rPr lang="ru-RU" sz="2000" dirty="0" smtClean="0"/>
              <a:t>), то  лучше  утром запланировать игры средней и даже большой подвижности; </a:t>
            </a:r>
          </a:p>
          <a:p>
            <a:r>
              <a:rPr lang="ru-RU" sz="2200" dirty="0" smtClean="0"/>
              <a:t>Утром обязательно нужно проводить  индивидуальную работу с детьми, независимо от уровня их физического  развития, а также индивидуальную работу с детьми, которые имеют  различные отклонения в осанке, зрении, нарушения слуха, нервной  системы, ожирение.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7481918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2-й  этап  педагогического  процесса  - «Прогулка»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На прогулке предлагается планировать  одну подвижную игру, общую для  всех детей, и 1-2 игры с подгруппами детей. Кроме того, воспитатель   должен наметить игровые упражнения для индивидуальной работы</a:t>
            </a:r>
            <a:r>
              <a:rPr lang="ru-RU" dirty="0" smtClean="0"/>
              <a:t>.</a:t>
            </a:r>
          </a:p>
          <a:p>
            <a:r>
              <a:rPr lang="ru-RU" sz="2000" dirty="0" smtClean="0"/>
              <a:t>Важно для прогулки планировать не только подвижные, но и  спортивные  игры (зимой - хоккей; весной, летом, осенью - футбол, баскетбол,  бадминтон, городки) и спортивные упражнения (зимой -катание на санках, скольжение по ледяным дорожкам, ходьба на лыжах; весной, летом, осенью - катание на велосипеде,  </a:t>
            </a:r>
            <a:r>
              <a:rPr lang="ru-RU" sz="2000" dirty="0" smtClean="0"/>
              <a:t>самокате).</a:t>
            </a:r>
          </a:p>
          <a:p>
            <a:r>
              <a:rPr lang="ru-RU" sz="2000" dirty="0" smtClean="0"/>
              <a:t>Необходимо учитывать, какие занятия предшествовали прогулке: если  они носили подвижный  характер  физкультурное, музыкальное), то прогулку  лучше начать с наблюдения, но если на занятиях дети  были ограничены в  движениях, то прогулку  лучше начать с подвижных, спортивных игр.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3-й этап педагогического процесса - «Вторая половина дня»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  <a:r>
              <a:rPr lang="ru-RU" sz="2000" dirty="0" smtClean="0"/>
              <a:t>Во вторую половину  дня кроме гимнастики после  сна и закаливающих мероприятий </a:t>
            </a:r>
            <a:r>
              <a:rPr lang="ru-RU" sz="2000" dirty="0" smtClean="0"/>
              <a:t>предлагается  </a:t>
            </a:r>
            <a:r>
              <a:rPr lang="ru-RU" sz="2000" dirty="0" smtClean="0"/>
              <a:t>планировать активный  отдых  </a:t>
            </a:r>
            <a:r>
              <a:rPr lang="ru-RU" sz="2000" dirty="0" smtClean="0"/>
              <a:t>детей (Праздники, досуги, развлечения) </a:t>
            </a:r>
            <a:endParaRPr lang="ru-RU" sz="2000" dirty="0" smtClean="0"/>
          </a:p>
          <a:p>
            <a:r>
              <a:rPr lang="ru-RU" sz="2000" dirty="0" smtClean="0"/>
              <a:t>Во вторую половину дня также необходимо запланировать  самостоятельную двигательную деятельность, используя различное  физкультурное оборудование, тренажеры, дидактический материал -  карточки для самостоятельной двигательной активности. Вечером перед  уходом детей,  лучше планировать спокойную двигательную деятельность -  малоподвижные игры, дыхательные </a:t>
            </a:r>
            <a:r>
              <a:rPr lang="ru-RU" sz="2000" dirty="0" smtClean="0"/>
              <a:t>упражнения, </a:t>
            </a:r>
            <a:r>
              <a:rPr lang="ru-RU" sz="2000" dirty="0" smtClean="0"/>
              <a:t>оздоровительные </a:t>
            </a:r>
            <a:r>
              <a:rPr lang="ru-RU" sz="2000" dirty="0" smtClean="0"/>
              <a:t>упражнения, </a:t>
            </a:r>
            <a:r>
              <a:rPr lang="ru-RU" sz="2000" dirty="0" smtClean="0"/>
              <a:t>пальчиковую  гимнастику.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требования, предъявляемые к планированию  двигательной активности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 smtClean="0"/>
              <a:t>Планирование должно обеспечить решение  главной  цели  воспитания - формирование индивидуальной, неповторимой личности, поэтому  важно грамотно сочетать фронтальные и индивидуальные формы  работы.</a:t>
            </a:r>
          </a:p>
          <a:p>
            <a:r>
              <a:rPr lang="ru-RU" sz="1800" dirty="0" smtClean="0"/>
              <a:t>При планировании необходимо избегать формализма. План </a:t>
            </a:r>
            <a:r>
              <a:rPr lang="ru-RU" sz="1800" dirty="0" smtClean="0"/>
              <a:t>должен  </a:t>
            </a:r>
            <a:r>
              <a:rPr lang="ru-RU" sz="1800" dirty="0" smtClean="0"/>
              <a:t>быть реальным. </a:t>
            </a:r>
            <a:endParaRPr lang="ru-RU" sz="1800" dirty="0" smtClean="0"/>
          </a:p>
          <a:p>
            <a:pPr lvl="0"/>
            <a:r>
              <a:rPr lang="ru-RU" sz="1800" dirty="0" smtClean="0"/>
              <a:t>При планировании необходимо учитывать критические периоды в  физическом и психическом развитии,  уровень физического развития и  физической подготовленности ребенка, тип высшей нервной  деятельности, степень развития анализаторных систем,  </a:t>
            </a:r>
            <a:r>
              <a:rPr lang="ru-RU" sz="1800" dirty="0" err="1" smtClean="0"/>
              <a:t>биоритмологический</a:t>
            </a:r>
            <a:r>
              <a:rPr lang="ru-RU" sz="1800" dirty="0" smtClean="0"/>
              <a:t> профиль, направленность личности </a:t>
            </a:r>
            <a:r>
              <a:rPr lang="ru-RU" sz="1800" dirty="0" smtClean="0"/>
              <a:t>; </a:t>
            </a:r>
            <a:r>
              <a:rPr lang="ru-RU" sz="1800" dirty="0" smtClean="0"/>
              <a:t>учитывать задатки, склонности, интерес ребенка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План должен обеспечить системность в работе. Между различными  видами деятельности должны быть тесная связь, единство воспитания  и обучения.</a:t>
            </a:r>
          </a:p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910</Words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СОЗДАНИЕ УСЛОВИЙ ДЛЯ ДВИГАТЕЛЬНОЙ АКТИВНОСТИ ДЕТЕЙ в детском саду</vt:lpstr>
      <vt:lpstr>Что такое двигательная активность?</vt:lpstr>
      <vt:lpstr>Слайд 3</vt:lpstr>
      <vt:lpstr>Слайд 4</vt:lpstr>
      <vt:lpstr>Слайд 5</vt:lpstr>
      <vt:lpstr>Этапы планирования двигательной активности</vt:lpstr>
      <vt:lpstr>Слайд 7</vt:lpstr>
      <vt:lpstr>Слайд 8</vt:lpstr>
      <vt:lpstr>требования, предъявляемые к планированию  двигательной активности:</vt:lpstr>
      <vt:lpstr>Слайд 10</vt:lpstr>
      <vt:lpstr>Индивидуальный подход к детям с учётом характера двигательной активности</vt:lpstr>
      <vt:lpstr>Слайд 12</vt:lpstr>
      <vt:lpstr>Слайд 13</vt:lpstr>
      <vt:lpstr>Слайд 14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ДВИГАТЕЛЬНОЙ АКТИВНОСТИ ДЕТЕЙ в детском саду</dc:title>
  <cp:lastModifiedBy>user</cp:lastModifiedBy>
  <cp:revision>12</cp:revision>
  <dcterms:modified xsi:type="dcterms:W3CDTF">2010-10-06T19:19:15Z</dcterms:modified>
</cp:coreProperties>
</file>