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6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16" name="Номер слайда 15"/>
          <p:cNvSpPr>
            <a:spLocks noGrp="1"/>
          </p:cNvSpPr>
          <p:nvPr>
            <p:ph type="sldNum" sz="quarter" idx="11"/>
          </p:nvPr>
        </p:nvSpPr>
        <p:spPr/>
        <p:txBody>
          <a:bodyPr/>
          <a:lstStyle/>
          <a:p>
            <a:fld id="{1BBC780C-2443-4244-92DB-86525136B67D}"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BC780C-2443-4244-92DB-86525136B6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BC780C-2443-4244-92DB-86525136B6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33EAB6B1-BBDA-4407-BD44-609DA522E162}" type="datetimeFigureOut">
              <a:rPr lang="ru-RU" smtClean="0"/>
              <a:pPr/>
              <a:t>19.11.2012</a:t>
            </a:fld>
            <a:endParaRPr lang="ru-RU"/>
          </a:p>
        </p:txBody>
      </p:sp>
      <p:sp>
        <p:nvSpPr>
          <p:cNvPr id="15" name="Номер слайда 14"/>
          <p:cNvSpPr>
            <a:spLocks noGrp="1"/>
          </p:cNvSpPr>
          <p:nvPr>
            <p:ph type="sldNum" sz="quarter" idx="15"/>
          </p:nvPr>
        </p:nvSpPr>
        <p:spPr/>
        <p:txBody>
          <a:bodyPr/>
          <a:lstStyle>
            <a:lvl1pPr algn="ctr">
              <a:defRPr/>
            </a:lvl1pPr>
          </a:lstStyle>
          <a:p>
            <a:fld id="{1BBC780C-2443-4244-92DB-86525136B67D}"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BC780C-2443-4244-92DB-86525136B67D}"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BC780C-2443-4244-92DB-86525136B67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BBC780C-2443-4244-92DB-86525136B67D}"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BC780C-2443-4244-92DB-86525136B67D}"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BC780C-2443-4244-92DB-86525136B6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33EAB6B1-BBDA-4407-BD44-609DA522E162}" type="datetimeFigureOut">
              <a:rPr lang="ru-RU" smtClean="0"/>
              <a:pPr/>
              <a:t>19.11.2012</a:t>
            </a:fld>
            <a:endParaRPr lang="ru-RU"/>
          </a:p>
        </p:txBody>
      </p:sp>
      <p:sp>
        <p:nvSpPr>
          <p:cNvPr id="9" name="Номер слайда 8"/>
          <p:cNvSpPr>
            <a:spLocks noGrp="1"/>
          </p:cNvSpPr>
          <p:nvPr>
            <p:ph type="sldNum" sz="quarter" idx="15"/>
          </p:nvPr>
        </p:nvSpPr>
        <p:spPr/>
        <p:txBody>
          <a:bodyPr/>
          <a:lstStyle/>
          <a:p>
            <a:fld id="{1BBC780C-2443-4244-92DB-86525136B67D}"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33EAB6B1-BBDA-4407-BD44-609DA522E162}" type="datetimeFigureOut">
              <a:rPr lang="ru-RU" smtClean="0"/>
              <a:pPr/>
              <a:t>19.11.2012</a:t>
            </a:fld>
            <a:endParaRPr lang="ru-RU"/>
          </a:p>
        </p:txBody>
      </p:sp>
      <p:sp>
        <p:nvSpPr>
          <p:cNvPr id="9" name="Номер слайда 8"/>
          <p:cNvSpPr>
            <a:spLocks noGrp="1"/>
          </p:cNvSpPr>
          <p:nvPr>
            <p:ph type="sldNum" sz="quarter" idx="11"/>
          </p:nvPr>
        </p:nvSpPr>
        <p:spPr/>
        <p:txBody>
          <a:bodyPr/>
          <a:lstStyle/>
          <a:p>
            <a:fld id="{1BBC780C-2443-4244-92DB-86525136B67D}"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EAB6B1-BBDA-4407-BD44-609DA522E162}" type="datetimeFigureOut">
              <a:rPr lang="ru-RU" smtClean="0"/>
              <a:pPr/>
              <a:t>19.11.2012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BBC780C-2443-4244-92DB-86525136B67D}"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ww.1-sovetnik.com/articles/artic-2.746.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987824" y="5085184"/>
            <a:ext cx="5775176" cy="1368152"/>
          </a:xfrm>
        </p:spPr>
        <p:txBody>
          <a:bodyPr/>
          <a:lstStyle/>
          <a:p>
            <a:r>
              <a:rPr lang="ru-RU" dirty="0" smtClean="0"/>
              <a:t>Выполнила воспитатель МБДОУ «Детский сад №1 «Сказка»</a:t>
            </a:r>
          </a:p>
          <a:p>
            <a:r>
              <a:rPr lang="ru-RU" dirty="0" smtClean="0"/>
              <a:t>Круглова Лариса Александровна</a:t>
            </a:r>
            <a:endParaRPr lang="ru-RU" dirty="0"/>
          </a:p>
        </p:txBody>
      </p:sp>
      <p:sp>
        <p:nvSpPr>
          <p:cNvPr id="2" name="Заголовок 1"/>
          <p:cNvSpPr>
            <a:spLocks noGrp="1"/>
          </p:cNvSpPr>
          <p:nvPr>
            <p:ph type="ctrTitle"/>
          </p:nvPr>
        </p:nvSpPr>
        <p:spPr/>
        <p:txBody>
          <a:bodyPr/>
          <a:lstStyle/>
          <a:p>
            <a:r>
              <a:rPr lang="ru-RU" dirty="0" smtClean="0"/>
              <a:t>Откуда есть пошла </a:t>
            </a:r>
            <a:br>
              <a:rPr lang="ru-RU" dirty="0" smtClean="0"/>
            </a:br>
            <a:r>
              <a:rPr lang="ru-RU" dirty="0" smtClean="0">
                <a:latin typeface="Corbel" pitchFamily="34" charset="0"/>
              </a:rPr>
              <a:t>Земля Русская? </a:t>
            </a:r>
            <a:endParaRPr lang="ru-RU" dirty="0">
              <a:latin typeface="Corbe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524328" y="188640"/>
            <a:ext cx="1314450" cy="1905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67544" y="188640"/>
            <a:ext cx="1485900" cy="20288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11560" y="4077072"/>
            <a:ext cx="188595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cstate="print"/>
          <a:srcRect/>
          <a:stretch>
            <a:fillRect/>
          </a:stretch>
        </p:blipFill>
        <p:spPr bwMode="auto">
          <a:xfrm>
            <a:off x="4644008" y="332656"/>
            <a:ext cx="4048125" cy="3038475"/>
          </a:xfrm>
          <a:prstGeom prst="rect">
            <a:avLst/>
          </a:prstGeom>
          <a:noFill/>
          <a:ln w="9525">
            <a:noFill/>
            <a:miter lim="800000"/>
            <a:headEnd/>
            <a:tailEnd/>
          </a:ln>
        </p:spPr>
      </p:pic>
      <p:sp>
        <p:nvSpPr>
          <p:cNvPr id="4" name="Прямоугольник 3"/>
          <p:cNvSpPr/>
          <p:nvPr/>
        </p:nvSpPr>
        <p:spPr>
          <a:xfrm>
            <a:off x="323528" y="2924944"/>
            <a:ext cx="8496944" cy="2800767"/>
          </a:xfrm>
          <a:prstGeom prst="rect">
            <a:avLst/>
          </a:prstGeom>
        </p:spPr>
        <p:txBody>
          <a:bodyPr wrap="square">
            <a:spAutoFit/>
          </a:bodyPr>
          <a:lstStyle/>
          <a:p>
            <a:r>
              <a:rPr lang="ru-RU" dirty="0" smtClean="0"/>
              <a:t>Здесь живёт история </a:t>
            </a:r>
          </a:p>
          <a:p>
            <a:endParaRPr lang="ru-RU" dirty="0" smtClean="0"/>
          </a:p>
          <a:p>
            <a:r>
              <a:rPr lang="ru-RU" sz="1400" dirty="0" smtClean="0"/>
              <a:t>Друг напротив друга располагаются в Киеве ещё два исторически очень важных для современных России и Украины храма – Михайловский </a:t>
            </a:r>
            <a:r>
              <a:rPr lang="ru-RU" sz="1400" dirty="0" err="1" smtClean="0"/>
              <a:t>Златоверхний</a:t>
            </a:r>
            <a:r>
              <a:rPr lang="ru-RU" sz="1400" dirty="0" smtClean="0"/>
              <a:t> монастырь и Софийское подворье. Первый был разрушен и недавно восстановлен, а вот второй история пощадила. Дело в том, что в Софийском соборе, которому ни много ни мало уже тысяча лет, покоятся останки его основателя – князя Ярослава Мудрого – и Владимира Мономаха. Их мраморные саркофаги стоят в храме и по сей день. Раньше, во времена Древней Руси, Софийский собор был главной церковью государства, тут впервые была организована школа, библиотека, тут принимали послов и венчали на великокняжеский престол. Все галереи покрыты как оригинальными фресками и иконами и XI века, так и восстановленными в XVIII веке, что, собственно говоря, для нас тоже древность. А ещё очень интересно поближе рассмотреть стены храма. На них видны граффити: рисунки и надписи, сделанные нашими предками.</a:t>
            </a:r>
            <a:endParaRPr lang="ru-RU"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Святыня…</a:t>
            </a:r>
            <a:endParaRPr lang="ru-RU" dirty="0"/>
          </a:p>
        </p:txBody>
      </p:sp>
      <p:sp>
        <p:nvSpPr>
          <p:cNvPr id="3" name="Прямоугольник 2"/>
          <p:cNvSpPr/>
          <p:nvPr/>
        </p:nvSpPr>
        <p:spPr>
          <a:xfrm>
            <a:off x="467544" y="3356992"/>
            <a:ext cx="8208912" cy="2585323"/>
          </a:xfrm>
          <a:prstGeom prst="rect">
            <a:avLst/>
          </a:prstGeom>
        </p:spPr>
        <p:txBody>
          <a:bodyPr wrap="square">
            <a:spAutoFit/>
          </a:bodyPr>
          <a:lstStyle/>
          <a:p>
            <a:r>
              <a:rPr lang="ru-RU" dirty="0" smtClean="0"/>
              <a:t>Лавра не только один из символов Киева, но и святыня всего древнерусского государства. Путь к ней интереснее всего начинать с парка, который носит зловещее название «</a:t>
            </a:r>
            <a:r>
              <a:rPr lang="ru-RU" dirty="0" err="1" smtClean="0"/>
              <a:t>Аскольдова</a:t>
            </a:r>
            <a:r>
              <a:rPr lang="ru-RU" dirty="0" smtClean="0"/>
              <a:t> могила». Надо отметить, что и атмосфера здесь соответствующая: именно там князь Олег (известный как вещий) вероломно убил киевских правителей Аскольда и </a:t>
            </a:r>
            <a:r>
              <a:rPr lang="ru-RU" dirty="0" err="1" smtClean="0"/>
              <a:t>Дира</a:t>
            </a:r>
            <a:r>
              <a:rPr lang="ru-RU" dirty="0" smtClean="0"/>
              <a:t>. На этом месте возведена красивая маленькая церковь. Со временем вокруг </a:t>
            </a:r>
            <a:r>
              <a:rPr lang="ru-RU" dirty="0" err="1" smtClean="0"/>
              <a:t>Аскольдовой</a:t>
            </a:r>
            <a:r>
              <a:rPr lang="ru-RU" dirty="0" smtClean="0"/>
              <a:t> могилы было разбито кладбище, где в разные годы хоронили, то знаменитых киевлян, то оккупировавших город фашистов, то освободивших его советских воинов.</a:t>
            </a:r>
            <a:endParaRPr lang="ru-RU" dirty="0"/>
          </a:p>
        </p:txBody>
      </p:sp>
      <p:pic>
        <p:nvPicPr>
          <p:cNvPr id="5122" name="Picture 2"/>
          <p:cNvPicPr>
            <a:picLocks noChangeAspect="1" noChangeArrowheads="1"/>
          </p:cNvPicPr>
          <p:nvPr/>
        </p:nvPicPr>
        <p:blipFill>
          <a:blip r:embed="rId2" cstate="print"/>
          <a:srcRect t="8894" b="11060"/>
          <a:stretch>
            <a:fillRect/>
          </a:stretch>
        </p:blipFill>
        <p:spPr bwMode="auto">
          <a:xfrm>
            <a:off x="5796136" y="188640"/>
            <a:ext cx="3038475"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004048" y="2996952"/>
            <a:ext cx="5112568" cy="3693319"/>
          </a:xfrm>
          <a:prstGeom prst="rect">
            <a:avLst/>
          </a:prstGeom>
        </p:spPr>
        <p:txBody>
          <a:bodyPr wrap="square">
            <a:spAutoFit/>
          </a:bodyPr>
          <a:lstStyle/>
          <a:p>
            <a:r>
              <a:rPr lang="ru-RU" dirty="0" smtClean="0"/>
              <a:t>И стали все под стягом, </a:t>
            </a:r>
          </a:p>
          <a:p>
            <a:r>
              <a:rPr lang="ru-RU" dirty="0" smtClean="0"/>
              <a:t>И молвят: «Как нам быть? </a:t>
            </a:r>
          </a:p>
          <a:p>
            <a:r>
              <a:rPr lang="ru-RU" dirty="0" smtClean="0"/>
              <a:t>Давай пошлем к варягам: </a:t>
            </a:r>
          </a:p>
          <a:p>
            <a:r>
              <a:rPr lang="ru-RU" dirty="0" smtClean="0"/>
              <a:t>Пускай придут княжить. </a:t>
            </a:r>
          </a:p>
          <a:p>
            <a:r>
              <a:rPr lang="ru-RU" dirty="0" smtClean="0"/>
              <a:t>Ведь немцы тороваты, </a:t>
            </a:r>
          </a:p>
          <a:p>
            <a:r>
              <a:rPr lang="ru-RU" dirty="0" smtClean="0"/>
              <a:t>Им ведом мрак и свет...» </a:t>
            </a:r>
          </a:p>
          <a:p>
            <a:r>
              <a:rPr lang="ru-RU" dirty="0" smtClean="0"/>
              <a:t>И вот пришли три брата, </a:t>
            </a:r>
          </a:p>
          <a:p>
            <a:r>
              <a:rPr lang="ru-RU" dirty="0" smtClean="0"/>
              <a:t>Варяги средних лет, </a:t>
            </a:r>
          </a:p>
          <a:p>
            <a:r>
              <a:rPr lang="ru-RU" dirty="0" smtClean="0"/>
              <a:t>Глядят — земля богата, </a:t>
            </a:r>
          </a:p>
          <a:p>
            <a:r>
              <a:rPr lang="ru-RU" dirty="0" smtClean="0"/>
              <a:t>Порядка ж вовсе нет». </a:t>
            </a:r>
          </a:p>
          <a:p>
            <a:r>
              <a:rPr lang="ru-RU" dirty="0" smtClean="0"/>
              <a:t>А. К. Толстой. </a:t>
            </a:r>
          </a:p>
          <a:p>
            <a:r>
              <a:rPr lang="ru-RU" dirty="0" smtClean="0"/>
              <a:t>История государства Российского от Гостомысла до Тимашева</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323528" y="188640"/>
            <a:ext cx="4598531"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539552" y="1052736"/>
            <a:ext cx="8280920" cy="4616648"/>
          </a:xfrm>
          <a:prstGeom prst="rect">
            <a:avLst/>
          </a:prstGeom>
        </p:spPr>
        <p:txBody>
          <a:bodyPr wrap="square">
            <a:spAutoFit/>
          </a:bodyPr>
          <a:lstStyle/>
          <a:p>
            <a:r>
              <a:rPr lang="ru-RU" sz="1400" dirty="0" smtClean="0"/>
              <a:t>( И далее  – первое упоминание о </a:t>
            </a:r>
            <a:r>
              <a:rPr lang="ru-RU" sz="1400" dirty="0" err="1" smtClean="0"/>
              <a:t>руси</a:t>
            </a:r>
            <a:r>
              <a:rPr lang="ru-RU" sz="1400" dirty="0" smtClean="0"/>
              <a:t> P-O ) В год 6370 (862). Изгнали варяг за море, и не дали им дани, и начали сами собой владеть, и не было среди них правды, и встал род на род, и была у них усобица, и стали воевать друг с другом. И сказали себе: "Поищем себе князя, который бы владел нами и судил по праву". И пошли за море к варягам, к </a:t>
            </a:r>
            <a:r>
              <a:rPr lang="ru-RU" sz="1400" dirty="0" err="1" smtClean="0"/>
              <a:t>руси</a:t>
            </a:r>
            <a:r>
              <a:rPr lang="ru-RU" sz="1400" dirty="0" smtClean="0"/>
              <a:t>. Те варяги назывались </a:t>
            </a:r>
            <a:r>
              <a:rPr lang="ru-RU" sz="1400" dirty="0" err="1" smtClean="0"/>
              <a:t>русью</a:t>
            </a:r>
            <a:r>
              <a:rPr lang="ru-RU" sz="1400" dirty="0" smtClean="0"/>
              <a:t>, как другие называются шведы, а иные норманны и англы, а еще иные </a:t>
            </a:r>
            <a:r>
              <a:rPr lang="ru-RU" sz="1400" dirty="0" err="1" smtClean="0"/>
              <a:t>готландцы</a:t>
            </a:r>
            <a:r>
              <a:rPr lang="ru-RU" sz="1400" dirty="0" smtClean="0"/>
              <a:t>, - вот так и эти прозывались. Сказали </a:t>
            </a:r>
            <a:r>
              <a:rPr lang="ru-RU" sz="1400" dirty="0" err="1" smtClean="0"/>
              <a:t>руси</a:t>
            </a:r>
            <a:r>
              <a:rPr lang="ru-RU" sz="1400" dirty="0" smtClean="0"/>
              <a:t> чудь, </a:t>
            </a:r>
            <a:r>
              <a:rPr lang="ru-RU" sz="1400" dirty="0" err="1" smtClean="0"/>
              <a:t>словяне</a:t>
            </a:r>
            <a:r>
              <a:rPr lang="ru-RU" sz="1400" dirty="0" smtClean="0"/>
              <a:t>, кривичи и весь: "Земля наша велика и обильна, а порядка в ней нет. Приходите княжить и владеть нами". И </a:t>
            </a:r>
            <a:r>
              <a:rPr lang="ru-RU" sz="1400" dirty="0" err="1" smtClean="0"/>
              <a:t>избрались</a:t>
            </a:r>
            <a:r>
              <a:rPr lang="ru-RU" sz="1400" dirty="0" smtClean="0"/>
              <a:t> трое братьев со своими родам, и взяли с собой всю </a:t>
            </a:r>
            <a:r>
              <a:rPr lang="ru-RU" sz="1400" dirty="0" err="1" smtClean="0"/>
              <a:t>русь</a:t>
            </a:r>
            <a:r>
              <a:rPr lang="ru-RU" sz="1400" dirty="0" smtClean="0"/>
              <a:t>, и пришли, и сел старший, </a:t>
            </a:r>
            <a:r>
              <a:rPr lang="ru-RU" sz="1400" dirty="0" err="1" smtClean="0"/>
              <a:t>Рюрик</a:t>
            </a:r>
            <a:r>
              <a:rPr lang="ru-RU" sz="1400" dirty="0" smtClean="0"/>
              <a:t>, в Новгороде, а другой, </a:t>
            </a:r>
            <a:r>
              <a:rPr lang="ru-RU" sz="1400" dirty="0" err="1" smtClean="0"/>
              <a:t>Синеус</a:t>
            </a:r>
            <a:r>
              <a:rPr lang="ru-RU" sz="1400" dirty="0" smtClean="0"/>
              <a:t>, - на </a:t>
            </a:r>
            <a:r>
              <a:rPr lang="ru-RU" sz="1400" dirty="0" err="1" smtClean="0"/>
              <a:t>Белоозере</a:t>
            </a:r>
            <a:r>
              <a:rPr lang="ru-RU" sz="1400" dirty="0" smtClean="0"/>
              <a:t>, а третий, Трувор, - в Изборске. И от тех варягов прозвалась Русская земля. Новгородцы же - те люди от варяжского рода, а прежде были славяне. Через два же года умерли </a:t>
            </a:r>
            <a:r>
              <a:rPr lang="ru-RU" sz="1400" dirty="0" err="1" smtClean="0"/>
              <a:t>Синеус</a:t>
            </a:r>
            <a:r>
              <a:rPr lang="ru-RU" sz="1400" dirty="0" smtClean="0"/>
              <a:t> и брат его Трувор. И принял всю власть один </a:t>
            </a:r>
            <a:r>
              <a:rPr lang="ru-RU" sz="1400" dirty="0" err="1" smtClean="0"/>
              <a:t>Рюрик</a:t>
            </a:r>
            <a:r>
              <a:rPr lang="ru-RU" sz="1400" dirty="0" smtClean="0"/>
              <a:t>, и стал раздавать мужам своим города - тому Полоцк, этому Ростов, другому </a:t>
            </a:r>
            <a:r>
              <a:rPr lang="ru-RU" sz="1400" dirty="0" err="1" smtClean="0"/>
              <a:t>Белоозеро</a:t>
            </a:r>
            <a:r>
              <a:rPr lang="ru-RU" sz="1400" dirty="0" smtClean="0"/>
              <a:t>. Варяги в этих городах - </a:t>
            </a:r>
            <a:r>
              <a:rPr lang="ru-RU" sz="1400" dirty="0" err="1" smtClean="0"/>
              <a:t>находники</a:t>
            </a:r>
            <a:r>
              <a:rPr lang="ru-RU" sz="1400" dirty="0" smtClean="0"/>
              <a:t>, а коренное население в Новгороде - славяне, в Полоцке - кривичи, в Ростове - меря, в </a:t>
            </a:r>
            <a:r>
              <a:rPr lang="ru-RU" sz="1400" dirty="0" err="1" smtClean="0"/>
              <a:t>Белоозере</a:t>
            </a:r>
            <a:r>
              <a:rPr lang="ru-RU" sz="1400" dirty="0" smtClean="0"/>
              <a:t> - весь, в Муроме - мурома, и над теми всеми властвовал </a:t>
            </a:r>
            <a:r>
              <a:rPr lang="ru-RU" sz="1400" dirty="0" err="1" smtClean="0"/>
              <a:t>Рюрик</a:t>
            </a:r>
            <a:r>
              <a:rPr lang="ru-RU" sz="1400" dirty="0" smtClean="0"/>
              <a:t>. И было у него два мужа, не родственники его, но бояре, и отпросились они в Царьград со своим родом. И отправились по Днепру, и когда плыли мимо, то увидели на горе небольшой город. И спросили: "Чей это городок?". Те же ответили: "Были три брата" Кий" Щек и Хорив, которые построили городок этот и сгинули, а мы тут сидим, их потомки, и платим дань хазарам". Аскольд же и </a:t>
            </a:r>
            <a:r>
              <a:rPr lang="ru-RU" sz="1400" dirty="0" err="1" smtClean="0"/>
              <a:t>Дир</a:t>
            </a:r>
            <a:r>
              <a:rPr lang="ru-RU" sz="1400" dirty="0" smtClean="0"/>
              <a:t> остались в этом городе, собрали у себя много варягов и стали владеть землею полян. </a:t>
            </a:r>
            <a:r>
              <a:rPr lang="ru-RU" sz="1400" dirty="0" err="1" smtClean="0"/>
              <a:t>Рюрик</a:t>
            </a:r>
            <a:r>
              <a:rPr lang="ru-RU" sz="1400" dirty="0" smtClean="0"/>
              <a:t> же княжил в Новгороде. ( Таким образом Русская Земля – это место принадлежащее руссам-варягам. Пришлым людям, </a:t>
            </a:r>
            <a:r>
              <a:rPr lang="ru-RU" sz="1400" dirty="0" err="1" smtClean="0"/>
              <a:t>находникам</a:t>
            </a:r>
            <a:r>
              <a:rPr lang="ru-RU" sz="1400" dirty="0" smtClean="0"/>
              <a:t> поселившимся , в Новгороде, Полоцке, Ростове или Муроме P-O)</a:t>
            </a:r>
            <a:endParaRPr lang="ru-RU"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467544" y="260648"/>
            <a:ext cx="8280920" cy="7048083"/>
          </a:xfrm>
          <a:prstGeom prst="rect">
            <a:avLst/>
          </a:prstGeom>
        </p:spPr>
        <p:txBody>
          <a:bodyPr wrap="square">
            <a:spAutoFit/>
          </a:bodyPr>
          <a:lstStyle/>
          <a:p>
            <a:r>
              <a:rPr lang="ru-RU" sz="1400" dirty="0" smtClean="0"/>
              <a:t>Чрезвычайно интересно,  также упоминание о руссах  в Летописи Нестора датируемое 912годом “ Мы от рода русского – Карл, </a:t>
            </a:r>
            <a:r>
              <a:rPr lang="ru-RU" sz="1400" dirty="0" err="1" smtClean="0"/>
              <a:t>Ингельд</a:t>
            </a:r>
            <a:r>
              <a:rPr lang="ru-RU" sz="1400" dirty="0" smtClean="0"/>
              <a:t>, </a:t>
            </a:r>
            <a:r>
              <a:rPr lang="ru-RU" sz="1400" dirty="0" err="1" smtClean="0"/>
              <a:t>Фарлаф</a:t>
            </a:r>
            <a:r>
              <a:rPr lang="ru-RU" sz="1400" dirty="0" smtClean="0"/>
              <a:t>, </a:t>
            </a:r>
            <a:r>
              <a:rPr lang="ru-RU" sz="1400" dirty="0" err="1" smtClean="0"/>
              <a:t>Вермунд</a:t>
            </a:r>
            <a:r>
              <a:rPr lang="ru-RU" sz="1400" dirty="0" smtClean="0"/>
              <a:t>, </a:t>
            </a:r>
            <a:r>
              <a:rPr lang="ru-RU" sz="1400" dirty="0" err="1" smtClean="0"/>
              <a:t>Рулов</a:t>
            </a:r>
            <a:r>
              <a:rPr lang="ru-RU" sz="1400" dirty="0" smtClean="0"/>
              <a:t>, Годи, </a:t>
            </a:r>
            <a:r>
              <a:rPr lang="ru-RU" sz="1400" dirty="0" err="1" smtClean="0"/>
              <a:t>Руальд</a:t>
            </a:r>
            <a:r>
              <a:rPr lang="ru-RU" sz="1400" dirty="0" smtClean="0"/>
              <a:t>, </a:t>
            </a:r>
            <a:r>
              <a:rPr lang="ru-RU" sz="1400" dirty="0" err="1" smtClean="0"/>
              <a:t>Руальд</a:t>
            </a:r>
            <a:r>
              <a:rPr lang="ru-RU" sz="1400" dirty="0" smtClean="0"/>
              <a:t>, </a:t>
            </a:r>
            <a:r>
              <a:rPr lang="ru-RU" sz="1400" dirty="0" err="1" smtClean="0"/>
              <a:t>Карн</a:t>
            </a:r>
            <a:r>
              <a:rPr lang="ru-RU" sz="1400" dirty="0" smtClean="0"/>
              <a:t>, </a:t>
            </a:r>
            <a:r>
              <a:rPr lang="ru-RU" sz="1400" dirty="0" err="1" smtClean="0"/>
              <a:t>Фрелав</a:t>
            </a:r>
            <a:r>
              <a:rPr lang="ru-RU" sz="1400" dirty="0" smtClean="0"/>
              <a:t>, </a:t>
            </a:r>
            <a:r>
              <a:rPr lang="ru-RU" sz="1400" dirty="0" err="1" smtClean="0"/>
              <a:t>Актеву</a:t>
            </a:r>
            <a:r>
              <a:rPr lang="ru-RU" sz="1400" dirty="0" smtClean="0"/>
              <a:t>, </a:t>
            </a:r>
            <a:r>
              <a:rPr lang="ru-RU" sz="1400" dirty="0" err="1" smtClean="0"/>
              <a:t>Труан</a:t>
            </a:r>
            <a:r>
              <a:rPr lang="ru-RU" sz="1400" dirty="0" smtClean="0"/>
              <a:t>, </a:t>
            </a:r>
            <a:r>
              <a:rPr lang="ru-RU" sz="1400" dirty="0" err="1" smtClean="0"/>
              <a:t>Лидул</a:t>
            </a:r>
            <a:r>
              <a:rPr lang="ru-RU" sz="1400" dirty="0" smtClean="0"/>
              <a:t>, </a:t>
            </a:r>
            <a:r>
              <a:rPr lang="ru-RU" sz="1400" dirty="0" err="1" smtClean="0"/>
              <a:t>Фост</a:t>
            </a:r>
            <a:r>
              <a:rPr lang="ru-RU" sz="1400" dirty="0" smtClean="0"/>
              <a:t>, </a:t>
            </a:r>
            <a:r>
              <a:rPr lang="ru-RU" sz="1400" dirty="0" err="1" smtClean="0"/>
              <a:t>Стемид</a:t>
            </a:r>
            <a:r>
              <a:rPr lang="ru-RU" sz="1400" dirty="0" smtClean="0"/>
              <a:t> – посланные от Олега, великого князя русского, и от всех, кто под рукой его – светлых и великих князей, и его великих бояр, к вам, Льву, Александру и Константину, великим в боге самодержцам, царям греческим, на укрепление и удостоверение многолетней дружбы существовавшей между христианами и руссами “  Как мы видим ни один из представителей князя Руссов Олега не был славянином, все они либо норманны, либо финны.  Х. </a:t>
            </a:r>
            <a:r>
              <a:rPr lang="ru-RU" sz="1400" dirty="0" err="1" smtClean="0"/>
              <a:t>Арбман</a:t>
            </a:r>
            <a:r>
              <a:rPr lang="ru-RU" sz="1400" dirty="0" smtClean="0"/>
              <a:t> “ Викинги“ С. 169. </a:t>
            </a:r>
          </a:p>
          <a:p>
            <a:endParaRPr lang="ru-RU" sz="1400" dirty="0" smtClean="0"/>
          </a:p>
          <a:p>
            <a:r>
              <a:rPr lang="ru-RU" sz="1400" dirty="0" smtClean="0"/>
              <a:t>мы </a:t>
            </a:r>
            <a:r>
              <a:rPr lang="ru-RU" sz="1400" dirty="0" err="1" smtClean="0"/>
              <a:t>ѿ </a:t>
            </a:r>
            <a:r>
              <a:rPr lang="ru-RU" sz="1400" dirty="0" smtClean="0"/>
              <a:t>рода </a:t>
            </a:r>
            <a:r>
              <a:rPr lang="ru-RU" sz="1400" dirty="0" err="1" smtClean="0"/>
              <a:t>Рүс</a:t>
            </a:r>
            <a:r>
              <a:rPr lang="ru-RU" sz="1400" dirty="0" smtClean="0"/>
              <a:t>̑</a:t>
            </a:r>
            <a:r>
              <a:rPr lang="ru-RU" sz="1400" dirty="0" err="1" smtClean="0"/>
              <a:t>каг</a:t>
            </a:r>
            <a:r>
              <a:rPr lang="ru-RU" sz="1400" dirty="0" smtClean="0"/>
              <a:t>̑ . Карлы А . </a:t>
            </a:r>
            <a:r>
              <a:rPr lang="ru-RU" sz="1400" dirty="0" err="1" smtClean="0"/>
              <a:t>Инегелдъ</a:t>
            </a:r>
            <a:r>
              <a:rPr lang="ru-RU" sz="1400" dirty="0" smtClean="0"/>
              <a:t> . </a:t>
            </a:r>
            <a:r>
              <a:rPr lang="ru-RU" sz="1400" dirty="0" err="1" smtClean="0"/>
              <a:t>Фарлоѳ </a:t>
            </a:r>
            <a:r>
              <a:rPr lang="ru-RU" sz="1400" dirty="0" smtClean="0"/>
              <a:t>. </a:t>
            </a:r>
            <a:r>
              <a:rPr lang="ru-RU" sz="1400" dirty="0" err="1" smtClean="0"/>
              <a:t>Веремоуд</a:t>
            </a:r>
            <a:r>
              <a:rPr lang="ru-RU" sz="1400" dirty="0" smtClean="0"/>
              <a:t> . </a:t>
            </a:r>
            <a:r>
              <a:rPr lang="ru-RU" sz="1400" dirty="0" err="1" smtClean="0"/>
              <a:t>Рүлавъ </a:t>
            </a:r>
            <a:r>
              <a:rPr lang="ru-RU" sz="1400" dirty="0" smtClean="0"/>
              <a:t>. </a:t>
            </a:r>
            <a:r>
              <a:rPr lang="ru-RU" sz="1400" dirty="0" err="1" smtClean="0"/>
              <a:t>Гоуды</a:t>
            </a:r>
            <a:r>
              <a:rPr lang="ru-RU" sz="1400" dirty="0" smtClean="0"/>
              <a:t> Б </a:t>
            </a:r>
            <a:r>
              <a:rPr lang="ru-RU" sz="1400" dirty="0" err="1" smtClean="0"/>
              <a:t>Роуал̑дъ</a:t>
            </a:r>
            <a:r>
              <a:rPr lang="ru-RU" sz="1400" dirty="0" smtClean="0"/>
              <a:t> . </a:t>
            </a:r>
            <a:r>
              <a:rPr lang="ru-RU" sz="1400" dirty="0" err="1" smtClean="0"/>
              <a:t>Карнъ</a:t>
            </a:r>
            <a:r>
              <a:rPr lang="ru-RU" sz="1400" dirty="0" smtClean="0"/>
              <a:t> . </a:t>
            </a:r>
            <a:r>
              <a:rPr lang="ru-RU" sz="1400" dirty="0" err="1" smtClean="0"/>
              <a:t>Фрелавъ</a:t>
            </a:r>
            <a:r>
              <a:rPr lang="ru-RU" sz="1400" dirty="0" smtClean="0"/>
              <a:t> . </a:t>
            </a:r>
            <a:r>
              <a:rPr lang="ru-RU" sz="1400" dirty="0" err="1" smtClean="0"/>
              <a:t>Рүалъ </a:t>
            </a:r>
            <a:r>
              <a:rPr lang="ru-RU" sz="1400" dirty="0" smtClean="0"/>
              <a:t>1. </a:t>
            </a:r>
            <a:r>
              <a:rPr lang="ru-RU" sz="1400" dirty="0" err="1" smtClean="0"/>
              <a:t>Актевү </a:t>
            </a:r>
            <a:r>
              <a:rPr lang="ru-RU" sz="1400" dirty="0" smtClean="0"/>
              <a:t>. </a:t>
            </a:r>
            <a:r>
              <a:rPr lang="ru-RU" sz="1400" dirty="0" err="1" smtClean="0"/>
              <a:t>Трүанъ </a:t>
            </a:r>
            <a:r>
              <a:rPr lang="ru-RU" sz="1400" dirty="0" smtClean="0"/>
              <a:t>. </a:t>
            </a:r>
            <a:r>
              <a:rPr lang="ru-RU" sz="1400" dirty="0" err="1" smtClean="0"/>
              <a:t>Лидоул</a:t>
            </a:r>
            <a:r>
              <a:rPr lang="ru-RU" sz="1400" dirty="0" smtClean="0"/>
              <a:t>̑ </a:t>
            </a:r>
            <a:r>
              <a:rPr lang="ru-RU" sz="1400" dirty="0" err="1" smtClean="0"/>
              <a:t>Фостъ</a:t>
            </a:r>
            <a:r>
              <a:rPr lang="ru-RU" sz="1400" dirty="0" smtClean="0"/>
              <a:t> . </a:t>
            </a:r>
            <a:r>
              <a:rPr lang="ru-RU" sz="1400" dirty="0" err="1" smtClean="0"/>
              <a:t>Стемид</a:t>
            </a:r>
            <a:r>
              <a:rPr lang="ru-RU" sz="1400" dirty="0" smtClean="0"/>
              <a:t> . иже </a:t>
            </a:r>
            <a:r>
              <a:rPr lang="ru-RU" sz="1400" dirty="0" err="1" smtClean="0"/>
              <a:t>послани</a:t>
            </a:r>
            <a:r>
              <a:rPr lang="ru-RU" sz="1400" dirty="0" smtClean="0"/>
              <a:t> 2 </a:t>
            </a:r>
            <a:r>
              <a:rPr lang="ru-RU" sz="1400" dirty="0" err="1" smtClean="0"/>
              <a:t>ѿ Ѡлга великог</a:t>
            </a:r>
            <a:r>
              <a:rPr lang="ru-RU" sz="1400" dirty="0" smtClean="0"/>
              <a:t>̑ кн҃</a:t>
            </a:r>
            <a:r>
              <a:rPr lang="ru-RU" sz="1400" dirty="0" err="1" smtClean="0"/>
              <a:t>зѧ Роус̑каг</a:t>
            </a:r>
            <a:r>
              <a:rPr lang="ru-RU" sz="1400" dirty="0" smtClean="0"/>
              <a:t>̑   (и далее по тексту http://litopys.org.ua/lavrlet/lavr02.htm)</a:t>
            </a:r>
          </a:p>
          <a:p>
            <a:endParaRPr lang="ru-RU" sz="1400" dirty="0" smtClean="0"/>
          </a:p>
          <a:p>
            <a:endParaRPr lang="ru-RU" sz="1400" dirty="0" smtClean="0"/>
          </a:p>
          <a:p>
            <a:r>
              <a:rPr lang="ru-RU" sz="1400" dirty="0" smtClean="0"/>
              <a:t>В год 6374 (866). Отправились Аскольд и </a:t>
            </a:r>
            <a:r>
              <a:rPr lang="ru-RU" sz="1400" dirty="0" err="1" smtClean="0"/>
              <a:t>Дир</a:t>
            </a:r>
            <a:r>
              <a:rPr lang="ru-RU" sz="1400" dirty="0" smtClean="0"/>
              <a:t> войной на греков и пришли к ним в четырнадцатый год царствования Михаила. Царь же был в это время в походе на агарян, дошел уже до Черной реки, когда </a:t>
            </a:r>
            <a:r>
              <a:rPr lang="ru-RU" sz="1400" dirty="0" err="1" smtClean="0"/>
              <a:t>епарх</a:t>
            </a:r>
            <a:r>
              <a:rPr lang="ru-RU" sz="1400" dirty="0" smtClean="0"/>
              <a:t> прислал ему весть, что Русь идет походом на Царьград, и возвратился царь. Эти же вошли внутрь Суда, множество христиан убили и осадили Царьград двумястами кораблей. Царь же с трудом вошел в город и всю ночь молился с патриархом </a:t>
            </a:r>
            <a:r>
              <a:rPr lang="ru-RU" sz="1400" dirty="0" err="1" smtClean="0"/>
              <a:t>Фотием</a:t>
            </a:r>
            <a:r>
              <a:rPr lang="ru-RU" sz="1400" dirty="0" smtClean="0"/>
              <a:t> в церкви святой Богородицы во </a:t>
            </a:r>
            <a:r>
              <a:rPr lang="ru-RU" sz="1400" dirty="0" err="1" smtClean="0"/>
              <a:t>Влахерне</a:t>
            </a:r>
            <a:r>
              <a:rPr lang="ru-RU" sz="1400" dirty="0" smtClean="0"/>
              <a:t>, и вынесли они с песнями божественную ризу святой Богородицы, и смочили в море ее полу. Была в это время тишина и море было спокойно, но тут внезапно поднялась буря с ветром, и снова встали огромные волны, разметало корабли безбожных русских, и прибило их к берегу, и переломало, так что немногим из них удалось избегнуть этой беды и вернуться домой. ( Очень показательно, что автор выделяет безбожность русских, т.е. они не христиане)</a:t>
            </a:r>
          </a:p>
          <a:p>
            <a:endParaRPr lang="ru-RU" sz="1400" dirty="0" smtClean="0"/>
          </a:p>
          <a:p>
            <a:r>
              <a:rPr lang="ru-RU" sz="1400" dirty="0" smtClean="0"/>
              <a:t> В год 6387 (879). Умер </a:t>
            </a:r>
            <a:r>
              <a:rPr lang="ru-RU" sz="1400" dirty="0" err="1" smtClean="0"/>
              <a:t>Рюрик</a:t>
            </a:r>
            <a:r>
              <a:rPr lang="ru-RU" sz="1400" dirty="0" smtClean="0"/>
              <a:t> и передал княжение свое Олегу - родичу своему, отдав ему на руки сына Игоря, ибо был тот еще очень мал.</a:t>
            </a:r>
          </a:p>
          <a:p>
            <a:endParaRPr lang="ru-RU" sz="1400" dirty="0" smtClean="0"/>
          </a:p>
          <a:p>
            <a:r>
              <a:rPr lang="ru-RU" sz="1400" dirty="0" smtClean="0"/>
              <a:t>В год 6390 (882). Выступил в поход Олег, взяв с собою много воинов: варягов, чудь, славян, мерю, весь, кривичей,</a:t>
            </a:r>
          </a:p>
          <a:p>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467544" y="404664"/>
            <a:ext cx="8424936" cy="4524315"/>
          </a:xfrm>
          <a:prstGeom prst="rect">
            <a:avLst/>
          </a:prstGeom>
        </p:spPr>
        <p:txBody>
          <a:bodyPr wrap="square">
            <a:spAutoFit/>
          </a:bodyPr>
          <a:lstStyle/>
          <a:p>
            <a:r>
              <a:rPr lang="ru-RU" dirty="0" smtClean="0"/>
              <a:t>И пришли к горам Киевским, и узнал Олег, что княжат тут Аскольд и </a:t>
            </a:r>
            <a:r>
              <a:rPr lang="ru-RU" dirty="0" err="1" smtClean="0"/>
              <a:t>Дир</a:t>
            </a:r>
            <a:r>
              <a:rPr lang="ru-RU" dirty="0" smtClean="0"/>
              <a:t>. Спрятал он одних воинов в ладьях, а других оставил позади, и сам приступил, неся младенца Игоря. И подплыл к Угорской горе, спрятав своих воинов, и послал к Аскольду и </a:t>
            </a:r>
            <a:r>
              <a:rPr lang="ru-RU" dirty="0" err="1" smtClean="0"/>
              <a:t>Диру</a:t>
            </a:r>
            <a:r>
              <a:rPr lang="ru-RU" dirty="0" smtClean="0"/>
              <a:t>, говоря им, что-де "мы купцы, идем в Греки от Олега и княжича Игоря. Придите к нам, к родичам своим". Когда же Аскольд и </a:t>
            </a:r>
            <a:r>
              <a:rPr lang="ru-RU" dirty="0" err="1" smtClean="0"/>
              <a:t>Дир</a:t>
            </a:r>
            <a:r>
              <a:rPr lang="ru-RU" dirty="0" smtClean="0"/>
              <a:t> пришли, выскочили все остальные из ладей, и сказал Олег Аскольду и </a:t>
            </a:r>
            <a:r>
              <a:rPr lang="ru-RU" dirty="0" err="1" smtClean="0"/>
              <a:t>Диру</a:t>
            </a:r>
            <a:r>
              <a:rPr lang="ru-RU" dirty="0" smtClean="0"/>
              <a:t>: "Не князья вы и не княжеского рода, но я княжеского рода", и показал Игоря: "А это сын </a:t>
            </a:r>
            <a:r>
              <a:rPr lang="ru-RU" dirty="0" err="1" smtClean="0"/>
              <a:t>Рюрика</a:t>
            </a:r>
            <a:r>
              <a:rPr lang="ru-RU" dirty="0" smtClean="0"/>
              <a:t>". И убили Аскольда и </a:t>
            </a:r>
            <a:r>
              <a:rPr lang="ru-RU" dirty="0" err="1" smtClean="0"/>
              <a:t>Дира</a:t>
            </a:r>
            <a:r>
              <a:rPr lang="ru-RU" dirty="0" smtClean="0"/>
              <a:t>, отнесли на гору и погребли Аскольда на горе, которая называется ныне Угорской, где теперь </a:t>
            </a:r>
            <a:r>
              <a:rPr lang="ru-RU" dirty="0" err="1" smtClean="0"/>
              <a:t>Ольмин</a:t>
            </a:r>
            <a:r>
              <a:rPr lang="ru-RU" dirty="0" smtClean="0"/>
              <a:t> двор; на той могиле </a:t>
            </a:r>
            <a:r>
              <a:rPr lang="ru-RU" dirty="0" err="1" smtClean="0"/>
              <a:t>Ольма</a:t>
            </a:r>
            <a:r>
              <a:rPr lang="ru-RU" dirty="0" smtClean="0"/>
              <a:t> поставил церковь святого Николы; а </a:t>
            </a:r>
            <a:r>
              <a:rPr lang="ru-RU" dirty="0" err="1" smtClean="0"/>
              <a:t>Дирова</a:t>
            </a:r>
            <a:r>
              <a:rPr lang="ru-RU" dirty="0" smtClean="0"/>
              <a:t> могила - за церковью святой Ирины. И сел Олег, княжа, в Киеве, и сказал Олег: "Да будет это мать городам русским". И были у него варяги, и славяне, и прочие, прозвавшиеся </a:t>
            </a:r>
            <a:r>
              <a:rPr lang="ru-RU" dirty="0" err="1" smtClean="0"/>
              <a:t>русью</a:t>
            </a:r>
            <a:r>
              <a:rPr lang="ru-RU" dirty="0" smtClean="0"/>
              <a:t>. Тот Олег начал ставить города и установил дани славянам, и кривичам, и мери, и установил варягам давать дань от Новгорода по 300 гривен ежегодно ради сохранения мира, что и давалось варягам до самой смерти Ярослава.</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20688"/>
            <a:ext cx="7924800" cy="1152128"/>
          </a:xfrm>
        </p:spPr>
        <p:txBody>
          <a:bodyPr/>
          <a:lstStyle/>
          <a:p>
            <a:r>
              <a:rPr lang="ru-RU" smtClean="0"/>
              <a:t>Интернетресурсы</a:t>
            </a:r>
            <a:r>
              <a:rPr lang="ru-RU" dirty="0" smtClean="0"/>
              <a:t>:</a:t>
            </a:r>
            <a:endParaRPr lang="ru-RU" dirty="0"/>
          </a:p>
        </p:txBody>
      </p:sp>
      <p:sp>
        <p:nvSpPr>
          <p:cNvPr id="3" name="Текст 2"/>
          <p:cNvSpPr>
            <a:spLocks noGrp="1"/>
          </p:cNvSpPr>
          <p:nvPr>
            <p:ph type="body" idx="1"/>
          </p:nvPr>
        </p:nvSpPr>
        <p:spPr>
          <a:xfrm>
            <a:off x="685800" y="2204864"/>
            <a:ext cx="7924800" cy="3738736"/>
          </a:xfrm>
        </p:spPr>
        <p:txBody>
          <a:bodyPr/>
          <a:lstStyle/>
          <a:p>
            <a:pPr marL="457200" indent="-457200">
              <a:buAutoNum type="arabicPeriod"/>
            </a:pPr>
            <a:r>
              <a:rPr lang="en-US" dirty="0" smtClean="0">
                <a:hlinkClick r:id="rId2"/>
              </a:rPr>
              <a:t>http://www.1-sovetnik.com/articles/artic-</a:t>
            </a:r>
            <a:r>
              <a:rPr lang="ru-RU" dirty="0" smtClean="0">
                <a:solidFill>
                  <a:srgbClr val="FFFF00"/>
                </a:solidFill>
                <a:hlinkClick r:id="rId2"/>
              </a:rPr>
              <a:t>2</a:t>
            </a:r>
            <a:r>
              <a:rPr lang="ru-RU" dirty="0" smtClean="0">
                <a:hlinkClick r:id="rId2"/>
              </a:rPr>
              <a:t>.</a:t>
            </a:r>
            <a:r>
              <a:rPr lang="en-US" dirty="0" smtClean="0">
                <a:hlinkClick r:id="rId2"/>
              </a:rPr>
              <a:t>746.html</a:t>
            </a:r>
            <a:endParaRPr lang="ru-RU" smtClean="0"/>
          </a:p>
          <a:p>
            <a:pPr marL="457200" indent="-457200">
              <a:buAutoNum type="arabicPeriod"/>
            </a:pPr>
            <a:r>
              <a:rPr lang="en-US" smtClean="0"/>
              <a:t>http</a:t>
            </a:r>
            <a:r>
              <a:rPr lang="en-US" dirty="0" smtClean="0"/>
              <a:t>://www.bumer.ru/06-2011/03.html</a:t>
            </a:r>
            <a:endParaRPr lang="ru-RU" dirty="0" smtClean="0"/>
          </a:p>
          <a:p>
            <a:pPr marL="457200" indent="-457200">
              <a:buAutoNum type="arabicPeriod"/>
            </a:pPr>
            <a:r>
              <a:rPr lang="en-US" dirty="0" smtClean="0"/>
              <a:t>http://putnikost.gorod.tomsk.ru/index-1274961947.php</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2564904"/>
            <a:ext cx="8229600" cy="3531096"/>
          </a:xfrm>
        </p:spPr>
        <p:txBody>
          <a:bodyPr>
            <a:normAutofit fontScale="77500" lnSpcReduction="20000"/>
          </a:bodyPr>
          <a:lstStyle/>
          <a:p>
            <a:r>
              <a:rPr lang="ru-RU" dirty="0" smtClean="0"/>
              <a:t>Достаточно сказать, что в ходе нескончаемой борьбы за власть каждый очередной правитель переписывал историю «под себя» и уничтожал «неудобные» документы прошлого. Так поступали киевские князья, так действовали Рюриковичи и Романовы, не говоря уже о последующих вождях... Тем не менее, кое-какие знания о предыстории нашей цивилизации сохранились. Так, приверженцы самой древней веры наших предков – представители «Древнерусской </a:t>
            </a:r>
            <a:r>
              <a:rPr lang="ru-RU" dirty="0" err="1" smtClean="0"/>
              <a:t>Инглиистической</a:t>
            </a:r>
            <a:r>
              <a:rPr lang="ru-RU" dirty="0" smtClean="0"/>
              <a:t> церкви православных </a:t>
            </a:r>
            <a:r>
              <a:rPr lang="ru-RU" dirty="0" err="1" smtClean="0"/>
              <a:t>староверов-инглингов</a:t>
            </a:r>
            <a:r>
              <a:rPr lang="ru-RU" dirty="0" smtClean="0"/>
              <a:t>», проживающие в Омской области и некоторых других регионах РФ, располагают руническими летописями, позволяющими им утверждать, что история нашего народа началась более 460 000 лет назад.</a:t>
            </a:r>
            <a:endParaRPr lang="ru-RU" dirty="0"/>
          </a:p>
        </p:txBody>
      </p:sp>
      <p:sp>
        <p:nvSpPr>
          <p:cNvPr id="3" name="Заголовок 2"/>
          <p:cNvSpPr>
            <a:spLocks noGrp="1"/>
          </p:cNvSpPr>
          <p:nvPr>
            <p:ph type="title"/>
          </p:nvPr>
        </p:nvSpPr>
        <p:spPr/>
        <p:txBody>
          <a:bodyPr/>
          <a:lstStyle/>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899592" y="188640"/>
            <a:ext cx="7128792"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683568" y="1556792"/>
            <a:ext cx="8064896" cy="3970318"/>
          </a:xfrm>
          <a:prstGeom prst="rect">
            <a:avLst/>
          </a:prstGeom>
        </p:spPr>
        <p:txBody>
          <a:bodyPr wrap="square">
            <a:spAutoFit/>
          </a:bodyPr>
          <a:lstStyle/>
          <a:p>
            <a:r>
              <a:rPr lang="ru-RU" dirty="0" smtClean="0"/>
              <a:t>Галактика </a:t>
            </a:r>
            <a:r>
              <a:rPr lang="ru-RU" dirty="0" err="1" smtClean="0"/>
              <a:t>Свати</a:t>
            </a:r>
            <a:r>
              <a:rPr lang="ru-RU" dirty="0" smtClean="0"/>
              <a:t> </a:t>
            </a:r>
          </a:p>
          <a:p>
            <a:endParaRPr lang="ru-RU" dirty="0" smtClean="0"/>
          </a:p>
          <a:p>
            <a:r>
              <a:rPr lang="ru-RU" dirty="0" smtClean="0"/>
              <a:t>Древнее название нашей планеты – </a:t>
            </a:r>
            <a:r>
              <a:rPr lang="ru-RU" dirty="0" err="1" smtClean="0"/>
              <a:t>Мидгард-Земля</a:t>
            </a:r>
            <a:r>
              <a:rPr lang="ru-RU" dirty="0" smtClean="0"/>
              <a:t>. Она, как говорили наши предки, вращается вокруг </a:t>
            </a:r>
            <a:r>
              <a:rPr lang="ru-RU" dirty="0" err="1" smtClean="0"/>
              <a:t>Ярилы-Солнца</a:t>
            </a:r>
            <a:r>
              <a:rPr lang="ru-RU" dirty="0" smtClean="0"/>
              <a:t>, находящегося в галактической структуре звёздной системы </a:t>
            </a:r>
            <a:r>
              <a:rPr lang="ru-RU" dirty="0" err="1" smtClean="0"/>
              <a:t>Свати</a:t>
            </a:r>
            <a:r>
              <a:rPr lang="ru-RU" dirty="0" smtClean="0"/>
              <a:t>, именуемой также Перунов Путь, или Небесный </a:t>
            </a:r>
            <a:r>
              <a:rPr lang="ru-RU" dirty="0" err="1" smtClean="0"/>
              <a:t>Ирий</a:t>
            </a:r>
            <a:r>
              <a:rPr lang="ru-RU" dirty="0" smtClean="0"/>
              <a:t>. Эту звёздную систему можно представить в виде левосторонней свастики, откуда и идёт многотысячелетнее поклонение наших предков этому символу, в глубокой древности именовавшемуся «СВАСТИ АСТА». В нижней части одного из рукавов </a:t>
            </a:r>
            <a:r>
              <a:rPr lang="ru-RU" dirty="0" err="1" smtClean="0"/>
              <a:t>Свати</a:t>
            </a:r>
            <a:r>
              <a:rPr lang="ru-RU" dirty="0" smtClean="0"/>
              <a:t> и располагается </a:t>
            </a:r>
            <a:r>
              <a:rPr lang="ru-RU" dirty="0" err="1" smtClean="0"/>
              <a:t>Ярило-Солнце</a:t>
            </a:r>
            <a:r>
              <a:rPr lang="ru-RU" dirty="0" smtClean="0"/>
              <a:t>. Древние считали, что оно является «</a:t>
            </a:r>
            <a:r>
              <a:rPr lang="ru-RU" dirty="0" err="1" smtClean="0"/>
              <a:t>трисветлым</a:t>
            </a:r>
            <a:r>
              <a:rPr lang="ru-RU" dirty="0" smtClean="0"/>
              <a:t>», так как освещает три Мира: Явь (мир людей), Навь («мир духов и душ предков»), Правь («светлый мир богов»). Солнце входит в созвездие </a:t>
            </a:r>
            <a:r>
              <a:rPr lang="ru-RU" dirty="0" err="1" smtClean="0"/>
              <a:t>Зимун</a:t>
            </a:r>
            <a:r>
              <a:rPr lang="ru-RU" dirty="0" smtClean="0"/>
              <a:t> (Небесная Корова, или Малая Медведица), являясь его восьмой звездой.</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2276872"/>
            <a:ext cx="8352928" cy="3139321"/>
          </a:xfrm>
          <a:prstGeom prst="rect">
            <a:avLst/>
          </a:prstGeom>
        </p:spPr>
        <p:txBody>
          <a:bodyPr wrap="square">
            <a:spAutoFit/>
          </a:bodyPr>
          <a:lstStyle/>
          <a:p>
            <a:r>
              <a:rPr lang="ru-RU" dirty="0" smtClean="0"/>
              <a:t>460 523 года назад межгалактический космический корабль («летающая небесная колесница» – </a:t>
            </a:r>
            <a:r>
              <a:rPr lang="ru-RU" dirty="0" err="1" smtClean="0"/>
              <a:t>вайтмара</a:t>
            </a:r>
            <a:r>
              <a:rPr lang="ru-RU" dirty="0" smtClean="0"/>
              <a:t>), перевозивший переселенцев на другие планеты, пролетая мимо </a:t>
            </a:r>
            <a:r>
              <a:rPr lang="ru-RU" dirty="0" err="1" smtClean="0"/>
              <a:t>Ярилы-Солнца</a:t>
            </a:r>
            <a:r>
              <a:rPr lang="ru-RU" dirty="0" smtClean="0"/>
              <a:t>, потерпел крушение и был вынужден приземлиться на </a:t>
            </a:r>
            <a:r>
              <a:rPr lang="ru-RU" dirty="0" err="1" smtClean="0"/>
              <a:t>Мидгард-Земле</a:t>
            </a:r>
            <a:r>
              <a:rPr lang="ru-RU" dirty="0" smtClean="0"/>
              <a:t> – </a:t>
            </a:r>
            <a:r>
              <a:rPr lang="ru-RU" dirty="0" err="1" smtClean="0"/>
              <a:t>на</a:t>
            </a:r>
            <a:r>
              <a:rPr lang="ru-RU" dirty="0" smtClean="0"/>
              <a:t> участке суши в районе нынешнего Северного полюса. На нашей планете тогда обитали только животные. Звёздные путешественники принадлежали к «роду </a:t>
            </a:r>
            <a:r>
              <a:rPr lang="ru-RU" dirty="0" err="1" smtClean="0"/>
              <a:t>да'Арийскому</a:t>
            </a:r>
            <a:r>
              <a:rPr lang="ru-RU" dirty="0" smtClean="0"/>
              <a:t>» (род Раи, </a:t>
            </a:r>
            <a:r>
              <a:rPr lang="ru-RU" dirty="0" err="1" smtClean="0"/>
              <a:t>расичи</a:t>
            </a:r>
            <a:r>
              <a:rPr lang="ru-RU" dirty="0" smtClean="0"/>
              <a:t>) из созвездия Малой Медведицы. Их солнце называлось Тара (Полярная звезда), а планета – Раи (в честь её и была названа часть местности на северном материке – Раи). Многим понравилось на </a:t>
            </a:r>
            <a:r>
              <a:rPr lang="ru-RU" dirty="0" err="1" smtClean="0"/>
              <a:t>Мидгард-Земле</a:t>
            </a:r>
            <a:r>
              <a:rPr lang="ru-RU" dirty="0" smtClean="0"/>
              <a:t>. После ремонта </a:t>
            </a:r>
            <a:r>
              <a:rPr lang="ru-RU" dirty="0" err="1" smtClean="0"/>
              <a:t>вайтмары</a:t>
            </a:r>
            <a:r>
              <a:rPr lang="ru-RU" dirty="0" smtClean="0"/>
              <a:t> часть экипажа улетела («вернулась на небеса»), а часть осталась. Свой материк пришельцы назвали </a:t>
            </a:r>
            <a:r>
              <a:rPr lang="ru-RU" dirty="0" err="1" smtClean="0"/>
              <a:t>Даария</a:t>
            </a:r>
            <a:r>
              <a:rPr lang="ru-RU" dirty="0" smtClean="0"/>
              <a:t>.</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95536" y="332655"/>
            <a:ext cx="8208912" cy="5355312"/>
          </a:xfrm>
          <a:prstGeom prst="rect">
            <a:avLst/>
          </a:prstGeom>
        </p:spPr>
        <p:txBody>
          <a:bodyPr wrap="square">
            <a:spAutoFit/>
          </a:bodyPr>
          <a:lstStyle/>
          <a:p>
            <a:r>
              <a:rPr lang="ru-RU" dirty="0" smtClean="0"/>
              <a:t>Страна </a:t>
            </a:r>
            <a:r>
              <a:rPr lang="ru-RU" dirty="0" err="1" smtClean="0"/>
              <a:t>Даария</a:t>
            </a:r>
            <a:r>
              <a:rPr lang="ru-RU" dirty="0" smtClean="0"/>
              <a:t> </a:t>
            </a:r>
          </a:p>
          <a:p>
            <a:endParaRPr lang="ru-RU" dirty="0" smtClean="0"/>
          </a:p>
          <a:p>
            <a:r>
              <a:rPr lang="ru-RU" dirty="0" smtClean="0"/>
              <a:t>Священная страна </a:t>
            </a:r>
            <a:r>
              <a:rPr lang="ru-RU" dirty="0" err="1" smtClean="0"/>
              <a:t>Даария</a:t>
            </a:r>
            <a:r>
              <a:rPr lang="ru-RU" dirty="0" smtClean="0"/>
              <a:t> находилась на материке, который ныне покоится под водами Северного Ледовитого океана, и была разделена на четыре части реками Раи, Туле, </a:t>
            </a:r>
            <a:r>
              <a:rPr lang="ru-RU" dirty="0" err="1" smtClean="0"/>
              <a:t>Свага</a:t>
            </a:r>
            <a:r>
              <a:rPr lang="ru-RU" dirty="0" smtClean="0"/>
              <a:t> и </a:t>
            </a:r>
            <a:r>
              <a:rPr lang="ru-RU" dirty="0" err="1" smtClean="0"/>
              <a:t>х'Арра</a:t>
            </a:r>
            <a:r>
              <a:rPr lang="ru-RU" dirty="0" smtClean="0"/>
              <a:t>. Помимо </a:t>
            </a:r>
            <a:r>
              <a:rPr lang="ru-RU" dirty="0" err="1" smtClean="0"/>
              <a:t>да'арийцев</a:t>
            </a:r>
            <a:r>
              <a:rPr lang="ru-RU" dirty="0" smtClean="0"/>
              <a:t> несколько позднее там поселились другие народы союзных планет: «род </a:t>
            </a:r>
            <a:r>
              <a:rPr lang="ru-RU" dirty="0" err="1" smtClean="0"/>
              <a:t>х'арийцев</a:t>
            </a:r>
            <a:r>
              <a:rPr lang="ru-RU" dirty="0" smtClean="0"/>
              <a:t>» и роды славян – «</a:t>
            </a:r>
            <a:r>
              <a:rPr lang="ru-RU" dirty="0" err="1" smtClean="0"/>
              <a:t>рассены</a:t>
            </a:r>
            <a:r>
              <a:rPr lang="ru-RU" dirty="0" smtClean="0"/>
              <a:t>» и «</a:t>
            </a:r>
            <a:r>
              <a:rPr lang="ru-RU" dirty="0" err="1" smtClean="0"/>
              <a:t>святорусы</a:t>
            </a:r>
            <a:r>
              <a:rPr lang="ru-RU" dirty="0" smtClean="0"/>
              <a:t>». Это были люди ростом более двух метров, с белым цветом кожи. Радужная оболочка глаз каждого из родов имела свой цвет: зелёный цвет – у </a:t>
            </a:r>
            <a:r>
              <a:rPr lang="ru-RU" dirty="0" err="1" smtClean="0"/>
              <a:t>х'арийцев</a:t>
            </a:r>
            <a:r>
              <a:rPr lang="ru-RU" dirty="0" smtClean="0"/>
              <a:t>, серебряный – </a:t>
            </a:r>
            <a:r>
              <a:rPr lang="ru-RU" dirty="0" err="1" smtClean="0"/>
              <a:t>да'арийцев</a:t>
            </a:r>
            <a:r>
              <a:rPr lang="ru-RU" dirty="0" smtClean="0"/>
              <a:t>, небесный – </a:t>
            </a:r>
            <a:r>
              <a:rPr lang="ru-RU" dirty="0" err="1" smtClean="0"/>
              <a:t>святорусов</a:t>
            </a:r>
            <a:r>
              <a:rPr lang="ru-RU" dirty="0" smtClean="0"/>
              <a:t>, огненный – </a:t>
            </a:r>
            <a:r>
              <a:rPr lang="ru-RU" dirty="0" err="1" smtClean="0"/>
              <a:t>рассенов</a:t>
            </a:r>
            <a:r>
              <a:rPr lang="ru-RU" dirty="0" smtClean="0"/>
              <a:t>. </a:t>
            </a:r>
          </a:p>
          <a:p>
            <a:endParaRPr lang="ru-RU" dirty="0" smtClean="0"/>
          </a:p>
          <a:p>
            <a:r>
              <a:rPr lang="ru-RU" dirty="0" smtClean="0"/>
              <a:t>Древние летописи сохранили и сведения о времени переселения инопланетян на нашу планету. Род </a:t>
            </a:r>
            <a:r>
              <a:rPr lang="ru-RU" dirty="0" err="1" smtClean="0"/>
              <a:t>х'арийский</a:t>
            </a:r>
            <a:r>
              <a:rPr lang="ru-RU" dirty="0" smtClean="0"/>
              <a:t> (</a:t>
            </a:r>
            <a:r>
              <a:rPr lang="ru-RU" dirty="0" err="1" smtClean="0"/>
              <a:t>рысичи</a:t>
            </a:r>
            <a:r>
              <a:rPr lang="ru-RU" dirty="0" smtClean="0"/>
              <a:t>) прибыл 273 899 лет назад из системы солнца Рады (созвездие Ориона), в которой была их прародина Земля </a:t>
            </a:r>
            <a:r>
              <a:rPr lang="ru-RU" dirty="0" err="1" smtClean="0"/>
              <a:t>Троара</a:t>
            </a:r>
            <a:r>
              <a:rPr lang="ru-RU" dirty="0" smtClean="0"/>
              <a:t>. Они заселили часть местности на Северном материке, назвав её </a:t>
            </a:r>
            <a:r>
              <a:rPr lang="ru-RU" dirty="0" err="1" smtClean="0"/>
              <a:t>х'Арра</a:t>
            </a:r>
            <a:r>
              <a:rPr lang="ru-RU" dirty="0" smtClean="0"/>
              <a:t>. Голубоглазые </a:t>
            </a:r>
            <a:r>
              <a:rPr lang="ru-RU" dirty="0" err="1" smtClean="0"/>
              <a:t>святорусы</a:t>
            </a:r>
            <a:r>
              <a:rPr lang="ru-RU" dirty="0" smtClean="0"/>
              <a:t> (род </a:t>
            </a:r>
            <a:r>
              <a:rPr lang="ru-RU" dirty="0" err="1" smtClean="0"/>
              <a:t>Свага</a:t>
            </a:r>
            <a:r>
              <a:rPr lang="ru-RU" dirty="0" smtClean="0"/>
              <a:t>) прилетели на </a:t>
            </a:r>
            <a:r>
              <a:rPr lang="ru-RU" dirty="0" err="1" smtClean="0"/>
              <a:t>Мидгард</a:t>
            </a:r>
            <a:r>
              <a:rPr lang="ru-RU" dirty="0" smtClean="0"/>
              <a:t> из созвездия Лебедя (</a:t>
            </a:r>
            <a:r>
              <a:rPr lang="ru-RU" dirty="0" err="1" smtClean="0"/>
              <a:t>Макошь</a:t>
            </a:r>
            <a:r>
              <a:rPr lang="ru-RU" dirty="0" smtClean="0"/>
              <a:t>, или Ковш Большой Медведицы) 211 691 год назад. Их прародиной была Земля </a:t>
            </a:r>
            <a:r>
              <a:rPr lang="ru-RU" dirty="0" err="1" smtClean="0"/>
              <a:t>Рутта</a:t>
            </a:r>
            <a:r>
              <a:rPr lang="ru-RU" dirty="0" smtClean="0"/>
              <a:t> в системе солнца </a:t>
            </a:r>
            <a:r>
              <a:rPr lang="ru-RU" dirty="0" err="1" smtClean="0"/>
              <a:t>Аркольны</a:t>
            </a:r>
            <a:r>
              <a:rPr lang="ru-RU" dirty="0" smtClean="0"/>
              <a:t>.</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620687"/>
            <a:ext cx="8424936" cy="5909310"/>
          </a:xfrm>
          <a:prstGeom prst="rect">
            <a:avLst/>
          </a:prstGeom>
        </p:spPr>
        <p:txBody>
          <a:bodyPr wrap="square">
            <a:spAutoFit/>
          </a:bodyPr>
          <a:lstStyle/>
          <a:p>
            <a:r>
              <a:rPr lang="ru-RU" dirty="0" smtClean="0"/>
              <a:t>185 771 год назад на </a:t>
            </a:r>
            <a:r>
              <a:rPr lang="ru-RU" dirty="0" err="1" smtClean="0"/>
              <a:t>Мидгард-Землю</a:t>
            </a:r>
            <a:r>
              <a:rPr lang="ru-RU" dirty="0" smtClean="0"/>
              <a:t> высадились кареглазые сыны рода </a:t>
            </a:r>
            <a:r>
              <a:rPr lang="ru-RU" dirty="0" err="1" smtClean="0"/>
              <a:t>расенов</a:t>
            </a:r>
            <a:r>
              <a:rPr lang="ru-RU" dirty="0" smtClean="0"/>
              <a:t> из созвездия Расы (Белого Леопарда, или </a:t>
            </a:r>
            <a:r>
              <a:rPr lang="ru-RU" dirty="0" err="1" smtClean="0"/>
              <a:t>Пардуса</a:t>
            </a:r>
            <a:r>
              <a:rPr lang="ru-RU" dirty="0" smtClean="0"/>
              <a:t>). Они заселили часть </a:t>
            </a:r>
            <a:r>
              <a:rPr lang="ru-RU" dirty="0" err="1" smtClean="0"/>
              <a:t>Даарии</a:t>
            </a:r>
            <a:r>
              <a:rPr lang="ru-RU" dirty="0" smtClean="0"/>
              <a:t> напротив земли </a:t>
            </a:r>
            <a:r>
              <a:rPr lang="ru-RU" dirty="0" err="1" smtClean="0"/>
              <a:t>Свага</a:t>
            </a:r>
            <a:r>
              <a:rPr lang="ru-RU" dirty="0" smtClean="0"/>
              <a:t> и назвали её по цвету своих глаз Туле (</a:t>
            </a:r>
            <a:r>
              <a:rPr lang="ru-RU" dirty="0" err="1" smtClean="0"/>
              <a:t>тул</a:t>
            </a:r>
            <a:r>
              <a:rPr lang="ru-RU" dirty="0" smtClean="0"/>
              <a:t> – огонь). </a:t>
            </a:r>
            <a:r>
              <a:rPr lang="ru-RU" dirty="0" err="1" smtClean="0"/>
              <a:t>Расены</a:t>
            </a:r>
            <a:r>
              <a:rPr lang="ru-RU" dirty="0" smtClean="0"/>
              <a:t> прибыли из системы солнца </a:t>
            </a:r>
            <a:r>
              <a:rPr lang="ru-RU" dirty="0" err="1" smtClean="0"/>
              <a:t>Дажьбога</a:t>
            </a:r>
            <a:r>
              <a:rPr lang="ru-RU" dirty="0" smtClean="0"/>
              <a:t> (Бета Льва) с земли </a:t>
            </a:r>
            <a:r>
              <a:rPr lang="ru-RU" dirty="0" err="1" smtClean="0"/>
              <a:t>Ингард</a:t>
            </a:r>
            <a:r>
              <a:rPr lang="ru-RU" dirty="0" smtClean="0"/>
              <a:t> и величали себя, как «</a:t>
            </a:r>
            <a:r>
              <a:rPr lang="ru-RU" dirty="0" err="1" smtClean="0"/>
              <a:t>Дажьбоговы</a:t>
            </a:r>
            <a:r>
              <a:rPr lang="ru-RU" dirty="0" smtClean="0"/>
              <a:t> внуки», т.е. потомки тех родов, кои жили под сиянием </a:t>
            </a:r>
            <a:r>
              <a:rPr lang="ru-RU" dirty="0" err="1" smtClean="0"/>
              <a:t>Дажьбог-Солнца</a:t>
            </a:r>
            <a:r>
              <a:rPr lang="ru-RU" dirty="0" smtClean="0"/>
              <a:t>. </a:t>
            </a:r>
          </a:p>
          <a:p>
            <a:endParaRPr lang="ru-RU" dirty="0" smtClean="0"/>
          </a:p>
          <a:p>
            <a:r>
              <a:rPr lang="ru-RU" dirty="0" smtClean="0"/>
              <a:t>Каждый род «расы великой» имел для проживания свою провинцию, ограниченную с двух сторон реками. Все четыре реки стекались во внутреннее море. В море был остров, на котором стояла гора Меру, на которой и были построены легендарный город </a:t>
            </a:r>
            <a:r>
              <a:rPr lang="ru-RU" dirty="0" err="1" smtClean="0"/>
              <a:t>Асгард</a:t>
            </a:r>
            <a:r>
              <a:rPr lang="ru-RU" dirty="0" smtClean="0"/>
              <a:t> </a:t>
            </a:r>
            <a:r>
              <a:rPr lang="ru-RU" dirty="0" err="1" smtClean="0"/>
              <a:t>Даарийский</a:t>
            </a:r>
            <a:r>
              <a:rPr lang="ru-RU" dirty="0" smtClean="0"/>
              <a:t> и великое капище (храм). </a:t>
            </a:r>
          </a:p>
          <a:p>
            <a:endParaRPr lang="ru-RU" dirty="0" smtClean="0"/>
          </a:p>
          <a:p>
            <a:r>
              <a:rPr lang="ru-RU" dirty="0" smtClean="0"/>
              <a:t>До наших дней сохранилась карта </a:t>
            </a:r>
            <a:r>
              <a:rPr lang="ru-RU" dirty="0" err="1" smtClean="0"/>
              <a:t>Даарии</a:t>
            </a:r>
            <a:r>
              <a:rPr lang="ru-RU" dirty="0" smtClean="0"/>
              <a:t>, которая была скопирована со стены одной из пирамид в Гизе самым знаменитым картографом XVI века </a:t>
            </a:r>
            <a:r>
              <a:rPr lang="ru-RU" dirty="0" err="1" smtClean="0"/>
              <a:t>Герардом</a:t>
            </a:r>
            <a:r>
              <a:rPr lang="ru-RU" dirty="0" smtClean="0"/>
              <a:t> Кремером, известным под именем Меркатор. </a:t>
            </a:r>
          </a:p>
          <a:p>
            <a:endParaRPr lang="ru-RU" dirty="0" smtClean="0"/>
          </a:p>
          <a:p>
            <a:r>
              <a:rPr lang="ru-RU" dirty="0" smtClean="0"/>
              <a:t>Представители этих четырёх родов, являясь потомками «рода небесного», и составили основу «святой белой расы», как называют её </a:t>
            </a:r>
            <a:r>
              <a:rPr lang="ru-RU" dirty="0" err="1" smtClean="0"/>
              <a:t>староверы-инглинги</a:t>
            </a:r>
            <a:r>
              <a:rPr lang="ru-RU" dirty="0" smtClean="0"/>
              <a:t>. К этому надо добавить, что до того, как высадиться на нашей Земле, они сначала заселили в нашей Солнечной системе землю </a:t>
            </a:r>
            <a:r>
              <a:rPr lang="ru-RU" dirty="0" err="1" smtClean="0"/>
              <a:t>Сварога</a:t>
            </a:r>
            <a:r>
              <a:rPr lang="ru-RU" dirty="0" smtClean="0"/>
              <a:t> (Дею – погибшую планету) а затем – землю </a:t>
            </a:r>
            <a:r>
              <a:rPr lang="ru-RU" dirty="0" err="1" smtClean="0"/>
              <a:t>Орея</a:t>
            </a:r>
            <a:r>
              <a:rPr lang="ru-RU" dirty="0" smtClean="0"/>
              <a:t> (Марс)...</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467544" y="476672"/>
            <a:ext cx="8064896" cy="2308324"/>
          </a:xfrm>
          <a:prstGeom prst="rect">
            <a:avLst/>
          </a:prstGeom>
        </p:spPr>
        <p:txBody>
          <a:bodyPr wrap="square">
            <a:spAutoFit/>
          </a:bodyPr>
          <a:lstStyle/>
          <a:p>
            <a:r>
              <a:rPr lang="ru-RU" dirty="0" smtClean="0"/>
              <a:t>«Вот отсюда и пошла Русская земля», – сказали мы, немного переиначив небезызвестную «Повесть временных лет», когда забрались на «горку». Удивительное ощущение – знать, что эту гору мы видим практически такой же, какой её видели Кий, Щёк, Хорив и сестра их </a:t>
            </a:r>
            <a:r>
              <a:rPr lang="ru-RU" dirty="0" err="1" smtClean="0"/>
              <a:t>Лыбидь</a:t>
            </a:r>
            <a:r>
              <a:rPr lang="ru-RU" dirty="0" smtClean="0"/>
              <a:t>. Надо проявить только чуточку воображения и мысленно убрать с горизонта высокие дома, башни подъёмных кранов и представить, как видели это место будущие основатели города. Кстати, чтобы обозначить самый старый участок Киева, на горке лежит камень с выбитой на нём той самой цитатой из летописи.</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2555776" y="3429000"/>
            <a:ext cx="4048125"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755576" y="476672"/>
            <a:ext cx="8208912" cy="4247317"/>
          </a:xfrm>
          <a:prstGeom prst="rect">
            <a:avLst/>
          </a:prstGeom>
        </p:spPr>
        <p:txBody>
          <a:bodyPr wrap="square">
            <a:spAutoFit/>
          </a:bodyPr>
          <a:lstStyle/>
          <a:p>
            <a:r>
              <a:rPr lang="ru-RU" dirty="0" smtClean="0"/>
              <a:t>Неподалёку растёт липа, которой уже более четырёхсот лет! Её посадил ещё митрополит Пётр Могила на месте разрушенной </a:t>
            </a:r>
            <a:r>
              <a:rPr lang="ru-RU" dirty="0" err="1" smtClean="0"/>
              <a:t>татаро-монголами</a:t>
            </a:r>
            <a:r>
              <a:rPr lang="ru-RU" dirty="0" smtClean="0"/>
              <a:t> Десятинной церкви. Липа пережила ещё много исторических событий, но жива и здорова и по сей день. И даже цветёт. Только вот городские власти, заранее охраняя её от разных восторженных туристов, которые наверняка захотят полазить по ней, покачаться на вековых ветках или увести частичку на память, заботливо огородили дерево небольшим заборчиком. Вот мы и постояли немного, полюбовавшись на такую красоту, и пошли дальше, искать свидетельства тех древних лет. Тем более, что их тут предостаточно! На другой горке (их тут, ох, как много!) – Владимирской – стоит памятник русскому князю, с именем которого связана новая ступень развития нашего государства – принятие православия. Это – Владимир Креститель, которого в народе звали Владимир Красно Солнышко. Многочисленные туристы хотят сфотографировать красивый памятник князю, который по вечерам ещё и освещается, и полюбоваться Киевом и Днепром.</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Прямоугольник 2"/>
          <p:cNvSpPr/>
          <p:nvPr/>
        </p:nvSpPr>
        <p:spPr>
          <a:xfrm>
            <a:off x="323528" y="260647"/>
            <a:ext cx="8568952" cy="5940088"/>
          </a:xfrm>
          <a:prstGeom prst="rect">
            <a:avLst/>
          </a:prstGeom>
        </p:spPr>
        <p:txBody>
          <a:bodyPr wrap="square">
            <a:spAutoFit/>
          </a:bodyPr>
          <a:lstStyle/>
          <a:p>
            <a:r>
              <a:rPr lang="ru-RU" dirty="0" smtClean="0"/>
              <a:t>Легендарная церковь </a:t>
            </a:r>
          </a:p>
          <a:p>
            <a:endParaRPr lang="ru-RU" dirty="0" smtClean="0"/>
          </a:p>
          <a:p>
            <a:r>
              <a:rPr lang="ru-RU" sz="1400" dirty="0" smtClean="0"/>
              <a:t>В Киеве много старинных, очень красивых церквей. У каждой своя история, стены каждой могут поведать много интересных историй. Но Андреевская церковь – особенная. Её история окутана множеством легенд. Например, одна из них гласит, что раньше на месте Днепра было море, но со временем оно ушло вниз и спряталось под горой, на которой и стоит Андреевская церковь. Городская молва говорит, что для того, чтобы от ударов колоколов море не проснулось и не затопило город, здесь так и не построили колокольню. На самом деле, есть более прозаичное объяснение. Дело в том, что церковь была построена на том самом месте, где апостол Андрей Первозванный воздвиг крест, предсказав возникновение большого христианского города. В память об этом императрица Елизавета Петровна приказала построить на месте креста церковь. Но, так сказать, для личного пользования, а не для всего киевского народа. Поэтому смысла в колокольне, которая обычно созывает прихожан на службу, у Андреевской церкви не было. </a:t>
            </a:r>
          </a:p>
          <a:p>
            <a:endParaRPr lang="ru-RU" sz="1400" dirty="0" smtClean="0"/>
          </a:p>
          <a:p>
            <a:r>
              <a:rPr lang="ru-RU" sz="1400" dirty="0" smtClean="0"/>
              <a:t>Эта церковь, к счастью, была почти не тронута во время войны. Так и стоит она, яркая, </a:t>
            </a:r>
            <a:r>
              <a:rPr lang="ru-RU" sz="1400" dirty="0" err="1" smtClean="0"/>
              <a:t>бирюзово-голубая</a:t>
            </a:r>
            <a:r>
              <a:rPr lang="ru-RU" sz="1400" dirty="0" smtClean="0"/>
              <a:t>, ажурная – такая, какой привыкли её видеть киевляне ещё с XVIII века. После прогулки вокруг Андреевской церкви ноги сами понесли нас вниз с горки прямо по Андреевскому спуску. Местные жители зовут эту улицу и «Киевским Монмартром» и «Киевским Арбатом». Если не считать того, что по ней изредка проезжают машины и сама улочка представляет собой довольно крутой спуск, то сходство с Арбатом заметить можно. И тут с каждым домом связана какая-нибудь красивая легенда, вдоль тротуара стоят яркие лавочки с сувенирами, а ловкие торговцы зазывают развесивших уши туристов, каждый в свою. Тут так же продают шапки-ушанки, футболки с именами известных спортсменов, матрёшки. Но есть и более аутентичные сувениры – магнитики в виде самого популярного украинского блюда, сала, </a:t>
            </a:r>
            <a:r>
              <a:rPr lang="ru-RU" sz="1400" dirty="0" err="1" smtClean="0"/>
              <a:t>вышиванки</a:t>
            </a:r>
            <a:r>
              <a:rPr lang="ru-RU" sz="1400" dirty="0" smtClean="0"/>
              <a:t> и рушники. </a:t>
            </a:r>
          </a:p>
          <a:p>
            <a:endParaRPr lang="ru-RU" dirty="0" smtClean="0"/>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TotalTime>
  <Words>2840</Words>
  <Application>Microsoft Office PowerPoint</Application>
  <PresentationFormat>Экран (4:3)</PresentationFormat>
  <Paragraphs>60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Откуда есть пошла  Земля Русская? </vt:lpstr>
      <vt:lpstr>Слайд 2</vt:lpstr>
      <vt:lpstr>Слайд 3</vt:lpstr>
      <vt:lpstr>Слайд 4</vt:lpstr>
      <vt:lpstr>Слайд 5</vt:lpstr>
      <vt:lpstr>Слайд 6</vt:lpstr>
      <vt:lpstr>Слайд 7</vt:lpstr>
      <vt:lpstr>Слайд 8</vt:lpstr>
      <vt:lpstr>Слайд 9</vt:lpstr>
      <vt:lpstr>Слайд 10</vt:lpstr>
      <vt:lpstr>Святыня…</vt:lpstr>
      <vt:lpstr>Слайд 12</vt:lpstr>
      <vt:lpstr>Слайд 13</vt:lpstr>
      <vt:lpstr>Слайд 14</vt:lpstr>
      <vt:lpstr>Слайд 15</vt:lpstr>
      <vt:lpstr>Интернетресурсы:</vt:lpstr>
    </vt:vector>
  </TitlesOfParts>
  <Company>Ya Blondinko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Откуда есть пошла земля русская?</dc:title>
  <dc:creator>рим</dc:creator>
  <cp:lastModifiedBy>рим</cp:lastModifiedBy>
  <cp:revision>5</cp:revision>
  <dcterms:created xsi:type="dcterms:W3CDTF">2012-11-07T05:25:01Z</dcterms:created>
  <dcterms:modified xsi:type="dcterms:W3CDTF">2012-11-19T09:37:43Z</dcterms:modified>
</cp:coreProperties>
</file>