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2" r:id="rId6"/>
    <p:sldId id="263" r:id="rId7"/>
    <p:sldId id="264" r:id="rId8"/>
    <p:sldId id="265" r:id="rId9"/>
    <p:sldId id="266" r:id="rId10"/>
    <p:sldId id="267" r:id="rId11"/>
    <p:sldId id="268" r:id="rId12"/>
    <p:sldId id="260"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48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A820156-7D84-426A-B5C4-445FB4F481C4}" type="datetimeFigureOut">
              <a:rPr lang="ru-RU"/>
              <a:pPr>
                <a:defRPr/>
              </a:pPr>
              <a:t>09.02.2013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95C7946-6C67-466E-96B6-F1925E760A61}"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EC795F2-FEFF-40EC-BDDE-EF34C92AF180}" type="datetimeFigureOut">
              <a:rPr lang="ru-RU"/>
              <a:pPr>
                <a:defRPr/>
              </a:pPr>
              <a:t>09.02.2013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181E26A-25BB-4F6D-A270-329DDB2645DB}"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0521BF2-438B-4CEA-A68D-B99AD7E743C4}" type="datetimeFigureOut">
              <a:rPr lang="ru-RU"/>
              <a:pPr>
                <a:defRPr/>
              </a:pPr>
              <a:t>09.02.2013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9FDCDB1-E72A-4908-A9EE-EF7CBE8E7401}"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7FB4FA0-0524-4209-B553-19C307766FC5}" type="datetimeFigureOut">
              <a:rPr lang="ru-RU"/>
              <a:pPr>
                <a:defRPr/>
              </a:pPr>
              <a:t>09.02.2013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8CA70D4-0334-4911-BF04-1ABC16557577}"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C3CB386-715E-4C9C-933D-C0DA68FD9586}" type="datetimeFigureOut">
              <a:rPr lang="ru-RU"/>
              <a:pPr>
                <a:defRPr/>
              </a:pPr>
              <a:t>09.02.2013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E372DF3-035F-43E4-B7C7-FD646A59DBFB}"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E42579BF-9DA9-4B5B-B8A9-4C5249476904}" type="datetimeFigureOut">
              <a:rPr lang="ru-RU"/>
              <a:pPr>
                <a:defRPr/>
              </a:pPr>
              <a:t>09.02.2013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CCE7532-3B80-402B-A6E3-FA6D7A5CF9C0}"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2A0B070-51FB-4F97-98E4-BE6E3CC7A7D0}" type="datetimeFigureOut">
              <a:rPr lang="ru-RU"/>
              <a:pPr>
                <a:defRPr/>
              </a:pPr>
              <a:t>09.02.2013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B4CB0B9B-0976-49D6-97C4-0BE57500A7BD}"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99731E1-E2F7-4735-8867-216748F01B65}" type="datetimeFigureOut">
              <a:rPr lang="ru-RU"/>
              <a:pPr>
                <a:defRPr/>
              </a:pPr>
              <a:t>09.02.2013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44E786CF-F83B-403F-AFAA-4DF1DC4DE942}"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B1E856F-E4C0-4B22-89A0-C577922E1AE5}" type="datetimeFigureOut">
              <a:rPr lang="ru-RU"/>
              <a:pPr>
                <a:defRPr/>
              </a:pPr>
              <a:t>09.02.2013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215141C-5045-4E64-809A-7AF6B76A979C}"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FA78B76-43E4-4576-AE84-D7692FC67AAB}" type="datetimeFigureOut">
              <a:rPr lang="ru-RU"/>
              <a:pPr>
                <a:defRPr/>
              </a:pPr>
              <a:t>09.02.2013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06AE00A-059E-4D2A-B134-59EEE631598C}"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CA22805-A672-428C-9E05-5F57247B8FE0}" type="datetimeFigureOut">
              <a:rPr lang="ru-RU"/>
              <a:pPr>
                <a:defRPr/>
              </a:pPr>
              <a:t>09.02.2013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65F6003-AA09-4295-AFA9-5193CDC4AEEB}"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8E33ACB-824A-41EA-AD5B-A71C98D1C775}" type="datetimeFigureOut">
              <a:rPr lang="ru-RU"/>
              <a:pPr>
                <a:defRPr/>
              </a:pPr>
              <a:t>09.02.2013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E0AF173-8842-4F3F-8F3D-116B72A358E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Песня\Desktop\анимашки\ramka-173.gif"/>
          <p:cNvPicPr>
            <a:picLocks noChangeAspect="1" noChangeArrowheads="1" noCrop="1"/>
          </p:cNvPicPr>
          <p:nvPr/>
        </p:nvPicPr>
        <p:blipFill>
          <a:blip r:embed="rId2" cstate="print"/>
          <a:srcRect/>
          <a:stretch>
            <a:fillRect/>
          </a:stretch>
        </p:blipFill>
        <p:spPr bwMode="auto">
          <a:xfrm>
            <a:off x="0" y="-53349"/>
            <a:ext cx="9144000" cy="6858000"/>
          </a:xfrm>
          <a:prstGeom prst="rect">
            <a:avLst/>
          </a:prstGeom>
          <a:noFill/>
          <a:ln w="9525">
            <a:noFill/>
            <a:miter lim="800000"/>
            <a:headEnd/>
            <a:tailEnd/>
          </a:ln>
        </p:spPr>
      </p:pic>
      <p:sp>
        <p:nvSpPr>
          <p:cNvPr id="2051" name="Прямоугольник 2"/>
          <p:cNvSpPr>
            <a:spLocks noChangeArrowheads="1"/>
          </p:cNvSpPr>
          <p:nvPr/>
        </p:nvSpPr>
        <p:spPr bwMode="auto">
          <a:xfrm>
            <a:off x="2643174" y="1214422"/>
            <a:ext cx="5832475" cy="2554545"/>
          </a:xfrm>
          <a:prstGeom prst="rect">
            <a:avLst/>
          </a:prstGeom>
          <a:noFill/>
          <a:ln w="9525">
            <a:noFill/>
            <a:miter lim="800000"/>
            <a:headEnd/>
            <a:tailEnd/>
          </a:ln>
        </p:spPr>
        <p:txBody>
          <a:bodyPr>
            <a:spAutoFit/>
          </a:bodyPr>
          <a:lstStyle/>
          <a:p>
            <a:pPr algn="ctr"/>
            <a:r>
              <a:rPr lang="ru-RU" sz="4000" b="1" dirty="0" smtClean="0">
                <a:solidFill>
                  <a:srgbClr val="0070C0"/>
                </a:solidFill>
                <a:latin typeface="Calibri" pitchFamily="34" charset="0"/>
              </a:rPr>
              <a:t> Организация работы по </a:t>
            </a:r>
            <a:r>
              <a:rPr lang="ru-RU" sz="4000" b="1" dirty="0" err="1" smtClean="0">
                <a:solidFill>
                  <a:srgbClr val="0070C0"/>
                </a:solidFill>
                <a:latin typeface="Calibri" pitchFamily="34" charset="0"/>
              </a:rPr>
              <a:t>валеологическому</a:t>
            </a:r>
            <a:r>
              <a:rPr lang="ru-RU" sz="4000" b="1" dirty="0" smtClean="0">
                <a:solidFill>
                  <a:srgbClr val="0070C0"/>
                </a:solidFill>
                <a:latin typeface="Calibri" pitchFamily="34" charset="0"/>
              </a:rPr>
              <a:t> просвещению родителей и детей</a:t>
            </a:r>
            <a:endParaRPr lang="ru-RU" sz="4000" b="1" dirty="0">
              <a:solidFill>
                <a:srgbClr val="0070C0"/>
              </a:solidFill>
              <a:latin typeface="Calibri" pitchFamily="34" charset="0"/>
            </a:endParaRPr>
          </a:p>
        </p:txBody>
      </p:sp>
      <p:sp>
        <p:nvSpPr>
          <p:cNvPr id="7" name="Прямоугольник 6"/>
          <p:cNvSpPr/>
          <p:nvPr/>
        </p:nvSpPr>
        <p:spPr>
          <a:xfrm>
            <a:off x="4284663" y="5949950"/>
            <a:ext cx="4572000" cy="830997"/>
          </a:xfrm>
          <a:prstGeom prst="rect">
            <a:avLst/>
          </a:prstGeom>
        </p:spPr>
        <p:txBody>
          <a:bodyPr>
            <a:spAutoFit/>
          </a:bodyPr>
          <a:lstStyle/>
          <a:p>
            <a:pPr algn="ctr" fontAlgn="auto">
              <a:spcBef>
                <a:spcPts val="0"/>
              </a:spcBef>
              <a:spcAft>
                <a:spcPts val="0"/>
              </a:spcAft>
              <a:defRPr/>
            </a:pPr>
            <a:r>
              <a:rPr lang="ru-RU" sz="2400" b="1" dirty="0">
                <a:solidFill>
                  <a:schemeClr val="accent4">
                    <a:lumMod val="75000"/>
                  </a:schemeClr>
                </a:solidFill>
                <a:latin typeface="Times New Roman" pitchFamily="18" charset="0"/>
                <a:cs typeface="Times New Roman" pitchFamily="18" charset="0"/>
              </a:rPr>
              <a:t>Воспитатель  </a:t>
            </a:r>
            <a:r>
              <a:rPr lang="ru-RU" sz="2400" b="1" dirty="0" smtClean="0">
                <a:solidFill>
                  <a:schemeClr val="accent4">
                    <a:lumMod val="75000"/>
                  </a:schemeClr>
                </a:solidFill>
                <a:latin typeface="Times New Roman" pitchFamily="18" charset="0"/>
                <a:cs typeface="Times New Roman" pitchFamily="18" charset="0"/>
              </a:rPr>
              <a:t>Кочкина Светлана  Александровна</a:t>
            </a:r>
            <a:endParaRPr lang="ru-RU" sz="2400" b="1" dirty="0">
              <a:solidFill>
                <a:schemeClr val="accent4">
                  <a:lumMod val="75000"/>
                </a:schemeClr>
              </a:solidFill>
              <a:latin typeface="Times New Roman" pitchFamily="18" charset="0"/>
              <a:cs typeface="Times New Roman" pitchFamily="18" charset="0"/>
            </a:endParaRPr>
          </a:p>
        </p:txBody>
      </p:sp>
      <p:pic>
        <p:nvPicPr>
          <p:cNvPr id="2054" name="Picture 2" descr="\\172.16.83.19\f\Мои документы\Мои рисунки\132375a0b9b2.png"/>
          <p:cNvPicPr>
            <a:picLocks noChangeAspect="1" noChangeArrowheads="1"/>
          </p:cNvPicPr>
          <p:nvPr/>
        </p:nvPicPr>
        <p:blipFill>
          <a:blip r:embed="rId3" cstate="print"/>
          <a:srcRect/>
          <a:stretch>
            <a:fillRect/>
          </a:stretch>
        </p:blipFill>
        <p:spPr bwMode="auto">
          <a:xfrm>
            <a:off x="250825" y="3068638"/>
            <a:ext cx="2476500" cy="2147887"/>
          </a:xfrm>
          <a:prstGeom prst="rect">
            <a:avLst/>
          </a:prstGeom>
          <a:noFill/>
          <a:ln w="9525">
            <a:noFill/>
            <a:miter lim="800000"/>
            <a:headEnd/>
            <a:tailEnd/>
          </a:ln>
        </p:spPr>
      </p:pic>
      <p:pic>
        <p:nvPicPr>
          <p:cNvPr id="2055" name="Picture 4" descr="C:\Documents and Settings\1\Мои документы\Мои рисунки\5da9319d0e62.jpg"/>
          <p:cNvPicPr>
            <a:picLocks noChangeAspect="1" noChangeArrowheads="1"/>
          </p:cNvPicPr>
          <p:nvPr/>
        </p:nvPicPr>
        <p:blipFill>
          <a:blip r:embed="rId4" cstate="print">
            <a:clrChange>
              <a:clrFrom>
                <a:srgbClr val="F7F7F7"/>
              </a:clrFrom>
              <a:clrTo>
                <a:srgbClr val="F7F7F7">
                  <a:alpha val="0"/>
                </a:srgbClr>
              </a:clrTo>
            </a:clrChange>
          </a:blip>
          <a:srcRect/>
          <a:stretch>
            <a:fillRect/>
          </a:stretch>
        </p:blipFill>
        <p:spPr bwMode="auto">
          <a:xfrm>
            <a:off x="2051050" y="4076700"/>
            <a:ext cx="2232025" cy="2493963"/>
          </a:xfrm>
          <a:prstGeom prst="rect">
            <a:avLst/>
          </a:prstGeom>
          <a:noFill/>
          <a:ln w="9525">
            <a:noFill/>
            <a:miter lim="800000"/>
            <a:headEnd/>
            <a:tailEnd/>
          </a:ln>
        </p:spPr>
      </p:pic>
      <p:pic>
        <p:nvPicPr>
          <p:cNvPr id="11" name="Picture 2" descr="\\172.16.83.19\f\Мои документы\Мои рисунки\1193854118_dr150.jpg"/>
          <p:cNvPicPr>
            <a:picLocks noChangeAspect="1" noChangeArrowheads="1"/>
          </p:cNvPicPr>
          <p:nvPr/>
        </p:nvPicPr>
        <p:blipFill>
          <a:blip r:embed="rId5" cstate="print"/>
          <a:srcRect/>
          <a:stretch>
            <a:fillRect/>
          </a:stretch>
        </p:blipFill>
        <p:spPr bwMode="auto">
          <a:xfrm>
            <a:off x="4338415" y="3429000"/>
            <a:ext cx="4464496" cy="2520280"/>
          </a:xfrm>
          <a:prstGeom prst="ellipse">
            <a:avLst/>
          </a:prstGeom>
          <a:ln>
            <a:noFill/>
          </a:ln>
          <a:effectLst>
            <a:softEdge rad="112500"/>
          </a:effectLst>
        </p:spPr>
      </p:pic>
      <p:pic>
        <p:nvPicPr>
          <p:cNvPr id="2057" name="Picture 2" descr="C:\Users\Песня\Desktop\анимашки\dve-pticy.gif"/>
          <p:cNvPicPr>
            <a:picLocks noChangeAspect="1" noChangeArrowheads="1" noCrop="1"/>
          </p:cNvPicPr>
          <p:nvPr/>
        </p:nvPicPr>
        <p:blipFill>
          <a:blip r:embed="rId6" cstate="print"/>
          <a:srcRect/>
          <a:stretch>
            <a:fillRect/>
          </a:stretch>
        </p:blipFill>
        <p:spPr bwMode="auto">
          <a:xfrm flipH="1">
            <a:off x="0" y="0"/>
            <a:ext cx="2476500" cy="2160588"/>
          </a:xfrm>
          <a:prstGeom prst="rect">
            <a:avLst/>
          </a:prstGeom>
          <a:noFill/>
          <a:ln w="9525">
            <a:noFill/>
            <a:miter lim="800000"/>
            <a:headEnd/>
            <a:tailEnd/>
          </a:ln>
        </p:spPr>
      </p:pic>
      <p:sp>
        <p:nvSpPr>
          <p:cNvPr id="4" name="TextBox 3"/>
          <p:cNvSpPr txBox="1"/>
          <p:nvPr/>
        </p:nvSpPr>
        <p:spPr>
          <a:xfrm flipH="1">
            <a:off x="142838" y="6069961"/>
            <a:ext cx="3240360" cy="646331"/>
          </a:xfrm>
          <a:prstGeom prst="rect">
            <a:avLst/>
          </a:prstGeom>
          <a:noFill/>
        </p:spPr>
        <p:txBody>
          <a:bodyPr wrap="square" rtlCol="0">
            <a:spAutoFit/>
          </a:bodyPr>
          <a:lstStyle/>
          <a:p>
            <a:r>
              <a:rPr lang="ru-RU" dirty="0" smtClean="0"/>
              <a:t>МДОУ детский сад№11 </a:t>
            </a:r>
          </a:p>
          <a:p>
            <a:r>
              <a:rPr lang="ru-RU" dirty="0" smtClean="0"/>
              <a:t>Г Валуйки</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Песня\Desktop\анимашки\ramka-173.gif"/>
          <p:cNvPicPr>
            <a:picLocks noChangeAspect="1" noChangeArrowheads="1" noCrop="1"/>
          </p:cNvPicPr>
          <p:nvPr/>
        </p:nvPicPr>
        <p:blipFill>
          <a:blip r:embed="rId2" cstate="print"/>
          <a:srcRect/>
          <a:stretch>
            <a:fillRect/>
          </a:stretch>
        </p:blipFill>
        <p:spPr bwMode="auto">
          <a:xfrm>
            <a:off x="0" y="-9692"/>
            <a:ext cx="9144000" cy="6858000"/>
          </a:xfrm>
          <a:prstGeom prst="rect">
            <a:avLst/>
          </a:prstGeom>
          <a:noFill/>
          <a:ln w="9525">
            <a:noFill/>
            <a:miter lim="800000"/>
            <a:headEnd/>
            <a:tailEnd/>
          </a:ln>
        </p:spPr>
      </p:pic>
      <p:sp>
        <p:nvSpPr>
          <p:cNvPr id="11267" name="Прямоугольник 2"/>
          <p:cNvSpPr>
            <a:spLocks noChangeArrowheads="1"/>
          </p:cNvSpPr>
          <p:nvPr/>
        </p:nvSpPr>
        <p:spPr bwMode="auto">
          <a:xfrm>
            <a:off x="250825" y="0"/>
            <a:ext cx="8569325" cy="400110"/>
          </a:xfrm>
          <a:prstGeom prst="rect">
            <a:avLst/>
          </a:prstGeom>
          <a:noFill/>
          <a:ln w="9525">
            <a:noFill/>
            <a:miter lim="800000"/>
            <a:headEnd/>
            <a:tailEnd/>
          </a:ln>
        </p:spPr>
        <p:txBody>
          <a:bodyPr>
            <a:spAutoFit/>
          </a:bodyPr>
          <a:lstStyle/>
          <a:p>
            <a:r>
              <a:rPr lang="ru-RU" sz="2000" b="1" dirty="0" smtClean="0">
                <a:solidFill>
                  <a:srgbClr val="0070C0"/>
                </a:solidFill>
                <a:latin typeface="Calibri" pitchFamily="34" charset="0"/>
              </a:rPr>
              <a:t> </a:t>
            </a:r>
            <a:endParaRPr lang="ru-RU" sz="2000" b="1" dirty="0">
              <a:solidFill>
                <a:srgbClr val="0070C0"/>
              </a:solidFill>
              <a:latin typeface="Calibri" pitchFamily="34" charset="0"/>
            </a:endParaRPr>
          </a:p>
        </p:txBody>
      </p:sp>
      <p:pic>
        <p:nvPicPr>
          <p:cNvPr id="11268" name="Picture 2" descr="C:\Users\Песня\Desktop\Новая папка (2)\1015_babochkiz_narod_ru.gif"/>
          <p:cNvPicPr>
            <a:picLocks noChangeAspect="1" noChangeArrowheads="1" noCrop="1"/>
          </p:cNvPicPr>
          <p:nvPr/>
        </p:nvPicPr>
        <p:blipFill>
          <a:blip r:embed="rId3" cstate="print"/>
          <a:srcRect/>
          <a:stretch>
            <a:fillRect/>
          </a:stretch>
        </p:blipFill>
        <p:spPr bwMode="auto">
          <a:xfrm>
            <a:off x="2185976" y="71438"/>
            <a:ext cx="1552575" cy="1419225"/>
          </a:xfrm>
          <a:prstGeom prst="rect">
            <a:avLst/>
          </a:prstGeom>
          <a:noFill/>
          <a:ln w="9525">
            <a:noFill/>
            <a:miter lim="800000"/>
            <a:headEnd/>
            <a:tailEnd/>
          </a:ln>
        </p:spPr>
      </p:pic>
      <p:pic>
        <p:nvPicPr>
          <p:cNvPr id="11269" name="Picture 3" descr="C:\Users\Песня\Desktop\Новая папка (2)\1015_babochkiz_narod_ru.gif"/>
          <p:cNvPicPr>
            <a:picLocks noChangeAspect="1" noChangeArrowheads="1" noCrop="1"/>
          </p:cNvPicPr>
          <p:nvPr/>
        </p:nvPicPr>
        <p:blipFill>
          <a:blip r:embed="rId3" cstate="print"/>
          <a:srcRect/>
          <a:stretch>
            <a:fillRect/>
          </a:stretch>
        </p:blipFill>
        <p:spPr bwMode="auto">
          <a:xfrm>
            <a:off x="7624526" y="3068960"/>
            <a:ext cx="1552575" cy="1419225"/>
          </a:xfrm>
          <a:prstGeom prst="rect">
            <a:avLst/>
          </a:prstGeom>
          <a:noFill/>
          <a:ln w="9525">
            <a:noFill/>
            <a:miter lim="800000"/>
            <a:headEnd/>
            <a:tailEnd/>
          </a:ln>
        </p:spPr>
      </p:pic>
      <p:pic>
        <p:nvPicPr>
          <p:cNvPr id="11270" name="Picture 4" descr="C:\Users\Песня\Desktop\Новая папка (2)\1015_babochkiz_narod_ru.gif"/>
          <p:cNvPicPr>
            <a:picLocks noChangeAspect="1" noChangeArrowheads="1" noCrop="1"/>
          </p:cNvPicPr>
          <p:nvPr/>
        </p:nvPicPr>
        <p:blipFill>
          <a:blip r:embed="rId3" cstate="print"/>
          <a:srcRect/>
          <a:stretch>
            <a:fillRect/>
          </a:stretch>
        </p:blipFill>
        <p:spPr bwMode="auto">
          <a:xfrm>
            <a:off x="7635316" y="1459053"/>
            <a:ext cx="1552575" cy="1419225"/>
          </a:xfrm>
          <a:prstGeom prst="rect">
            <a:avLst/>
          </a:prstGeom>
          <a:noFill/>
          <a:ln w="9525">
            <a:noFill/>
            <a:miter lim="800000"/>
            <a:headEnd/>
            <a:tailEnd/>
          </a:ln>
        </p:spPr>
      </p:pic>
      <p:pic>
        <p:nvPicPr>
          <p:cNvPr id="11271" name="Picture 5" descr="C:\Users\Песня\Desktop\Новая папка (2)\1015_babochkiz_narod_ru.gif"/>
          <p:cNvPicPr>
            <a:picLocks noChangeAspect="1" noChangeArrowheads="1" noCrop="1"/>
          </p:cNvPicPr>
          <p:nvPr/>
        </p:nvPicPr>
        <p:blipFill>
          <a:blip r:embed="rId3" cstate="print"/>
          <a:srcRect/>
          <a:stretch>
            <a:fillRect/>
          </a:stretch>
        </p:blipFill>
        <p:spPr bwMode="auto">
          <a:xfrm>
            <a:off x="6156176" y="165885"/>
            <a:ext cx="1552575" cy="1419225"/>
          </a:xfrm>
          <a:prstGeom prst="rect">
            <a:avLst/>
          </a:prstGeom>
          <a:noFill/>
          <a:ln w="9525">
            <a:noFill/>
            <a:miter lim="800000"/>
            <a:headEnd/>
            <a:tailEnd/>
          </a:ln>
        </p:spPr>
      </p:pic>
      <p:sp>
        <p:nvSpPr>
          <p:cNvPr id="2" name="TextBox 1"/>
          <p:cNvSpPr txBox="1"/>
          <p:nvPr/>
        </p:nvSpPr>
        <p:spPr>
          <a:xfrm>
            <a:off x="523519" y="1340768"/>
            <a:ext cx="7416824" cy="5293757"/>
          </a:xfrm>
          <a:prstGeom prst="rect">
            <a:avLst/>
          </a:prstGeom>
          <a:noFill/>
        </p:spPr>
        <p:txBody>
          <a:bodyPr wrap="square" rtlCol="0">
            <a:spAutoFit/>
          </a:bodyPr>
          <a:lstStyle/>
          <a:p>
            <a:endParaRPr lang="ru-RU" sz="1400" dirty="0" smtClean="0">
              <a:solidFill>
                <a:srgbClr val="002060"/>
              </a:solidFill>
            </a:endParaRPr>
          </a:p>
          <a:p>
            <a:r>
              <a:rPr lang="ru-RU" sz="1400" dirty="0" smtClean="0">
                <a:solidFill>
                  <a:srgbClr val="002060"/>
                </a:solidFill>
              </a:rPr>
              <a:t>Приоритетным направлением </a:t>
            </a:r>
            <a:r>
              <a:rPr lang="ru-RU" sz="1400" dirty="0" err="1" smtClean="0">
                <a:solidFill>
                  <a:srgbClr val="002060"/>
                </a:solidFill>
              </a:rPr>
              <a:t>валеологической</a:t>
            </a:r>
            <a:r>
              <a:rPr lang="ru-RU" sz="1400" dirty="0" smtClean="0">
                <a:solidFill>
                  <a:srgbClr val="002060"/>
                </a:solidFill>
              </a:rPr>
              <a:t> учебно-воспитательной работы является формирование нравственных качеств ребенка, которые являются фундаментом здоровья. Поэтому так важно развивать в детях доброту, дружелюбие, выдержку, целеустремленность, смелость, оптимистическое отношение к жизни, чувство радости существования, способность чувствовать себя счастливым, верить в собственные силы.</a:t>
            </a:r>
          </a:p>
          <a:p>
            <a:r>
              <a:rPr lang="ru-RU" sz="1400" dirty="0" smtClean="0">
                <a:solidFill>
                  <a:srgbClr val="002060"/>
                </a:solidFill>
              </a:rPr>
              <a:t>Чтобы мотивировать ребенка на здравоохранительное поведение, необходимо заинтересовать, создать положительные эмоции при освоении знаний дать почувствовать удовольствие от методов оздоровления, использовать положительные примеры из жизни, личный пример воспитателя, коллективные формы занятий и другие психолого-педагогические приемы. Мощным источником формирования ЗОЖ  является физическая культура. Для этого мы проводим утреннюю гимнастику, подвижные игры. Удовольствие от двигательной активности перерастает в привычку, а от нее  в потребность. Существенным элементом </a:t>
            </a:r>
            <a:r>
              <a:rPr lang="ru-RU" sz="1400" dirty="0" err="1" smtClean="0">
                <a:solidFill>
                  <a:srgbClr val="002060"/>
                </a:solidFill>
              </a:rPr>
              <a:t>валеологической</a:t>
            </a:r>
            <a:r>
              <a:rPr lang="ru-RU" sz="1400" dirty="0" smtClean="0">
                <a:solidFill>
                  <a:srgbClr val="002060"/>
                </a:solidFill>
              </a:rPr>
              <a:t>  культуры являются основы личной гигиены - навыки ухода за телом, приемы самомассажа, способы закаливания и др.</a:t>
            </a:r>
          </a:p>
          <a:p>
            <a:r>
              <a:rPr lang="ru-RU" sz="1400" dirty="0">
                <a:solidFill>
                  <a:srgbClr val="002060"/>
                </a:solidFill>
              </a:rPr>
              <a:t> </a:t>
            </a:r>
            <a:r>
              <a:rPr lang="ru-RU" sz="1400" dirty="0" smtClean="0">
                <a:solidFill>
                  <a:srgbClr val="002060"/>
                </a:solidFill>
              </a:rPr>
              <a:t>Важной задачей является овладение навыками </a:t>
            </a:r>
            <a:r>
              <a:rPr lang="ru-RU" sz="1400" dirty="0" err="1" smtClean="0">
                <a:solidFill>
                  <a:srgbClr val="002060"/>
                </a:solidFill>
              </a:rPr>
              <a:t>психопрофилактики</a:t>
            </a:r>
            <a:r>
              <a:rPr lang="ru-RU" sz="1400" dirty="0" smtClean="0">
                <a:solidFill>
                  <a:srgbClr val="002060"/>
                </a:solidFill>
              </a:rPr>
              <a:t>, </a:t>
            </a:r>
            <a:r>
              <a:rPr lang="ru-RU" sz="1400" dirty="0" err="1" smtClean="0">
                <a:solidFill>
                  <a:srgbClr val="002060"/>
                </a:solidFill>
              </a:rPr>
              <a:t>саморегуляции</a:t>
            </a:r>
            <a:r>
              <a:rPr lang="ru-RU" sz="1400" dirty="0" smtClean="0">
                <a:solidFill>
                  <a:srgbClr val="002060"/>
                </a:solidFill>
              </a:rPr>
              <a:t> и активизации резервных возможностей организма. Для этого необходимо развивать и совершенствовать у детей функции анализаторных систем, учить их навыкам произвольного контроля за дыханием, мышечным тонусом, воображением. Это способствует снижению психологического напряжения и чувства тревоги, повышает уровень комфортности детей в ДОУ.</a:t>
            </a:r>
          </a:p>
          <a:p>
            <a:endParaRPr lang="ru-RU" sz="1600" dirty="0"/>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582" y="71438"/>
            <a:ext cx="1897679" cy="1423259"/>
          </a:xfrm>
          <a:prstGeom prst="rect">
            <a:avLst/>
          </a:prstGeom>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1920" y="77128"/>
            <a:ext cx="1907704" cy="1430778"/>
          </a:xfrm>
          <a:prstGeom prst="rect">
            <a:avLst/>
          </a:prstGeom>
        </p:spPr>
      </p:pic>
      <p:pic>
        <p:nvPicPr>
          <p:cNvPr id="5" name="Рисунок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08751" y="4581128"/>
            <a:ext cx="1384126" cy="18455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Песня\Desktop\анимашки\ramka-173.gif"/>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2294" name="Picture 2" descr="C:\Users\Песня\Desktop\Новая папка (2)\1015_babochkiz_narod_ru.gif"/>
          <p:cNvPicPr>
            <a:picLocks noChangeAspect="1" noChangeArrowheads="1" noCrop="1"/>
          </p:cNvPicPr>
          <p:nvPr/>
        </p:nvPicPr>
        <p:blipFill>
          <a:blip r:embed="rId3" cstate="print"/>
          <a:srcRect/>
          <a:stretch>
            <a:fillRect/>
          </a:stretch>
        </p:blipFill>
        <p:spPr bwMode="auto">
          <a:xfrm>
            <a:off x="7621703" y="2009775"/>
            <a:ext cx="1552575" cy="1419225"/>
          </a:xfrm>
          <a:prstGeom prst="rect">
            <a:avLst/>
          </a:prstGeom>
          <a:noFill/>
          <a:ln w="9525">
            <a:noFill/>
            <a:miter lim="800000"/>
            <a:headEnd/>
            <a:tailEnd/>
          </a:ln>
        </p:spPr>
      </p:pic>
      <p:pic>
        <p:nvPicPr>
          <p:cNvPr id="12295" name="Picture 3" descr="C:\Users\Песня\Desktop\Новая папка (2)\1015_babochkiz_narod_ru.gif"/>
          <p:cNvPicPr>
            <a:picLocks noChangeAspect="1" noChangeArrowheads="1" noCrop="1"/>
          </p:cNvPicPr>
          <p:nvPr/>
        </p:nvPicPr>
        <p:blipFill>
          <a:blip r:embed="rId3" cstate="print"/>
          <a:srcRect/>
          <a:stretch>
            <a:fillRect/>
          </a:stretch>
        </p:blipFill>
        <p:spPr bwMode="auto">
          <a:xfrm>
            <a:off x="7330836" y="4581128"/>
            <a:ext cx="1552575" cy="1419225"/>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5643" y="4437112"/>
            <a:ext cx="3915617" cy="191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1078" y="1556792"/>
            <a:ext cx="7416824" cy="3139321"/>
          </a:xfrm>
          <a:prstGeom prst="rect">
            <a:avLst/>
          </a:prstGeom>
          <a:noFill/>
        </p:spPr>
        <p:txBody>
          <a:bodyPr wrap="square" rtlCol="0">
            <a:spAutoFit/>
          </a:bodyPr>
          <a:lstStyle/>
          <a:p>
            <a:r>
              <a:rPr lang="ru-RU" dirty="0" err="1" smtClean="0">
                <a:solidFill>
                  <a:srgbClr val="7030A0"/>
                </a:solidFill>
              </a:rPr>
              <a:t>Валеологическая</a:t>
            </a:r>
            <a:r>
              <a:rPr lang="ru-RU" dirty="0" smtClean="0">
                <a:solidFill>
                  <a:srgbClr val="7030A0"/>
                </a:solidFill>
              </a:rPr>
              <a:t> УВР формирует у детей основы безопасности жизнедеятельности. Они учатся не совершать поступков, опасных для жизни и здоровья. </a:t>
            </a:r>
            <a:r>
              <a:rPr lang="ru-RU" dirty="0" err="1" smtClean="0">
                <a:solidFill>
                  <a:srgbClr val="7030A0"/>
                </a:solidFill>
              </a:rPr>
              <a:t>Валеологическое</a:t>
            </a:r>
            <a:r>
              <a:rPr lang="ru-RU" dirty="0" smtClean="0">
                <a:solidFill>
                  <a:srgbClr val="7030A0"/>
                </a:solidFill>
              </a:rPr>
              <a:t> воспитание детей служит укреплению их семьи. Дети должны узнать лучшие семейные  традиции, понять значение и важность семьи в жизни человека, освоить норму и этику отношений с родителями и другими членами семьи.</a:t>
            </a:r>
          </a:p>
          <a:p>
            <a:r>
              <a:rPr lang="ru-RU" dirty="0" err="1" smtClean="0">
                <a:solidFill>
                  <a:srgbClr val="7030A0"/>
                </a:solidFill>
              </a:rPr>
              <a:t>Валеология</a:t>
            </a:r>
            <a:r>
              <a:rPr lang="ru-RU" dirty="0" smtClean="0">
                <a:solidFill>
                  <a:srgbClr val="7030A0"/>
                </a:solidFill>
              </a:rPr>
              <a:t> видит в здоровье главный источник счастья, а обретение здоровья представляет как путь к духовности, восхождение человека от здоровья телесного к здоровью духовному.</a:t>
            </a:r>
            <a:endParaRPr lang="ru-RU" dirty="0">
              <a:solidFill>
                <a:srgbClr val="7030A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Песня\Desktop\анимашки\ramka-173.gif"/>
          <p:cNvPicPr>
            <a:picLocks noChangeAspect="1" noChangeArrowheads="1" noCrop="1"/>
          </p:cNvPicPr>
          <p:nvPr/>
        </p:nvPicPr>
        <p:blipFill>
          <a:blip r:embed="rId2" cstate="print"/>
          <a:srcRect/>
          <a:stretch>
            <a:fillRect/>
          </a:stretch>
        </p:blipFill>
        <p:spPr bwMode="auto">
          <a:xfrm>
            <a:off x="-180975" y="0"/>
            <a:ext cx="9324975" cy="6858000"/>
          </a:xfrm>
          <a:prstGeom prst="rect">
            <a:avLst/>
          </a:prstGeom>
          <a:noFill/>
          <a:ln w="9525">
            <a:noFill/>
            <a:miter lim="800000"/>
            <a:headEnd/>
            <a:tailEnd/>
          </a:ln>
        </p:spPr>
      </p:pic>
      <p:pic>
        <p:nvPicPr>
          <p:cNvPr id="16387" name="Picture 4" descr="C:\Users\Песня\Desktop\анимашки\57.gif"/>
          <p:cNvPicPr>
            <a:picLocks noChangeAspect="1" noChangeArrowheads="1" noCrop="1"/>
          </p:cNvPicPr>
          <p:nvPr/>
        </p:nvPicPr>
        <p:blipFill>
          <a:blip r:embed="rId3" cstate="print"/>
          <a:srcRect/>
          <a:stretch>
            <a:fillRect/>
          </a:stretch>
        </p:blipFill>
        <p:spPr bwMode="auto">
          <a:xfrm>
            <a:off x="684213" y="692150"/>
            <a:ext cx="7991475" cy="5616575"/>
          </a:xfrm>
          <a:prstGeom prst="rect">
            <a:avLst/>
          </a:prstGeom>
          <a:noFill/>
          <a:ln w="9525">
            <a:noFill/>
            <a:miter lim="800000"/>
            <a:headEnd/>
            <a:tailEnd/>
          </a:ln>
        </p:spPr>
      </p:pic>
      <p:sp>
        <p:nvSpPr>
          <p:cNvPr id="5" name="Прямоугольник 4"/>
          <p:cNvSpPr/>
          <p:nvPr/>
        </p:nvSpPr>
        <p:spPr>
          <a:xfrm>
            <a:off x="1331640" y="2996952"/>
            <a:ext cx="6681637" cy="923330"/>
          </a:xfrm>
          <a:prstGeom prst="rect">
            <a:avLst/>
          </a:prstGeom>
          <a:noFill/>
        </p:spPr>
        <p:txBody>
          <a:bodyPr wrap="none">
            <a:spAutoFit/>
          </a:bodyPr>
          <a:lstStyle/>
          <a:p>
            <a:pPr algn="ctr" fontAlgn="auto">
              <a:spcBef>
                <a:spcPts val="0"/>
              </a:spcBef>
              <a:spcAft>
                <a:spcPts val="0"/>
              </a:spcAft>
              <a:defRPr/>
            </a:pPr>
            <a:r>
              <a:rPr lang="ru-RU" sz="5400" b="1" dirty="0">
                <a:ln w="17780" cmpd="sng">
                  <a:solidFill>
                    <a:srgbClr val="FFFFFF"/>
                  </a:solidFill>
                  <a:prstDash val="solid"/>
                  <a:miter lim="800000"/>
                </a:ln>
                <a:solidFill>
                  <a:srgbClr val="7030A0"/>
                </a:solidFill>
                <a:effectLst>
                  <a:outerShdw blurRad="50800" algn="tl" rotWithShape="0">
                    <a:srgbClr val="000000"/>
                  </a:outerShdw>
                </a:effectLst>
                <a:latin typeface="+mn-lt"/>
                <a:cs typeface="+mn-cs"/>
              </a:rPr>
              <a:t>Спасибо за внимание</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Песня\Desktop\анимашки\ramka-173.gif"/>
          <p:cNvPicPr>
            <a:picLocks noChangeAspect="1" noChangeArrowheads="1" noCrop="1"/>
          </p:cNvPicPr>
          <p:nvPr/>
        </p:nvPicPr>
        <p:blipFill>
          <a:blip r:embed="rId2" cstate="print"/>
          <a:srcRect/>
          <a:stretch>
            <a:fillRect/>
          </a:stretch>
        </p:blipFill>
        <p:spPr bwMode="auto">
          <a:xfrm>
            <a:off x="23745" y="-247650"/>
            <a:ext cx="9144000" cy="6858000"/>
          </a:xfrm>
          <a:prstGeom prst="rect">
            <a:avLst/>
          </a:prstGeom>
          <a:noFill/>
          <a:ln w="9525">
            <a:noFill/>
            <a:miter lim="800000"/>
            <a:headEnd/>
            <a:tailEnd/>
          </a:ln>
        </p:spPr>
      </p:pic>
      <p:sp>
        <p:nvSpPr>
          <p:cNvPr id="3" name="Rectangle 14"/>
          <p:cNvSpPr>
            <a:spLocks noChangeArrowheads="1"/>
          </p:cNvSpPr>
          <p:nvPr/>
        </p:nvSpPr>
        <p:spPr bwMode="auto">
          <a:xfrm>
            <a:off x="2268538" y="2492375"/>
            <a:ext cx="4392612" cy="708025"/>
          </a:xfrm>
          <a:prstGeom prst="rect">
            <a:avLst/>
          </a:prstGeom>
          <a:noFill/>
          <a:ln w="9525">
            <a:noFill/>
            <a:miter lim="800000"/>
            <a:headEnd/>
            <a:tailEnd/>
          </a:ln>
          <a:effectLst/>
        </p:spPr>
        <p:txBody>
          <a:bodyPr>
            <a:spAutoFit/>
          </a:bodyPr>
          <a:lstStyle/>
          <a:p>
            <a:pPr algn="ctr" fontAlgn="auto">
              <a:spcBef>
                <a:spcPts val="0"/>
              </a:spcBef>
              <a:spcAft>
                <a:spcPts val="0"/>
              </a:spcAft>
              <a:defRPr/>
            </a:pPr>
            <a:endParaRPr lang="ru-RU" sz="4000" b="1" i="1" dirty="0">
              <a:solidFill>
                <a:srgbClr val="990033"/>
              </a:solidFill>
              <a:effectLst>
                <a:outerShdw blurRad="38100" dist="38100" dir="2700000" algn="tl">
                  <a:srgbClr val="C0C0C0"/>
                </a:outerShdw>
              </a:effectLst>
              <a:latin typeface="+mn-lt"/>
              <a:cs typeface="+mn-cs"/>
            </a:endParaRPr>
          </a:p>
        </p:txBody>
      </p:sp>
      <p:sp>
        <p:nvSpPr>
          <p:cNvPr id="3076" name="Прямоугольник 3"/>
          <p:cNvSpPr>
            <a:spLocks noChangeArrowheads="1"/>
          </p:cNvSpPr>
          <p:nvPr/>
        </p:nvSpPr>
        <p:spPr bwMode="auto">
          <a:xfrm>
            <a:off x="42351" y="981075"/>
            <a:ext cx="8748712" cy="5570756"/>
          </a:xfrm>
          <a:prstGeom prst="rect">
            <a:avLst/>
          </a:prstGeom>
          <a:noFill/>
          <a:ln w="9525">
            <a:noFill/>
            <a:miter lim="800000"/>
            <a:headEnd/>
            <a:tailEnd/>
          </a:ln>
        </p:spPr>
        <p:txBody>
          <a:bodyPr>
            <a:spAutoFit/>
          </a:bodyPr>
          <a:lstStyle/>
          <a:p>
            <a:r>
              <a:rPr lang="ru-RU" sz="2400" b="1" dirty="0" smtClean="0">
                <a:solidFill>
                  <a:srgbClr val="7030A0"/>
                </a:solidFill>
                <a:latin typeface="Calibri" pitchFamily="34" charset="0"/>
              </a:rPr>
              <a:t>Результаты научных исследований свидетельствуют: уже в дошкольном возрасте здоровых детей становится все меньше.</a:t>
            </a:r>
          </a:p>
          <a:p>
            <a:r>
              <a:rPr lang="ru-RU" sz="2400" b="1" dirty="0" smtClean="0">
                <a:solidFill>
                  <a:srgbClr val="7030A0"/>
                </a:solidFill>
                <a:latin typeface="Calibri" pitchFamily="34" charset="0"/>
              </a:rPr>
              <a:t>-Физиологическая незрелость-более 60%</a:t>
            </a:r>
          </a:p>
          <a:p>
            <a:r>
              <a:rPr lang="ru-RU" sz="2400" b="1" dirty="0" smtClean="0">
                <a:solidFill>
                  <a:srgbClr val="7030A0"/>
                </a:solidFill>
                <a:latin typeface="Calibri" pitchFamily="34" charset="0"/>
              </a:rPr>
              <a:t>-Функциональные заболевания-до 70%</a:t>
            </a:r>
          </a:p>
          <a:p>
            <a:r>
              <a:rPr lang="ru-RU" sz="2400" b="1" dirty="0" smtClean="0">
                <a:solidFill>
                  <a:srgbClr val="7030A0"/>
                </a:solidFill>
                <a:latin typeface="Calibri" pitchFamily="34" charset="0"/>
              </a:rPr>
              <a:t>-Хронические заболевания-до 50 %</a:t>
            </a:r>
          </a:p>
          <a:p>
            <a:r>
              <a:rPr lang="ru-RU" sz="2400" b="1" dirty="0" smtClean="0">
                <a:solidFill>
                  <a:srgbClr val="7030A0"/>
                </a:solidFill>
                <a:latin typeface="Calibri" pitchFamily="34" charset="0"/>
              </a:rPr>
              <a:t>-Дефицит массы тела-более 20%</a:t>
            </a:r>
          </a:p>
          <a:p>
            <a:r>
              <a:rPr lang="ru-RU" sz="2400" b="1" dirty="0" smtClean="0">
                <a:solidFill>
                  <a:srgbClr val="7030A0"/>
                </a:solidFill>
                <a:latin typeface="Calibri" pitchFamily="34" charset="0"/>
              </a:rPr>
              <a:t>Ведущими среди функциональных отклонений являются нарушения опорно-двигательного аппарата, сердечно-сосудистой системы, органов пищеварения; среди хронических патологий-болезни нервной, дыхательной, костно-мышечной, мочеполовой </a:t>
            </a:r>
            <a:r>
              <a:rPr lang="ru-RU" sz="2400" b="1" dirty="0" err="1" smtClean="0">
                <a:solidFill>
                  <a:srgbClr val="7030A0"/>
                </a:solidFill>
                <a:latin typeface="Calibri" pitchFamily="34" charset="0"/>
              </a:rPr>
              <a:t>систем,а</a:t>
            </a:r>
            <a:r>
              <a:rPr lang="ru-RU" sz="2400" b="1" dirty="0" smtClean="0">
                <a:solidFill>
                  <a:srgbClr val="7030A0"/>
                </a:solidFill>
                <a:latin typeface="Calibri" pitchFamily="34" charset="0"/>
              </a:rPr>
              <a:t> также аллергические заболевания. Большинство детей  дошкольного возраста имеют различные нарушения в психофизическом развитии.</a:t>
            </a:r>
          </a:p>
          <a:p>
            <a:r>
              <a:rPr lang="ru-RU" sz="2400" b="1" dirty="0" smtClean="0">
                <a:solidFill>
                  <a:srgbClr val="7030A0"/>
                </a:solidFill>
                <a:latin typeface="Calibri" pitchFamily="34" charset="0"/>
              </a:rPr>
              <a:t> </a:t>
            </a:r>
          </a:p>
          <a:p>
            <a:endParaRPr lang="ru-RU" sz="2000" b="1" dirty="0">
              <a:solidFill>
                <a:srgbClr val="7030A0"/>
              </a:solidFill>
              <a:latin typeface="Calibri" pitchFamily="34" charset="0"/>
            </a:endParaRPr>
          </a:p>
        </p:txBody>
      </p:sp>
      <p:sp>
        <p:nvSpPr>
          <p:cNvPr id="5" name="Rectangle 14"/>
          <p:cNvSpPr>
            <a:spLocks noChangeArrowheads="1"/>
          </p:cNvSpPr>
          <p:nvPr/>
        </p:nvSpPr>
        <p:spPr bwMode="auto">
          <a:xfrm>
            <a:off x="1187450" y="260350"/>
            <a:ext cx="6121400" cy="708025"/>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ru-RU" sz="4000" i="1" dirty="0">
                <a:solidFill>
                  <a:srgbClr val="990033"/>
                </a:solidFill>
                <a:effectLst>
                  <a:outerShdw blurRad="38100" dist="38100" dir="2700000" algn="tl">
                    <a:srgbClr val="C0C0C0"/>
                  </a:outerShdw>
                </a:effectLst>
                <a:latin typeface="+mn-lt"/>
                <a:cs typeface="+mn-cs"/>
              </a:rPr>
              <a:t>Актуальность</a:t>
            </a:r>
          </a:p>
        </p:txBody>
      </p:sp>
      <p:pic>
        <p:nvPicPr>
          <p:cNvPr id="3078" name="Picture 3" descr="C:\Users\Песня\Desktop\анимашки\125.gif"/>
          <p:cNvPicPr>
            <a:picLocks noChangeAspect="1" noChangeArrowheads="1" noCrop="1"/>
          </p:cNvPicPr>
          <p:nvPr/>
        </p:nvPicPr>
        <p:blipFill>
          <a:blip r:embed="rId3" cstate="print"/>
          <a:srcRect/>
          <a:stretch>
            <a:fillRect/>
          </a:stretch>
        </p:blipFill>
        <p:spPr bwMode="auto">
          <a:xfrm>
            <a:off x="5580112" y="4508853"/>
            <a:ext cx="4284662" cy="269716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Песня\Desktop\анимашки\ramka-173.gif"/>
          <p:cNvPicPr>
            <a:picLocks noChangeAspect="1" noChangeArrowheads="1" noCrop="1"/>
          </p:cNvPicPr>
          <p:nvPr/>
        </p:nvPicPr>
        <p:blipFill>
          <a:blip r:embed="rId2" cstate="print"/>
          <a:srcRect/>
          <a:stretch>
            <a:fillRect/>
          </a:stretch>
        </p:blipFill>
        <p:spPr bwMode="auto">
          <a:xfrm>
            <a:off x="0" y="29183"/>
            <a:ext cx="9144000" cy="6858000"/>
          </a:xfrm>
          <a:prstGeom prst="rect">
            <a:avLst/>
          </a:prstGeom>
          <a:noFill/>
          <a:ln w="9525">
            <a:noFill/>
            <a:miter lim="800000"/>
            <a:headEnd/>
            <a:tailEnd/>
          </a:ln>
        </p:spPr>
      </p:pic>
      <p:sp>
        <p:nvSpPr>
          <p:cNvPr id="3" name="Rectangle 2"/>
          <p:cNvSpPr txBox="1">
            <a:spLocks noChangeArrowheads="1"/>
          </p:cNvSpPr>
          <p:nvPr/>
        </p:nvSpPr>
        <p:spPr>
          <a:xfrm>
            <a:off x="395288" y="0"/>
            <a:ext cx="8229600" cy="900113"/>
          </a:xfrm>
          <a:prstGeom prst="rect">
            <a:avLst/>
          </a:prstGeom>
        </p:spPr>
        <p:txBody>
          <a:bodyPr/>
          <a:lstStyle/>
          <a:p>
            <a:pPr algn="ctr" fontAlgn="auto">
              <a:spcAft>
                <a:spcPts val="0"/>
              </a:spcAft>
              <a:defRPr/>
            </a:pPr>
            <a:r>
              <a:rPr lang="ru-RU" sz="3200" b="1" dirty="0" smtClean="0">
                <a:solidFill>
                  <a:srgbClr val="C00000"/>
                </a:solidFill>
                <a:latin typeface="+mj-lt"/>
                <a:ea typeface="+mj-ea"/>
                <a:cs typeface="+mj-cs"/>
              </a:rPr>
              <a:t>Причины резкого снижения уровня здоровья детей дошкольного возраста</a:t>
            </a:r>
            <a:r>
              <a:rPr lang="ru-RU" sz="4000" b="1" dirty="0" smtClean="0">
                <a:solidFill>
                  <a:srgbClr val="C00000"/>
                </a:solidFill>
                <a:latin typeface="+mj-lt"/>
                <a:ea typeface="+mj-ea"/>
                <a:cs typeface="+mj-cs"/>
              </a:rPr>
              <a:t>:</a:t>
            </a:r>
            <a:endParaRPr lang="ru-RU" sz="4000" b="1" dirty="0">
              <a:solidFill>
                <a:srgbClr val="C00000"/>
              </a:solidFill>
              <a:latin typeface="+mj-lt"/>
              <a:ea typeface="+mj-ea"/>
              <a:cs typeface="+mj-cs"/>
            </a:endParaRPr>
          </a:p>
        </p:txBody>
      </p:sp>
      <p:sp>
        <p:nvSpPr>
          <p:cNvPr id="4100" name="Rectangle 3"/>
          <p:cNvSpPr txBox="1">
            <a:spLocks noChangeArrowheads="1"/>
          </p:cNvSpPr>
          <p:nvPr/>
        </p:nvSpPr>
        <p:spPr bwMode="auto">
          <a:xfrm>
            <a:off x="395288" y="1605064"/>
            <a:ext cx="8590232" cy="4525963"/>
          </a:xfrm>
          <a:prstGeom prst="rect">
            <a:avLst/>
          </a:prstGeom>
          <a:noFill/>
          <a:ln w="9525">
            <a:noFill/>
            <a:miter lim="800000"/>
            <a:headEnd/>
            <a:tailEnd/>
          </a:ln>
        </p:spPr>
        <p:txBody>
          <a:bodyPr/>
          <a:lstStyle/>
          <a:p>
            <a:pPr marL="342900" indent="-342900">
              <a:lnSpc>
                <a:spcPct val="90000"/>
              </a:lnSpc>
              <a:spcBef>
                <a:spcPct val="20000"/>
              </a:spcBef>
            </a:pPr>
            <a:r>
              <a:rPr lang="ru-RU" sz="2800" dirty="0" smtClean="0">
                <a:solidFill>
                  <a:srgbClr val="7030A0"/>
                </a:solidFill>
                <a:latin typeface="Arial Unicode MS" pitchFamily="34" charset="-128"/>
                <a:ea typeface="Arial Unicode MS" pitchFamily="34" charset="-128"/>
                <a:cs typeface="Arial Unicode MS" pitchFamily="34" charset="-128"/>
              </a:rPr>
              <a:t>-падение уровня жизни;</a:t>
            </a:r>
          </a:p>
          <a:p>
            <a:pPr marL="342900" indent="-342900">
              <a:lnSpc>
                <a:spcPct val="90000"/>
              </a:lnSpc>
              <a:spcBef>
                <a:spcPct val="20000"/>
              </a:spcBef>
            </a:pPr>
            <a:r>
              <a:rPr lang="ru-RU" sz="2800" dirty="0" smtClean="0">
                <a:solidFill>
                  <a:srgbClr val="7030A0"/>
                </a:solidFill>
                <a:latin typeface="Arial Unicode MS" pitchFamily="34" charset="-128"/>
                <a:ea typeface="Arial Unicode MS" pitchFamily="34" charset="-128"/>
                <a:cs typeface="Arial Unicode MS" pitchFamily="34" charset="-128"/>
              </a:rPr>
              <a:t>-неблагоприятная экологическая обстановка в России;</a:t>
            </a:r>
          </a:p>
          <a:p>
            <a:pPr marL="342900" indent="-342900">
              <a:lnSpc>
                <a:spcPct val="90000"/>
              </a:lnSpc>
              <a:spcBef>
                <a:spcPct val="20000"/>
              </a:spcBef>
            </a:pPr>
            <a:r>
              <a:rPr lang="ru-RU" sz="2800" dirty="0" smtClean="0">
                <a:solidFill>
                  <a:srgbClr val="7030A0"/>
                </a:solidFill>
                <a:latin typeface="Arial Unicode MS" pitchFamily="34" charset="-128"/>
                <a:ea typeface="Arial Unicode MS" pitchFamily="34" charset="-128"/>
                <a:cs typeface="Arial Unicode MS" pitchFamily="34" charset="-128"/>
              </a:rPr>
              <a:t>-стрессы;</a:t>
            </a:r>
          </a:p>
          <a:p>
            <a:pPr marL="342900" indent="-342900">
              <a:lnSpc>
                <a:spcPct val="90000"/>
              </a:lnSpc>
              <a:spcBef>
                <a:spcPct val="20000"/>
              </a:spcBef>
            </a:pPr>
            <a:r>
              <a:rPr lang="ru-RU" sz="2800" dirty="0" smtClean="0">
                <a:solidFill>
                  <a:srgbClr val="7030A0"/>
                </a:solidFill>
                <a:latin typeface="Arial Unicode MS" pitchFamily="34" charset="-128"/>
                <a:ea typeface="Arial Unicode MS" pitchFamily="34" charset="-128"/>
                <a:cs typeface="Arial Unicode MS" pitchFamily="34" charset="-128"/>
              </a:rPr>
              <a:t>-дефицит двигательной активности;</a:t>
            </a:r>
          </a:p>
          <a:p>
            <a:pPr marL="342900" indent="-342900">
              <a:lnSpc>
                <a:spcPct val="90000"/>
              </a:lnSpc>
              <a:spcBef>
                <a:spcPct val="20000"/>
              </a:spcBef>
            </a:pPr>
            <a:r>
              <a:rPr lang="ru-RU" sz="2800" dirty="0" smtClean="0">
                <a:solidFill>
                  <a:srgbClr val="7030A0"/>
                </a:solidFill>
                <a:latin typeface="Arial Unicode MS" pitchFamily="34" charset="-128"/>
                <a:ea typeface="Arial Unicode MS" pitchFamily="34" charset="-128"/>
                <a:cs typeface="Arial Unicode MS" pitchFamily="34" charset="-128"/>
              </a:rPr>
              <a:t>-массовая безграмотность родителей в вопросах сохранения здоровья детей;</a:t>
            </a:r>
          </a:p>
          <a:p>
            <a:pPr marL="342900" indent="-342900">
              <a:lnSpc>
                <a:spcPct val="90000"/>
              </a:lnSpc>
              <a:spcBef>
                <a:spcPct val="20000"/>
              </a:spcBef>
            </a:pPr>
            <a:r>
              <a:rPr lang="ru-RU" sz="2800" dirty="0" smtClean="0">
                <a:solidFill>
                  <a:srgbClr val="7030A0"/>
                </a:solidFill>
                <a:latin typeface="Arial Unicode MS" pitchFamily="34" charset="-128"/>
                <a:ea typeface="Arial Unicode MS" pitchFamily="34" charset="-128"/>
                <a:cs typeface="Arial Unicode MS" pitchFamily="34" charset="-128"/>
              </a:rPr>
              <a:t>-частичное разрушение служб врачебного контроля;</a:t>
            </a:r>
          </a:p>
          <a:p>
            <a:pPr marL="342900" indent="-342900">
              <a:lnSpc>
                <a:spcPct val="90000"/>
              </a:lnSpc>
              <a:spcBef>
                <a:spcPct val="20000"/>
              </a:spcBef>
            </a:pPr>
            <a:r>
              <a:rPr lang="ru-RU" sz="2800" dirty="0" smtClean="0">
                <a:solidFill>
                  <a:srgbClr val="7030A0"/>
                </a:solidFill>
                <a:latin typeface="Arial Unicode MS" pitchFamily="34" charset="-128"/>
                <a:ea typeface="Arial Unicode MS" pitchFamily="34" charset="-128"/>
                <a:cs typeface="Arial Unicode MS" pitchFamily="34" charset="-128"/>
              </a:rPr>
              <a:t>-неполноценное питание.</a:t>
            </a:r>
            <a:endParaRPr lang="ru-RU" sz="2800" dirty="0">
              <a:solidFill>
                <a:srgbClr val="7030A0"/>
              </a:solidFill>
              <a:latin typeface="Arial Unicode MS" pitchFamily="34" charset="-128"/>
              <a:ea typeface="Arial Unicode MS" pitchFamily="34" charset="-128"/>
              <a:cs typeface="Arial Unicode MS" pitchFamily="34" charset="-128"/>
            </a:endParaRPr>
          </a:p>
        </p:txBody>
      </p:sp>
      <p:sp>
        <p:nvSpPr>
          <p:cNvPr id="4101" name="Прямоугольник 4"/>
          <p:cNvSpPr>
            <a:spLocks noChangeArrowheads="1"/>
          </p:cNvSpPr>
          <p:nvPr/>
        </p:nvSpPr>
        <p:spPr bwMode="auto">
          <a:xfrm>
            <a:off x="611188" y="836613"/>
            <a:ext cx="7993062" cy="4524315"/>
          </a:xfrm>
          <a:prstGeom prst="rect">
            <a:avLst/>
          </a:prstGeom>
          <a:noFill/>
          <a:ln w="9525">
            <a:noFill/>
            <a:miter lim="800000"/>
            <a:headEnd/>
            <a:tailEnd/>
          </a:ln>
        </p:spPr>
        <p:txBody>
          <a:bodyPr>
            <a:spAutoFit/>
          </a:bodyPr>
          <a:lstStyle/>
          <a:p>
            <a:endParaRPr lang="ru-RU" sz="3600" b="1" dirty="0" smtClean="0">
              <a:solidFill>
                <a:srgbClr val="00B0F0"/>
              </a:solidFill>
              <a:latin typeface="Calibri" pitchFamily="34" charset="0"/>
            </a:endParaRPr>
          </a:p>
          <a:p>
            <a:endParaRPr lang="ru-RU" sz="3600" b="1" dirty="0">
              <a:solidFill>
                <a:srgbClr val="00B0F0"/>
              </a:solidFill>
              <a:latin typeface="Calibri" pitchFamily="34" charset="0"/>
            </a:endParaRPr>
          </a:p>
          <a:p>
            <a:endParaRPr lang="ru-RU" sz="3600" b="1" dirty="0" smtClean="0">
              <a:solidFill>
                <a:srgbClr val="00B0F0"/>
              </a:solidFill>
              <a:latin typeface="Calibri" pitchFamily="34" charset="0"/>
            </a:endParaRPr>
          </a:p>
          <a:p>
            <a:endParaRPr lang="ru-RU" sz="3600" b="1" dirty="0">
              <a:solidFill>
                <a:srgbClr val="00B0F0"/>
              </a:solidFill>
              <a:latin typeface="Calibri" pitchFamily="34" charset="0"/>
            </a:endParaRPr>
          </a:p>
          <a:p>
            <a:endParaRPr lang="ru-RU" sz="3600" b="1" dirty="0" smtClean="0">
              <a:solidFill>
                <a:srgbClr val="00B0F0"/>
              </a:solidFill>
              <a:latin typeface="Calibri" pitchFamily="34" charset="0"/>
            </a:endParaRPr>
          </a:p>
          <a:p>
            <a:endParaRPr lang="ru-RU" sz="3600" b="1" dirty="0">
              <a:solidFill>
                <a:srgbClr val="00B0F0"/>
              </a:solidFill>
              <a:latin typeface="Calibri" pitchFamily="34" charset="0"/>
            </a:endParaRPr>
          </a:p>
          <a:p>
            <a:endParaRPr lang="ru-RU" sz="3600" b="1" dirty="0" smtClean="0">
              <a:solidFill>
                <a:srgbClr val="00B0F0"/>
              </a:solidFill>
              <a:latin typeface="Calibri" pitchFamily="34" charset="0"/>
            </a:endParaRPr>
          </a:p>
          <a:p>
            <a:endParaRPr lang="ru-RU" sz="3600" b="1" dirty="0">
              <a:solidFill>
                <a:srgbClr val="00B0F0"/>
              </a:solidFill>
              <a:latin typeface="Calibri" pitchFamily="34" charset="0"/>
            </a:endParaRPr>
          </a:p>
        </p:txBody>
      </p:sp>
      <p:pic>
        <p:nvPicPr>
          <p:cNvPr id="4102" name="Picture 3" descr="C:\Users\Песня\Desktop\анимашки\medvedi-na-poezde.gif"/>
          <p:cNvPicPr>
            <a:picLocks noChangeAspect="1" noChangeArrowheads="1" noCrop="1"/>
          </p:cNvPicPr>
          <p:nvPr/>
        </p:nvPicPr>
        <p:blipFill>
          <a:blip r:embed="rId3" cstate="print"/>
          <a:srcRect/>
          <a:stretch>
            <a:fillRect/>
          </a:stretch>
        </p:blipFill>
        <p:spPr bwMode="auto">
          <a:xfrm>
            <a:off x="4721225" y="5013325"/>
            <a:ext cx="4422775" cy="18446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Песня\Desktop\анимашки\ramka-173.gif"/>
          <p:cNvPicPr>
            <a:picLocks noChangeAspect="1" noChangeArrowheads="1" noCrop="1"/>
          </p:cNvPicPr>
          <p:nvPr/>
        </p:nvPicPr>
        <p:blipFill>
          <a:blip r:embed="rId2" cstate="print"/>
          <a:srcRect/>
          <a:stretch>
            <a:fillRect/>
          </a:stretch>
        </p:blipFill>
        <p:spPr bwMode="auto">
          <a:xfrm>
            <a:off x="-449" y="9969"/>
            <a:ext cx="9144000" cy="6858000"/>
          </a:xfrm>
          <a:prstGeom prst="rect">
            <a:avLst/>
          </a:prstGeom>
          <a:noFill/>
          <a:ln w="9525">
            <a:noFill/>
            <a:miter lim="800000"/>
            <a:headEnd/>
            <a:tailEnd/>
          </a:ln>
        </p:spPr>
      </p:pic>
      <p:sp>
        <p:nvSpPr>
          <p:cNvPr id="3" name="Rectangle 2"/>
          <p:cNvSpPr txBox="1">
            <a:spLocks noChangeArrowheads="1"/>
          </p:cNvSpPr>
          <p:nvPr/>
        </p:nvSpPr>
        <p:spPr>
          <a:xfrm>
            <a:off x="493713" y="418363"/>
            <a:ext cx="8229600" cy="1143000"/>
          </a:xfrm>
          <a:prstGeom prst="rect">
            <a:avLst/>
          </a:prstGeom>
        </p:spPr>
        <p:txBody>
          <a:bodyPr/>
          <a:lstStyle/>
          <a:p>
            <a:pPr algn="ctr" fontAlgn="auto">
              <a:spcAft>
                <a:spcPts val="0"/>
              </a:spcAft>
              <a:defRPr/>
            </a:pPr>
            <a:endParaRPr lang="ru-RU" sz="7200" b="1" dirty="0">
              <a:solidFill>
                <a:srgbClr val="00B050"/>
              </a:solidFill>
              <a:latin typeface="+mj-lt"/>
              <a:ea typeface="+mj-ea"/>
              <a:cs typeface="+mj-cs"/>
            </a:endParaRPr>
          </a:p>
        </p:txBody>
      </p:sp>
      <p:pic>
        <p:nvPicPr>
          <p:cNvPr id="5125" name="Picture 2" descr="C:\Users\Песня\Desktop\Новая папка (2)\1015_babochkiz_narod_ru.gif"/>
          <p:cNvPicPr>
            <a:picLocks noChangeAspect="1" noChangeArrowheads="1" noCrop="1"/>
          </p:cNvPicPr>
          <p:nvPr/>
        </p:nvPicPr>
        <p:blipFill>
          <a:blip r:embed="rId3" cstate="print"/>
          <a:srcRect/>
          <a:stretch>
            <a:fillRect/>
          </a:stretch>
        </p:blipFill>
        <p:spPr bwMode="auto">
          <a:xfrm>
            <a:off x="6372200" y="551184"/>
            <a:ext cx="1552575" cy="1419225"/>
          </a:xfrm>
          <a:prstGeom prst="rect">
            <a:avLst/>
          </a:prstGeom>
          <a:noFill/>
          <a:ln w="9525">
            <a:noFill/>
            <a:miter lim="800000"/>
            <a:headEnd/>
            <a:tailEnd/>
          </a:ln>
        </p:spPr>
      </p:pic>
      <p:pic>
        <p:nvPicPr>
          <p:cNvPr id="5126" name="Picture 7" descr="dividers_94"/>
          <p:cNvPicPr>
            <a:picLocks noChangeAspect="1" noChangeArrowheads="1" noCrop="1"/>
          </p:cNvPicPr>
          <p:nvPr/>
        </p:nvPicPr>
        <p:blipFill>
          <a:blip r:embed="rId4" cstate="print"/>
          <a:srcRect/>
          <a:stretch>
            <a:fillRect/>
          </a:stretch>
        </p:blipFill>
        <p:spPr bwMode="auto">
          <a:xfrm>
            <a:off x="4857750" y="6381750"/>
            <a:ext cx="4286250" cy="476250"/>
          </a:xfrm>
          <a:prstGeom prst="rect">
            <a:avLst/>
          </a:prstGeom>
          <a:noFill/>
          <a:ln w="9525">
            <a:noFill/>
            <a:miter lim="800000"/>
            <a:headEnd/>
            <a:tailEnd/>
          </a:ln>
        </p:spPr>
      </p:pic>
      <p:pic>
        <p:nvPicPr>
          <p:cNvPr id="5127" name="Picture 7" descr="dividers_94"/>
          <p:cNvPicPr>
            <a:picLocks noChangeAspect="1" noChangeArrowheads="1" noCrop="1"/>
          </p:cNvPicPr>
          <p:nvPr/>
        </p:nvPicPr>
        <p:blipFill>
          <a:blip r:embed="rId4" cstate="print"/>
          <a:srcRect/>
          <a:stretch>
            <a:fillRect/>
          </a:stretch>
        </p:blipFill>
        <p:spPr bwMode="auto">
          <a:xfrm rot="5144787">
            <a:off x="6604000" y="4358632"/>
            <a:ext cx="4286250" cy="476250"/>
          </a:xfrm>
          <a:prstGeom prst="rect">
            <a:avLst/>
          </a:prstGeom>
          <a:noFill/>
          <a:ln w="9525">
            <a:noFill/>
            <a:miter lim="800000"/>
            <a:headEnd/>
            <a:tailEnd/>
          </a:ln>
        </p:spPr>
      </p:pic>
      <p:pic>
        <p:nvPicPr>
          <p:cNvPr id="5128" name="Picture 7" descr="dividers_94"/>
          <p:cNvPicPr>
            <a:picLocks noChangeAspect="1" noChangeArrowheads="1" noCrop="1"/>
          </p:cNvPicPr>
          <p:nvPr/>
        </p:nvPicPr>
        <p:blipFill>
          <a:blip r:embed="rId4" cstate="print"/>
          <a:srcRect/>
          <a:stretch>
            <a:fillRect/>
          </a:stretch>
        </p:blipFill>
        <p:spPr bwMode="auto">
          <a:xfrm>
            <a:off x="0" y="0"/>
            <a:ext cx="4286250" cy="476250"/>
          </a:xfrm>
          <a:prstGeom prst="rect">
            <a:avLst/>
          </a:prstGeom>
          <a:noFill/>
          <a:ln w="9525">
            <a:noFill/>
            <a:miter lim="800000"/>
            <a:headEnd/>
            <a:tailEnd/>
          </a:ln>
        </p:spPr>
      </p:pic>
      <p:pic>
        <p:nvPicPr>
          <p:cNvPr id="5129" name="Picture 7" descr="dividers_94"/>
          <p:cNvPicPr>
            <a:picLocks noChangeAspect="1" noChangeArrowheads="1" noCrop="1"/>
          </p:cNvPicPr>
          <p:nvPr/>
        </p:nvPicPr>
        <p:blipFill>
          <a:blip r:embed="rId4" cstate="print"/>
          <a:srcRect/>
          <a:stretch>
            <a:fillRect/>
          </a:stretch>
        </p:blipFill>
        <p:spPr bwMode="auto">
          <a:xfrm rot="5400000">
            <a:off x="-1905000" y="1905000"/>
            <a:ext cx="4286250" cy="476250"/>
          </a:xfrm>
          <a:prstGeom prst="rect">
            <a:avLst/>
          </a:prstGeom>
          <a:noFill/>
          <a:ln w="9525">
            <a:noFill/>
            <a:miter lim="800000"/>
            <a:headEnd/>
            <a:tailEnd/>
          </a:ln>
        </p:spPr>
      </p:pic>
      <p:sp>
        <p:nvSpPr>
          <p:cNvPr id="2" name="TextBox 1"/>
          <p:cNvSpPr txBox="1"/>
          <p:nvPr/>
        </p:nvSpPr>
        <p:spPr>
          <a:xfrm flipH="1">
            <a:off x="468311" y="418363"/>
            <a:ext cx="7293961" cy="830997"/>
          </a:xfrm>
          <a:prstGeom prst="rect">
            <a:avLst/>
          </a:prstGeom>
          <a:noFill/>
        </p:spPr>
        <p:txBody>
          <a:bodyPr wrap="square" rtlCol="0">
            <a:spAutoFit/>
          </a:bodyPr>
          <a:lstStyle/>
          <a:p>
            <a:r>
              <a:rPr lang="ru-RU" sz="2400" dirty="0">
                <a:solidFill>
                  <a:srgbClr val="C00000"/>
                </a:solidFill>
                <a:latin typeface="Arial Black" pitchFamily="34" charset="0"/>
              </a:rPr>
              <a:t>В</a:t>
            </a:r>
            <a:r>
              <a:rPr lang="ru-RU" sz="2400" dirty="0" smtClean="0">
                <a:solidFill>
                  <a:srgbClr val="C00000"/>
                </a:solidFill>
                <a:latin typeface="Arial Black" pitchFamily="34" charset="0"/>
              </a:rPr>
              <a:t>оспитание здорового образа -одна из основных задач образования</a:t>
            </a:r>
            <a:endParaRPr lang="ru-RU" sz="2400" dirty="0">
              <a:solidFill>
                <a:srgbClr val="C00000"/>
              </a:solidFill>
              <a:latin typeface="Arial Black" pitchFamily="34" charset="0"/>
            </a:endParaRPr>
          </a:p>
        </p:txBody>
      </p:sp>
      <p:sp>
        <p:nvSpPr>
          <p:cNvPr id="4" name="TextBox 3"/>
          <p:cNvSpPr txBox="1"/>
          <p:nvPr/>
        </p:nvSpPr>
        <p:spPr>
          <a:xfrm>
            <a:off x="316257" y="1857435"/>
            <a:ext cx="8510588" cy="4524315"/>
          </a:xfrm>
          <a:prstGeom prst="rect">
            <a:avLst/>
          </a:prstGeom>
          <a:noFill/>
        </p:spPr>
        <p:txBody>
          <a:bodyPr wrap="square" rtlCol="0">
            <a:spAutoFit/>
          </a:bodyPr>
          <a:lstStyle/>
          <a:p>
            <a:r>
              <a:rPr lang="ru-RU" sz="2400" dirty="0" smtClean="0">
                <a:solidFill>
                  <a:schemeClr val="accent4">
                    <a:lumMod val="50000"/>
                  </a:schemeClr>
                </a:solidFill>
              </a:rPr>
              <a:t>В данное время в связи с катастрофическим ухудшением  состояния здоровья населения и детей особенно остро стоит проблема взаимодействия ДОУ и семьи по воспитанию здорового подрастающего поколения.</a:t>
            </a:r>
          </a:p>
          <a:p>
            <a:r>
              <a:rPr lang="ru-RU" sz="2400" dirty="0" smtClean="0">
                <a:solidFill>
                  <a:schemeClr val="accent4">
                    <a:lumMod val="50000"/>
                  </a:schemeClr>
                </a:solidFill>
              </a:rPr>
              <a:t>В нашем дошкольном образовательном учреждении задача сохранения и укрепления здоровья детей всегда была приоритетной. Основой успеха в воспитании является положительный пример авторитетного для ребенка взрослого- родителя, воспитателя. Родители в присутствии ребенка должны контролировать каждый свой шаг, нести в себе те идеалы, которые они хотели бы ему привить.</a:t>
            </a:r>
            <a:endParaRPr lang="ru-RU" sz="2400" dirty="0">
              <a:solidFill>
                <a:schemeClr val="accent4">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Песня\Desktop\анимашки\ramka-173.gif"/>
          <p:cNvPicPr>
            <a:picLocks noChangeAspect="1" noChangeArrowheads="1" noCrop="1"/>
          </p:cNvPicPr>
          <p:nvPr/>
        </p:nvPicPr>
        <p:blipFill>
          <a:blip r:embed="rId2" cstate="print"/>
          <a:srcRect/>
          <a:stretch>
            <a:fillRect/>
          </a:stretch>
        </p:blipFill>
        <p:spPr bwMode="auto">
          <a:xfrm>
            <a:off x="0" y="-119539"/>
            <a:ext cx="9251504" cy="6938628"/>
          </a:xfrm>
          <a:prstGeom prst="rect">
            <a:avLst/>
          </a:prstGeom>
          <a:noFill/>
          <a:ln w="9525">
            <a:noFill/>
            <a:miter lim="800000"/>
            <a:headEnd/>
            <a:tailEnd/>
          </a:ln>
        </p:spPr>
      </p:pic>
      <p:sp>
        <p:nvSpPr>
          <p:cNvPr id="6147" name="Прямоугольник 2"/>
          <p:cNvSpPr>
            <a:spLocks noChangeArrowheads="1"/>
          </p:cNvSpPr>
          <p:nvPr/>
        </p:nvSpPr>
        <p:spPr bwMode="auto">
          <a:xfrm>
            <a:off x="611560" y="260648"/>
            <a:ext cx="7618569" cy="1200329"/>
          </a:xfrm>
          <a:prstGeom prst="rect">
            <a:avLst/>
          </a:prstGeom>
          <a:noFill/>
          <a:ln w="9525">
            <a:noFill/>
            <a:miter lim="800000"/>
            <a:headEnd/>
            <a:tailEnd/>
          </a:ln>
        </p:spPr>
        <p:txBody>
          <a:bodyPr wrap="square">
            <a:spAutoFit/>
          </a:bodyPr>
          <a:lstStyle/>
          <a:p>
            <a:r>
              <a:rPr lang="ru-RU" sz="7200" dirty="0" smtClean="0">
                <a:solidFill>
                  <a:srgbClr val="C00000"/>
                </a:solidFill>
                <a:latin typeface="Calibri" pitchFamily="34" charset="0"/>
              </a:rPr>
              <a:t>                          </a:t>
            </a:r>
            <a:endParaRPr lang="ru-RU" sz="7200" dirty="0">
              <a:solidFill>
                <a:srgbClr val="C00000"/>
              </a:solidFill>
              <a:latin typeface="Calibri" pitchFamily="34" charset="0"/>
            </a:endParaRPr>
          </a:p>
        </p:txBody>
      </p:sp>
      <p:sp>
        <p:nvSpPr>
          <p:cNvPr id="2" name="TextBox 1"/>
          <p:cNvSpPr txBox="1"/>
          <p:nvPr/>
        </p:nvSpPr>
        <p:spPr>
          <a:xfrm>
            <a:off x="3384376" y="260648"/>
            <a:ext cx="5759624" cy="4524315"/>
          </a:xfrm>
          <a:prstGeom prst="rect">
            <a:avLst/>
          </a:prstGeom>
          <a:noFill/>
        </p:spPr>
        <p:txBody>
          <a:bodyPr wrap="square" rtlCol="0">
            <a:spAutoFit/>
          </a:bodyPr>
          <a:lstStyle/>
          <a:p>
            <a:r>
              <a:rPr lang="ru-RU" sz="2400" dirty="0" smtClean="0">
                <a:solidFill>
                  <a:srgbClr val="FF0000"/>
                </a:solidFill>
                <a:latin typeface="Arial Black" pitchFamily="34" charset="0"/>
              </a:rPr>
              <a:t>Впервые  о необходимости </a:t>
            </a:r>
            <a:r>
              <a:rPr lang="ru-RU" sz="2400" dirty="0" err="1" smtClean="0">
                <a:solidFill>
                  <a:srgbClr val="FF0000"/>
                </a:solidFill>
                <a:latin typeface="Arial Black" pitchFamily="34" charset="0"/>
              </a:rPr>
              <a:t>валеологического</a:t>
            </a:r>
            <a:r>
              <a:rPr lang="ru-RU" sz="2400" dirty="0" smtClean="0">
                <a:solidFill>
                  <a:srgbClr val="FF0000"/>
                </a:solidFill>
                <a:latin typeface="Arial Black" pitchFamily="34" charset="0"/>
              </a:rPr>
              <a:t> просвещения человека заявил крупнейший отечественный микробиолог, врач Илья Ильич Мечников. Он считал: самое главное - научить человека правильному, безошибочному выбору в любой ситуации только полезного, содействующего здоровью и отказу от всего вредного.</a:t>
            </a:r>
            <a:endParaRPr lang="ru-RU" sz="2400" dirty="0">
              <a:solidFill>
                <a:srgbClr val="FF0000"/>
              </a:solidFill>
              <a:latin typeface="Arial Black" pitchFamily="34"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232" y="260648"/>
            <a:ext cx="3145624" cy="3907135"/>
          </a:xfrm>
          <a:prstGeom prst="rect">
            <a:avLst/>
          </a:prstGeom>
        </p:spPr>
      </p:pic>
      <p:sp>
        <p:nvSpPr>
          <p:cNvPr id="4" name="TextBox 3"/>
          <p:cNvSpPr txBox="1"/>
          <p:nvPr/>
        </p:nvSpPr>
        <p:spPr>
          <a:xfrm flipH="1">
            <a:off x="309249" y="4784963"/>
            <a:ext cx="7920880" cy="1938992"/>
          </a:xfrm>
          <a:prstGeom prst="rect">
            <a:avLst/>
          </a:prstGeom>
          <a:noFill/>
        </p:spPr>
        <p:txBody>
          <a:bodyPr wrap="square" rtlCol="0">
            <a:spAutoFit/>
          </a:bodyPr>
          <a:lstStyle/>
          <a:p>
            <a:pPr algn="just"/>
            <a:r>
              <a:rPr lang="ru-RU" sz="2400" dirty="0" smtClean="0">
                <a:solidFill>
                  <a:srgbClr val="002060"/>
                </a:solidFill>
              </a:rPr>
              <a:t>Необходимость </a:t>
            </a:r>
            <a:r>
              <a:rPr lang="ru-RU" sz="2400" dirty="0" err="1" smtClean="0">
                <a:solidFill>
                  <a:srgbClr val="002060"/>
                </a:solidFill>
              </a:rPr>
              <a:t>валеологического</a:t>
            </a:r>
            <a:r>
              <a:rPr lang="ru-RU" sz="2400" dirty="0" smtClean="0">
                <a:solidFill>
                  <a:srgbClr val="002060"/>
                </a:solidFill>
              </a:rPr>
              <a:t> просвещения подчеркивают и исследования, подтверждающие, что здоровье человека лишь на 7-8% зависит от успехов здравоохранения и более чем на 60% от его образа жизни</a:t>
            </a:r>
            <a:endParaRPr lang="ru-RU" sz="2400"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Песня\Desktop\анимашки\ramka-173.gif"/>
          <p:cNvPicPr>
            <a:picLocks noChangeAspect="1" noChangeArrowheads="1" noCrop="1"/>
          </p:cNvPicPr>
          <p:nvPr/>
        </p:nvPicPr>
        <p:blipFill>
          <a:blip r:embed="rId2" cstate="print"/>
          <a:srcRect/>
          <a:stretch>
            <a:fillRect/>
          </a:stretch>
        </p:blipFill>
        <p:spPr bwMode="auto">
          <a:xfrm>
            <a:off x="-86924" y="0"/>
            <a:ext cx="9278937" cy="6983809"/>
          </a:xfrm>
          <a:prstGeom prst="rect">
            <a:avLst/>
          </a:prstGeom>
          <a:noFill/>
          <a:ln w="9525">
            <a:noFill/>
            <a:miter lim="800000"/>
            <a:headEnd/>
            <a:tailEnd/>
          </a:ln>
        </p:spPr>
      </p:pic>
      <p:sp>
        <p:nvSpPr>
          <p:cNvPr id="7171" name="Прямоугольник 2"/>
          <p:cNvSpPr>
            <a:spLocks noChangeArrowheads="1"/>
          </p:cNvSpPr>
          <p:nvPr/>
        </p:nvSpPr>
        <p:spPr bwMode="auto">
          <a:xfrm>
            <a:off x="3372807" y="359213"/>
            <a:ext cx="5771194" cy="6124754"/>
          </a:xfrm>
          <a:prstGeom prst="rect">
            <a:avLst/>
          </a:prstGeom>
          <a:noFill/>
          <a:ln w="9525">
            <a:noFill/>
            <a:miter lim="800000"/>
            <a:headEnd/>
            <a:tailEnd/>
          </a:ln>
        </p:spPr>
        <p:txBody>
          <a:bodyPr wrap="square">
            <a:spAutoFit/>
          </a:bodyPr>
          <a:lstStyle/>
          <a:p>
            <a:r>
              <a:rPr lang="ru-RU" sz="2800" b="1" dirty="0" err="1">
                <a:solidFill>
                  <a:srgbClr val="7030A0"/>
                </a:solidFill>
                <a:latin typeface="Calibri" pitchFamily="34" charset="0"/>
              </a:rPr>
              <a:t>В</a:t>
            </a:r>
            <a:r>
              <a:rPr lang="ru-RU" sz="2800" b="1" dirty="0" err="1" smtClean="0">
                <a:solidFill>
                  <a:srgbClr val="7030A0"/>
                </a:solidFill>
                <a:latin typeface="Calibri" pitchFamily="34" charset="0"/>
              </a:rPr>
              <a:t>алеологическое</a:t>
            </a:r>
            <a:r>
              <a:rPr lang="ru-RU" sz="2800" b="1" dirty="0" smtClean="0">
                <a:solidFill>
                  <a:srgbClr val="7030A0"/>
                </a:solidFill>
                <a:latin typeface="Calibri" pitchFamily="34" charset="0"/>
              </a:rPr>
              <a:t> просвещение-</a:t>
            </a:r>
            <a:r>
              <a:rPr lang="ru-RU" sz="2800" b="1" dirty="0">
                <a:solidFill>
                  <a:srgbClr val="7030A0"/>
                </a:solidFill>
                <a:latin typeface="Calibri" pitchFamily="34" charset="0"/>
              </a:rPr>
              <a:t>э</a:t>
            </a:r>
            <a:r>
              <a:rPr lang="ru-RU" sz="2800" b="1" dirty="0" smtClean="0">
                <a:solidFill>
                  <a:srgbClr val="7030A0"/>
                </a:solidFill>
                <a:latin typeface="Calibri" pitchFamily="34" charset="0"/>
              </a:rPr>
              <a:t>то процесс, который направлен на сохранение и укрепление здоровья детей, родителей, педагогов. Его осуществление связано с перестройкой в сознании всех участников  педагогического процесса. Становление </a:t>
            </a:r>
            <a:r>
              <a:rPr lang="ru-RU" sz="2800" b="1" dirty="0" err="1" smtClean="0">
                <a:solidFill>
                  <a:srgbClr val="7030A0"/>
                </a:solidFill>
                <a:latin typeface="Calibri" pitchFamily="34" charset="0"/>
              </a:rPr>
              <a:t>валеологической</a:t>
            </a:r>
            <a:r>
              <a:rPr lang="ru-RU" sz="2800" b="1" dirty="0" smtClean="0">
                <a:solidFill>
                  <a:srgbClr val="7030A0"/>
                </a:solidFill>
                <a:latin typeface="Calibri" pitchFamily="34" charset="0"/>
              </a:rPr>
              <a:t> культуры обусловлено, прежде всего, процессом взаимодействия взрослого и ребенка, широким спектром педагогических средств и приемов.</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44" y="3140968"/>
            <a:ext cx="3121246" cy="2160240"/>
          </a:xfrm>
          <a:prstGeom prst="rect">
            <a:avLst/>
          </a:prstGeom>
          <a:effectLst>
            <a:softEdge rad="31750"/>
          </a:effectLst>
        </p:spPr>
      </p:pic>
      <p:pic>
        <p:nvPicPr>
          <p:cNvPr id="5" name="Рисунок 4"/>
          <p:cNvPicPr>
            <a:picLocks noChangeAspect="1"/>
          </p:cNvPicPr>
          <p:nvPr/>
        </p:nvPicPr>
        <p:blipFill rotWithShape="1">
          <a:blip r:embed="rId4">
            <a:extLst>
              <a:ext uri="{28A0092B-C50C-407E-A947-70E740481C1C}">
                <a14:useLocalDpi xmlns:a14="http://schemas.microsoft.com/office/drawing/2010/main" val="0"/>
              </a:ext>
            </a:extLst>
          </a:blip>
          <a:srcRect l="11786" t="40663" r="12145" b="15166"/>
          <a:stretch/>
        </p:blipFill>
        <p:spPr>
          <a:xfrm>
            <a:off x="120070" y="620688"/>
            <a:ext cx="3118148" cy="2232247"/>
          </a:xfrm>
          <a:prstGeom prst="rect">
            <a:avLst/>
          </a:prstGeom>
          <a:effectLst>
            <a:softEdge rad="31750"/>
          </a:effec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Песня\Desktop\анимашки\ramka-173.gif"/>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8195" name="Picture 2" descr="C:\Users\Песня\Desktop\анимашки\nasekomoe-60.gif"/>
          <p:cNvPicPr>
            <a:picLocks noChangeAspect="1" noChangeArrowheads="1" noCrop="1"/>
          </p:cNvPicPr>
          <p:nvPr/>
        </p:nvPicPr>
        <p:blipFill>
          <a:blip r:embed="rId3" cstate="print"/>
          <a:srcRect/>
          <a:stretch>
            <a:fillRect/>
          </a:stretch>
        </p:blipFill>
        <p:spPr bwMode="auto">
          <a:xfrm>
            <a:off x="7020272" y="4819268"/>
            <a:ext cx="2209428" cy="1900108"/>
          </a:xfrm>
          <a:prstGeom prst="rect">
            <a:avLst/>
          </a:prstGeom>
          <a:noFill/>
          <a:ln w="9525">
            <a:noFill/>
            <a:miter lim="800000"/>
            <a:headEnd/>
            <a:tailEnd/>
          </a:ln>
        </p:spPr>
      </p:pic>
      <p:sp>
        <p:nvSpPr>
          <p:cNvPr id="4" name="TextBox 3"/>
          <p:cNvSpPr txBox="1"/>
          <p:nvPr/>
        </p:nvSpPr>
        <p:spPr>
          <a:xfrm>
            <a:off x="827584" y="476672"/>
            <a:ext cx="6696744" cy="1200329"/>
          </a:xfrm>
          <a:prstGeom prst="rect">
            <a:avLst/>
          </a:prstGeom>
          <a:noFill/>
        </p:spPr>
        <p:txBody>
          <a:bodyPr wrap="square" rtlCol="0">
            <a:spAutoFit/>
          </a:bodyPr>
          <a:lstStyle/>
          <a:p>
            <a:r>
              <a:rPr lang="ru-RU" dirty="0" smtClean="0">
                <a:solidFill>
                  <a:srgbClr val="C00000"/>
                </a:solidFill>
                <a:latin typeface="Arial Black" pitchFamily="34" charset="0"/>
                <a:cs typeface="Aharoni" pitchFamily="2" charset="-79"/>
              </a:rPr>
              <a:t>Совместная работа с семьей должна строиться на следующих основных принципах, определяющих ее содержание, организацию и методику:</a:t>
            </a:r>
            <a:endParaRPr lang="ru-RU" dirty="0">
              <a:solidFill>
                <a:srgbClr val="C00000"/>
              </a:solidFill>
              <a:latin typeface="Arial Black" pitchFamily="34" charset="0"/>
              <a:cs typeface="Aharoni" pitchFamily="2" charset="-79"/>
            </a:endParaRPr>
          </a:p>
        </p:txBody>
      </p:sp>
      <p:sp>
        <p:nvSpPr>
          <p:cNvPr id="7" name="TextBox 6"/>
          <p:cNvSpPr txBox="1"/>
          <p:nvPr/>
        </p:nvSpPr>
        <p:spPr>
          <a:xfrm>
            <a:off x="323528" y="1726700"/>
            <a:ext cx="7920880" cy="4031873"/>
          </a:xfrm>
          <a:prstGeom prst="rect">
            <a:avLst/>
          </a:prstGeom>
          <a:noFill/>
        </p:spPr>
        <p:txBody>
          <a:bodyPr wrap="square" rtlCol="0">
            <a:spAutoFit/>
          </a:bodyPr>
          <a:lstStyle/>
          <a:p>
            <a:r>
              <a:rPr lang="ru-RU" sz="1600" dirty="0" smtClean="0">
                <a:solidFill>
                  <a:srgbClr val="7030A0"/>
                </a:solidFill>
              </a:rPr>
              <a:t>- Единство, которое достигается в том случае, если цели и задачи воспитания здорового ребенка хорошо понятны не только воспитателям, но и родителям, когда семья знакома с основным содержанием,  методами и приемами физкультурно- оздоровительной работы в детском саду, а педагоги используют лучший опыт семейного воспитания.</a:t>
            </a:r>
          </a:p>
          <a:p>
            <a:r>
              <a:rPr lang="ru-RU" sz="1600" dirty="0" smtClean="0">
                <a:solidFill>
                  <a:srgbClr val="7030A0"/>
                </a:solidFill>
              </a:rPr>
              <a:t>- Систематичность и последовательность работы в течение всего года и всего периода пребывания ребенка в дошкольном учреждении.</a:t>
            </a:r>
          </a:p>
          <a:p>
            <a:r>
              <a:rPr lang="ru-RU" sz="1600" dirty="0" smtClean="0">
                <a:solidFill>
                  <a:srgbClr val="7030A0"/>
                </a:solidFill>
              </a:rPr>
              <a:t>- Индивидуальный подход к каждому ребенку и к каждой семье на основе учета их интересов  и способностей.</a:t>
            </a:r>
          </a:p>
          <a:p>
            <a:pPr marL="285750" indent="-285750">
              <a:buFontTx/>
              <a:buChar char="-"/>
            </a:pPr>
            <a:r>
              <a:rPr lang="ru-RU" sz="1600" dirty="0" smtClean="0">
                <a:solidFill>
                  <a:srgbClr val="7030A0"/>
                </a:solidFill>
              </a:rPr>
              <a:t>Взаимное доверие и взаимопомощь педагогов и родителей на основе доброжелательной критики и самокритики. Укрепление авторитета педагога в семье, а родителей в детском саду.</a:t>
            </a:r>
          </a:p>
          <a:p>
            <a:pPr marL="285750" indent="-285750">
              <a:buFontTx/>
              <a:buChar char="-"/>
            </a:pPr>
            <a:endParaRPr lang="ru-RU" sz="1600" dirty="0">
              <a:solidFill>
                <a:srgbClr val="7030A0"/>
              </a:solidFill>
            </a:endParaRPr>
          </a:p>
          <a:p>
            <a:r>
              <a:rPr lang="ru-RU" sz="1600" dirty="0" smtClean="0">
                <a:solidFill>
                  <a:srgbClr val="7030A0"/>
                </a:solidFill>
              </a:rPr>
              <a:t>Именно детский сад является местом педагогического просвещения родителей.</a:t>
            </a:r>
          </a:p>
          <a:p>
            <a:r>
              <a:rPr lang="ru-RU" sz="1600" dirty="0" smtClean="0">
                <a:solidFill>
                  <a:srgbClr val="7030A0"/>
                </a:solidFill>
              </a:rPr>
              <a:t>Формы взаимодействия с родителями разнообразны. Они могут быть индивидуальные, групповые; традиционные и нетрадиционные.</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Песня\Desktop\анимашки\ramka-173.gif"/>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219" name="Прямоугольник 2"/>
          <p:cNvSpPr>
            <a:spLocks noChangeArrowheads="1"/>
          </p:cNvSpPr>
          <p:nvPr/>
        </p:nvSpPr>
        <p:spPr bwMode="auto">
          <a:xfrm>
            <a:off x="0" y="196850"/>
            <a:ext cx="8675688" cy="461665"/>
          </a:xfrm>
          <a:prstGeom prst="rect">
            <a:avLst/>
          </a:prstGeom>
          <a:noFill/>
          <a:ln w="9525">
            <a:noFill/>
            <a:miter lim="800000"/>
            <a:headEnd/>
            <a:tailEnd/>
          </a:ln>
        </p:spPr>
        <p:txBody>
          <a:bodyPr>
            <a:spAutoFit/>
          </a:bodyPr>
          <a:lstStyle/>
          <a:p>
            <a:pPr lvl="1"/>
            <a:r>
              <a:rPr lang="ru-RU" sz="2400" b="1" dirty="0" err="1" smtClean="0">
                <a:solidFill>
                  <a:srgbClr val="FF0000"/>
                </a:solidFill>
                <a:latin typeface="Calibri" pitchFamily="34" charset="0"/>
              </a:rPr>
              <a:t>Валеологическое</a:t>
            </a:r>
            <a:r>
              <a:rPr lang="ru-RU" sz="2400" b="1" dirty="0" smtClean="0">
                <a:solidFill>
                  <a:srgbClr val="FF0000"/>
                </a:solidFill>
                <a:latin typeface="Calibri" pitchFamily="34" charset="0"/>
              </a:rPr>
              <a:t> просвещение родителей включает:</a:t>
            </a:r>
            <a:endParaRPr lang="ru-RU" sz="2400" b="1" dirty="0">
              <a:solidFill>
                <a:srgbClr val="FF0000"/>
              </a:solidFill>
              <a:latin typeface="Calibri" pitchFamily="34" charset="0"/>
            </a:endParaRPr>
          </a:p>
        </p:txBody>
      </p:sp>
      <p:pic>
        <p:nvPicPr>
          <p:cNvPr id="9220" name="Picture 3" descr="C:\Users\Песня\Desktop\Новая папка (2)\1015_babochkiz_narod_ru.gif"/>
          <p:cNvPicPr>
            <a:picLocks noChangeAspect="1" noChangeArrowheads="1" noCrop="1"/>
          </p:cNvPicPr>
          <p:nvPr/>
        </p:nvPicPr>
        <p:blipFill>
          <a:blip r:embed="rId3" cstate="print"/>
          <a:srcRect/>
          <a:stretch>
            <a:fillRect/>
          </a:stretch>
        </p:blipFill>
        <p:spPr bwMode="auto">
          <a:xfrm>
            <a:off x="6732240" y="5053265"/>
            <a:ext cx="1552575" cy="1419225"/>
          </a:xfrm>
          <a:prstGeom prst="rect">
            <a:avLst/>
          </a:prstGeom>
          <a:noFill/>
          <a:ln w="9525">
            <a:noFill/>
            <a:miter lim="800000"/>
            <a:headEnd/>
            <a:tailEnd/>
          </a:ln>
        </p:spPr>
      </p:pic>
      <p:pic>
        <p:nvPicPr>
          <p:cNvPr id="9221" name="Picture 4" descr="C:\Users\Песня\Desktop\Новая папка (2)\1015_babochkiz_narod_ru.gif"/>
          <p:cNvPicPr>
            <a:picLocks noChangeAspect="1" noChangeArrowheads="1" noCrop="1"/>
          </p:cNvPicPr>
          <p:nvPr/>
        </p:nvPicPr>
        <p:blipFill>
          <a:blip r:embed="rId3" cstate="print"/>
          <a:srcRect/>
          <a:stretch>
            <a:fillRect/>
          </a:stretch>
        </p:blipFill>
        <p:spPr bwMode="auto">
          <a:xfrm>
            <a:off x="7591425" y="2719387"/>
            <a:ext cx="1552575" cy="1419225"/>
          </a:xfrm>
          <a:prstGeom prst="rect">
            <a:avLst/>
          </a:prstGeom>
          <a:noFill/>
          <a:ln w="9525">
            <a:noFill/>
            <a:miter lim="800000"/>
            <a:headEnd/>
            <a:tailEnd/>
          </a:ln>
        </p:spPr>
      </p:pic>
      <p:pic>
        <p:nvPicPr>
          <p:cNvPr id="9222" name="Picture 5" descr="C:\Users\Песня\Desktop\Новая папка (2)\1015_babochkiz_narod_ru.gif"/>
          <p:cNvPicPr>
            <a:picLocks noChangeAspect="1" noChangeArrowheads="1" noCrop="1"/>
          </p:cNvPicPr>
          <p:nvPr/>
        </p:nvPicPr>
        <p:blipFill>
          <a:blip r:embed="rId3" cstate="print"/>
          <a:srcRect/>
          <a:stretch>
            <a:fillRect/>
          </a:stretch>
        </p:blipFill>
        <p:spPr bwMode="auto">
          <a:xfrm rot="2192172">
            <a:off x="3399669" y="5375959"/>
            <a:ext cx="1552575" cy="1419225"/>
          </a:xfrm>
          <a:prstGeom prst="rect">
            <a:avLst/>
          </a:prstGeom>
          <a:noFill/>
          <a:ln w="9525">
            <a:noFill/>
            <a:miter lim="800000"/>
            <a:headEnd/>
            <a:tailEnd/>
          </a:ln>
        </p:spPr>
      </p:pic>
      <p:sp>
        <p:nvSpPr>
          <p:cNvPr id="4" name="TextBox 3"/>
          <p:cNvSpPr txBox="1"/>
          <p:nvPr/>
        </p:nvSpPr>
        <p:spPr>
          <a:xfrm>
            <a:off x="323528" y="1484784"/>
            <a:ext cx="7704856" cy="4278094"/>
          </a:xfrm>
          <a:prstGeom prst="rect">
            <a:avLst/>
          </a:prstGeom>
          <a:noFill/>
        </p:spPr>
        <p:txBody>
          <a:bodyPr wrap="square" rtlCol="0">
            <a:spAutoFit/>
          </a:bodyPr>
          <a:lstStyle/>
          <a:p>
            <a:pPr marL="285750" indent="-285750">
              <a:buFont typeface="Arial" pitchFamily="34" charset="0"/>
              <a:buChar char="•"/>
            </a:pPr>
            <a:r>
              <a:rPr lang="ru-RU" sz="1600" dirty="0">
                <a:solidFill>
                  <a:srgbClr val="7030A0"/>
                </a:solidFill>
              </a:rPr>
              <a:t>о</a:t>
            </a:r>
            <a:r>
              <a:rPr lang="ru-RU" sz="1600" dirty="0" smtClean="0">
                <a:solidFill>
                  <a:srgbClr val="7030A0"/>
                </a:solidFill>
              </a:rPr>
              <a:t>знакомление родителей с результатами диагностики состояния здоровья ребенка и его психомоторного развития;</a:t>
            </a:r>
          </a:p>
          <a:p>
            <a:pPr marL="285750" indent="-285750">
              <a:buFont typeface="Arial" pitchFamily="34" charset="0"/>
              <a:buChar char="•"/>
            </a:pPr>
            <a:r>
              <a:rPr lang="ru-RU" sz="1600" dirty="0">
                <a:solidFill>
                  <a:srgbClr val="7030A0"/>
                </a:solidFill>
              </a:rPr>
              <a:t>у</a:t>
            </a:r>
            <a:r>
              <a:rPr lang="ru-RU" sz="1600" dirty="0" smtClean="0">
                <a:solidFill>
                  <a:srgbClr val="7030A0"/>
                </a:solidFill>
              </a:rPr>
              <a:t>частие в составлении индивидуальных программ(планов) оздоровления  детей;</a:t>
            </a:r>
          </a:p>
          <a:p>
            <a:pPr marL="285750" indent="-285750">
              <a:buFont typeface="Arial" pitchFamily="34" charset="0"/>
              <a:buChar char="•"/>
            </a:pPr>
            <a:r>
              <a:rPr lang="ru-RU" sz="1600" dirty="0">
                <a:solidFill>
                  <a:srgbClr val="7030A0"/>
                </a:solidFill>
              </a:rPr>
              <a:t>ц</a:t>
            </a:r>
            <a:r>
              <a:rPr lang="ru-RU" sz="1600" dirty="0" smtClean="0">
                <a:solidFill>
                  <a:srgbClr val="7030A0"/>
                </a:solidFill>
              </a:rPr>
              <a:t>еленаправленную </a:t>
            </a:r>
            <a:r>
              <a:rPr lang="ru-RU" sz="1600" dirty="0" err="1" smtClean="0">
                <a:solidFill>
                  <a:srgbClr val="7030A0"/>
                </a:solidFill>
              </a:rPr>
              <a:t>санпросветработу</a:t>
            </a:r>
            <a:r>
              <a:rPr lang="ru-RU" sz="1600" dirty="0" smtClean="0">
                <a:solidFill>
                  <a:srgbClr val="7030A0"/>
                </a:solidFill>
              </a:rPr>
              <a:t>, пропагандирующую общегигиенические требования, необходимость рационального режима и полноценного сбалансированного питания, закаливания, оптимального воздушного и температурного режима и т. д.</a:t>
            </a:r>
          </a:p>
          <a:p>
            <a:pPr marL="285750" indent="-285750">
              <a:buFont typeface="Arial" pitchFamily="34" charset="0"/>
              <a:buChar char="•"/>
            </a:pPr>
            <a:r>
              <a:rPr lang="ru-RU" sz="1600" dirty="0">
                <a:solidFill>
                  <a:srgbClr val="7030A0"/>
                </a:solidFill>
              </a:rPr>
              <a:t>о</a:t>
            </a:r>
            <a:r>
              <a:rPr lang="ru-RU" sz="1600" dirty="0" smtClean="0">
                <a:solidFill>
                  <a:srgbClr val="7030A0"/>
                </a:solidFill>
              </a:rPr>
              <a:t>знакомление родителей с содержанием физкультурно - оздоровительной работы в детском саду, направленной на  физическое, психическое и социальное развитие ребенка;</a:t>
            </a:r>
          </a:p>
          <a:p>
            <a:pPr marL="285750" indent="-285750">
              <a:buFont typeface="Arial" pitchFamily="34" charset="0"/>
              <a:buChar char="•"/>
            </a:pPr>
            <a:r>
              <a:rPr lang="ru-RU" sz="1600" dirty="0">
                <a:solidFill>
                  <a:srgbClr val="7030A0"/>
                </a:solidFill>
              </a:rPr>
              <a:t>о</a:t>
            </a:r>
            <a:r>
              <a:rPr lang="ru-RU" sz="1600" dirty="0" smtClean="0">
                <a:solidFill>
                  <a:srgbClr val="7030A0"/>
                </a:solidFill>
              </a:rPr>
              <a:t>бучение конкретным приемам и методам оздоровления(ЛФК, дыхательной гимнастике, самомассажу, разнообразным видам закаливания и т. д.);</a:t>
            </a:r>
          </a:p>
          <a:p>
            <a:pPr marL="285750" indent="-285750">
              <a:buFont typeface="Arial" pitchFamily="34" charset="0"/>
              <a:buChar char="•"/>
            </a:pPr>
            <a:r>
              <a:rPr lang="ru-RU" sz="1600" dirty="0">
                <a:solidFill>
                  <a:srgbClr val="7030A0"/>
                </a:solidFill>
              </a:rPr>
              <a:t>о</a:t>
            </a:r>
            <a:r>
              <a:rPr lang="ru-RU" sz="1600" dirty="0" smtClean="0">
                <a:solidFill>
                  <a:srgbClr val="7030A0"/>
                </a:solidFill>
              </a:rPr>
              <a:t>знакомление  с лечебно-профилактическими мероприятиями, проводимыми в ДОУ, обучение отдельным нетрадиционным методам оздоровления детского организма(фитотерапии, ароматерапии).</a:t>
            </a:r>
          </a:p>
          <a:p>
            <a:pPr marL="285750" indent="-285750">
              <a:buFont typeface="Arial" pitchFamily="34" charset="0"/>
              <a:buChar char="•"/>
            </a:pPr>
            <a:endParaRPr lang="ru-RU" sz="16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Песня\Desktop\анимашки\ramka-173.gif"/>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243" name="Rectangle 1"/>
          <p:cNvSpPr>
            <a:spLocks noChangeArrowheads="1"/>
          </p:cNvSpPr>
          <p:nvPr/>
        </p:nvSpPr>
        <p:spPr bwMode="auto">
          <a:xfrm>
            <a:off x="755650" y="127426"/>
            <a:ext cx="7777163" cy="830997"/>
          </a:xfrm>
          <a:prstGeom prst="rect">
            <a:avLst/>
          </a:prstGeom>
          <a:noFill/>
          <a:ln w="9525">
            <a:noFill/>
            <a:miter lim="800000"/>
            <a:headEnd/>
            <a:tailEnd/>
          </a:ln>
        </p:spPr>
        <p:txBody>
          <a:bodyPr anchor="ctr">
            <a:spAutoFit/>
          </a:bodyPr>
          <a:lstStyle/>
          <a:p>
            <a:r>
              <a:rPr lang="ru-RU" sz="2400" b="1" dirty="0" smtClean="0">
                <a:solidFill>
                  <a:srgbClr val="FF0000"/>
                </a:solidFill>
                <a:ea typeface="Times New Roman" pitchFamily="18" charset="0"/>
              </a:rPr>
              <a:t>Для реализации этих задач широко используются:</a:t>
            </a:r>
            <a:endParaRPr lang="ru-RU" sz="2400" b="1" dirty="0">
              <a:solidFill>
                <a:srgbClr val="FF0000"/>
              </a:solidFill>
              <a:ea typeface="Times New Roman" pitchFamily="18" charset="0"/>
            </a:endParaRPr>
          </a:p>
        </p:txBody>
      </p:sp>
      <p:pic>
        <p:nvPicPr>
          <p:cNvPr id="10245" name="Picture 2" descr="C:\Users\Песня\Desktop\Новая папка (2)\1034_babochkiz_narod_ru.gif"/>
          <p:cNvPicPr>
            <a:picLocks noChangeAspect="1" noChangeArrowheads="1" noCrop="1"/>
          </p:cNvPicPr>
          <p:nvPr/>
        </p:nvPicPr>
        <p:blipFill>
          <a:blip r:embed="rId3" cstate="print"/>
          <a:srcRect/>
          <a:stretch>
            <a:fillRect/>
          </a:stretch>
        </p:blipFill>
        <p:spPr bwMode="auto">
          <a:xfrm>
            <a:off x="6516688" y="1406060"/>
            <a:ext cx="2627312" cy="5113338"/>
          </a:xfrm>
          <a:prstGeom prst="rect">
            <a:avLst/>
          </a:prstGeom>
          <a:noFill/>
          <a:ln w="9525">
            <a:noFill/>
            <a:miter lim="800000"/>
            <a:headEnd/>
            <a:tailEnd/>
          </a:ln>
        </p:spPr>
      </p:pic>
      <p:pic>
        <p:nvPicPr>
          <p:cNvPr id="10246" name="Picture 3" descr="C:\Users\Песня\Desktop\Новая папка (2)\1034_babochkiz_narod_ru.gif"/>
          <p:cNvPicPr>
            <a:picLocks noChangeAspect="1" noChangeArrowheads="1" noCrop="1"/>
          </p:cNvPicPr>
          <p:nvPr/>
        </p:nvPicPr>
        <p:blipFill>
          <a:blip r:embed="rId3" cstate="print"/>
          <a:srcRect/>
          <a:stretch>
            <a:fillRect/>
          </a:stretch>
        </p:blipFill>
        <p:spPr bwMode="auto">
          <a:xfrm>
            <a:off x="7431570" y="3641312"/>
            <a:ext cx="1409700" cy="2870200"/>
          </a:xfrm>
          <a:prstGeom prst="rect">
            <a:avLst/>
          </a:prstGeom>
          <a:noFill/>
          <a:ln w="9525">
            <a:noFill/>
            <a:miter lim="800000"/>
            <a:headEnd/>
            <a:tailEnd/>
          </a:ln>
        </p:spPr>
      </p:pic>
      <p:pic>
        <p:nvPicPr>
          <p:cNvPr id="10247" name="Picture 4" descr="C:\Users\Песня\Desktop\Новая папка (2)\1034_babochkiz_narod_ru.gif"/>
          <p:cNvPicPr>
            <a:picLocks noChangeAspect="1" noChangeArrowheads="1" noCrop="1"/>
          </p:cNvPicPr>
          <p:nvPr/>
        </p:nvPicPr>
        <p:blipFill>
          <a:blip r:embed="rId3" cstate="print"/>
          <a:srcRect/>
          <a:stretch>
            <a:fillRect/>
          </a:stretch>
        </p:blipFill>
        <p:spPr bwMode="auto">
          <a:xfrm>
            <a:off x="8027988" y="5445224"/>
            <a:ext cx="762000" cy="2581275"/>
          </a:xfrm>
          <a:prstGeom prst="rect">
            <a:avLst/>
          </a:prstGeom>
          <a:noFill/>
          <a:ln w="9525">
            <a:noFill/>
            <a:miter lim="800000"/>
            <a:headEnd/>
            <a:tailEnd/>
          </a:ln>
        </p:spPr>
      </p:pic>
      <p:sp>
        <p:nvSpPr>
          <p:cNvPr id="3" name="TextBox 2"/>
          <p:cNvSpPr txBox="1"/>
          <p:nvPr/>
        </p:nvSpPr>
        <p:spPr>
          <a:xfrm>
            <a:off x="239370" y="1103550"/>
            <a:ext cx="7434808" cy="5632311"/>
          </a:xfrm>
          <a:prstGeom prst="rect">
            <a:avLst/>
          </a:prstGeom>
          <a:noFill/>
        </p:spPr>
        <p:txBody>
          <a:bodyPr wrap="square" rtlCol="0">
            <a:spAutoFit/>
          </a:bodyPr>
          <a:lstStyle/>
          <a:p>
            <a:pPr marL="285750" indent="-285750">
              <a:buFont typeface="Arial" pitchFamily="34" charset="0"/>
              <a:buChar char="•"/>
            </a:pPr>
            <a:endParaRPr lang="ru-RU" dirty="0" smtClean="0">
              <a:solidFill>
                <a:srgbClr val="7030A0"/>
              </a:solidFill>
            </a:endParaRPr>
          </a:p>
          <a:p>
            <a:pPr marL="285750" indent="-285750">
              <a:buFont typeface="Arial" pitchFamily="34" charset="0"/>
              <a:buChar char="•"/>
            </a:pPr>
            <a:r>
              <a:rPr lang="ru-RU" dirty="0" smtClean="0">
                <a:solidFill>
                  <a:srgbClr val="7030A0"/>
                </a:solidFill>
              </a:rPr>
              <a:t>Консультации.</a:t>
            </a:r>
          </a:p>
          <a:p>
            <a:pPr marL="285750" indent="-285750">
              <a:buFont typeface="Arial" pitchFamily="34" charset="0"/>
              <a:buChar char="•"/>
            </a:pPr>
            <a:r>
              <a:rPr lang="ru-RU" dirty="0" smtClean="0">
                <a:solidFill>
                  <a:srgbClr val="7030A0"/>
                </a:solidFill>
              </a:rPr>
              <a:t>Информация в родительских уголках, папках-передвижках.</a:t>
            </a:r>
          </a:p>
          <a:p>
            <a:pPr marL="285750" indent="-285750">
              <a:buFont typeface="Arial" pitchFamily="34" charset="0"/>
              <a:buChar char="•"/>
            </a:pPr>
            <a:r>
              <a:rPr lang="ru-RU" dirty="0" smtClean="0">
                <a:solidFill>
                  <a:srgbClr val="7030A0"/>
                </a:solidFill>
              </a:rPr>
              <a:t>Устные журналы и дискуссии с участием медицинских работников, родителей с опытом семейного воспитания.</a:t>
            </a:r>
          </a:p>
          <a:p>
            <a:pPr marL="285750" indent="-285750">
              <a:buFont typeface="Arial" pitchFamily="34" charset="0"/>
              <a:buChar char="•"/>
            </a:pPr>
            <a:r>
              <a:rPr lang="ru-RU" dirty="0" smtClean="0">
                <a:solidFill>
                  <a:srgbClr val="7030A0"/>
                </a:solidFill>
              </a:rPr>
              <a:t>Семинары-практикумы.</a:t>
            </a:r>
          </a:p>
          <a:p>
            <a:pPr marL="285750" indent="-285750">
              <a:buFont typeface="Arial" pitchFamily="34" charset="0"/>
              <a:buChar char="•"/>
            </a:pPr>
            <a:r>
              <a:rPr lang="ru-RU" dirty="0" smtClean="0">
                <a:solidFill>
                  <a:srgbClr val="7030A0"/>
                </a:solidFill>
              </a:rPr>
              <a:t>Деловые игры и тренинги с прослушиванием магнитофонных записей бесед с детьми, разбором проблемных ситуаций по видеосъемкам, решением педагогических кроссвордов и т. д.</a:t>
            </a:r>
          </a:p>
          <a:p>
            <a:pPr marL="285750" indent="-285750">
              <a:buFont typeface="Arial" pitchFamily="34" charset="0"/>
              <a:buChar char="•"/>
            </a:pPr>
            <a:r>
              <a:rPr lang="ru-RU" dirty="0" smtClean="0">
                <a:solidFill>
                  <a:srgbClr val="7030A0"/>
                </a:solidFill>
              </a:rPr>
              <a:t>Совместные физкультурные досуги и праздники и т. д.</a:t>
            </a:r>
          </a:p>
          <a:p>
            <a:pPr marL="285750" indent="-285750">
              <a:buFont typeface="Arial" pitchFamily="34" charset="0"/>
              <a:buChar char="•"/>
            </a:pPr>
            <a:endParaRPr lang="ru-RU" dirty="0">
              <a:solidFill>
                <a:srgbClr val="7030A0"/>
              </a:solidFill>
            </a:endParaRPr>
          </a:p>
          <a:p>
            <a:r>
              <a:rPr lang="ru-RU" dirty="0" smtClean="0">
                <a:solidFill>
                  <a:srgbClr val="7030A0"/>
                </a:solidFill>
              </a:rPr>
              <a:t>Особое значение в пропаганде </a:t>
            </a:r>
            <a:r>
              <a:rPr lang="ru-RU" dirty="0" err="1" smtClean="0">
                <a:solidFill>
                  <a:srgbClr val="7030A0"/>
                </a:solidFill>
              </a:rPr>
              <a:t>здоровьесбережения</a:t>
            </a:r>
            <a:r>
              <a:rPr lang="ru-RU" dirty="0" smtClean="0">
                <a:solidFill>
                  <a:srgbClr val="7030A0"/>
                </a:solidFill>
              </a:rPr>
              <a:t> детей среди родителей являются </a:t>
            </a:r>
            <a:r>
              <a:rPr lang="ru-RU" dirty="0" err="1" smtClean="0">
                <a:solidFill>
                  <a:srgbClr val="7030A0"/>
                </a:solidFill>
              </a:rPr>
              <a:t>валеологические</a:t>
            </a:r>
            <a:r>
              <a:rPr lang="ru-RU" dirty="0" smtClean="0">
                <a:solidFill>
                  <a:srgbClr val="7030A0"/>
                </a:solidFill>
              </a:rPr>
              <a:t> газеты, буклеты, памятки. В них отражаются самые актуальные проблемы здорового образа жизни детей.</a:t>
            </a:r>
          </a:p>
          <a:p>
            <a:r>
              <a:rPr lang="ru-RU" dirty="0" smtClean="0">
                <a:solidFill>
                  <a:srgbClr val="7030A0"/>
                </a:solidFill>
              </a:rPr>
              <a:t>Повышение психолого-педагогической  компетентности родителей, привлечение их к активному участию в </a:t>
            </a:r>
            <a:r>
              <a:rPr lang="ru-RU" dirty="0" err="1" smtClean="0">
                <a:solidFill>
                  <a:srgbClr val="7030A0"/>
                </a:solidFill>
              </a:rPr>
              <a:t>воспитательно</a:t>
            </a:r>
            <a:r>
              <a:rPr lang="ru-RU" dirty="0" smtClean="0">
                <a:solidFill>
                  <a:srgbClr val="7030A0"/>
                </a:solidFill>
              </a:rPr>
              <a:t>-образовательном процессе является составной частью </a:t>
            </a:r>
            <a:r>
              <a:rPr lang="ru-RU" dirty="0" err="1" smtClean="0">
                <a:solidFill>
                  <a:srgbClr val="7030A0"/>
                </a:solidFill>
              </a:rPr>
              <a:t>валеологического</a:t>
            </a:r>
            <a:r>
              <a:rPr lang="ru-RU" dirty="0" smtClean="0">
                <a:solidFill>
                  <a:srgbClr val="7030A0"/>
                </a:solidFill>
              </a:rPr>
              <a:t> просвещения по приобщению к здоровому образу жизни.</a:t>
            </a:r>
            <a:endParaRPr lang="ru-RU" dirty="0">
              <a:solidFill>
                <a:srgbClr val="7030A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TotalTime>
  <Words>1044</Words>
  <Application>Microsoft Office PowerPoint</Application>
  <PresentationFormat>Экран (4:3)</PresentationFormat>
  <Paragraphs>67</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Песня</dc:creator>
  <cp:lastModifiedBy>admin</cp:lastModifiedBy>
  <cp:revision>61</cp:revision>
  <dcterms:created xsi:type="dcterms:W3CDTF">2011-11-06T03:59:11Z</dcterms:created>
  <dcterms:modified xsi:type="dcterms:W3CDTF">2013-02-09T16:09:08Z</dcterms:modified>
</cp:coreProperties>
</file>