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1B72FAC-C89D-4597-9E5E-FB2F43920925}" type="datetimeFigureOut">
              <a:rPr lang="ru-RU" smtClean="0"/>
              <a:pPr/>
              <a:t>06.02.2013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1D5241-DDCE-4442-A3AE-C00DF06F3704}" type="slidenum">
              <a:rPr lang="ru-RU" smtClean="0"/>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72FAC-C89D-4597-9E5E-FB2F43920925}" type="datetimeFigureOut">
              <a:rPr lang="ru-RU" smtClean="0"/>
              <a:pPr/>
              <a:t>06.02.2013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D5241-DDCE-4442-A3AE-C00DF06F370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1029" name="WordArt 5"/>
          <p:cNvSpPr>
            <a:spLocks noChangeArrowheads="1" noChangeShapeType="1" noTextEdit="1"/>
          </p:cNvSpPr>
          <p:nvPr/>
        </p:nvSpPr>
        <p:spPr bwMode="auto">
          <a:xfrm>
            <a:off x="395536" y="0"/>
            <a:ext cx="8280920" cy="5157192"/>
          </a:xfrm>
          <a:prstGeom prst="rect">
            <a:avLst/>
          </a:prstGeom>
        </p:spPr>
        <p:txBody>
          <a:bodyPr wrap="none" fromWordArt="1">
            <a:prstTxWarp prst="textSlantUp">
              <a:avLst>
                <a:gd name="adj" fmla="val 32056"/>
              </a:avLst>
            </a:prstTxWarp>
          </a:bodyPr>
          <a:lstStyle/>
          <a:p>
            <a:pPr algn="ctr" rtl="0"/>
            <a:r>
              <a:rPr lang="ru-RU" sz="3600" kern="10" spc="0" dirty="0" smtClean="0">
                <a:ln w="9525">
                  <a:solidFill>
                    <a:srgbClr val="CC99FF"/>
                  </a:solidFill>
                  <a:round/>
                  <a:headEnd/>
                  <a:tailEnd/>
                </a:ln>
                <a:solidFill>
                  <a:srgbClr val="210042"/>
                </a:solidFill>
                <a:effectLst>
                  <a:outerShdw dist="107763" dir="13500000" algn="ctr" rotWithShape="0">
                    <a:srgbClr val="5F497A">
                      <a:alpha val="50000"/>
                    </a:srgbClr>
                  </a:outerShdw>
                </a:effectLst>
              </a:rPr>
              <a:t>ИГРЫ</a:t>
            </a:r>
          </a:p>
          <a:p>
            <a:pPr algn="ctr" rtl="0"/>
            <a:r>
              <a:rPr lang="ru-RU" sz="3600" kern="10" spc="0" dirty="0" smtClean="0">
                <a:ln w="9525">
                  <a:solidFill>
                    <a:srgbClr val="CC99FF"/>
                  </a:solidFill>
                  <a:round/>
                  <a:headEnd/>
                  <a:tailEnd/>
                </a:ln>
                <a:solidFill>
                  <a:srgbClr val="210042"/>
                </a:solidFill>
                <a:effectLst>
                  <a:outerShdw dist="107763" dir="13500000" algn="ctr" rotWithShape="0">
                    <a:srgbClr val="5F497A">
                      <a:alpha val="50000"/>
                    </a:srgbClr>
                  </a:outerShdw>
                </a:effectLst>
              </a:rPr>
              <a:t>НА  РАЗВИТИЕ  ВООБРАЖЕНИЯ</a:t>
            </a:r>
          </a:p>
          <a:p>
            <a:pPr algn="ctr" rtl="0"/>
            <a:r>
              <a:rPr lang="ru-RU" sz="3600" kern="10" spc="0" dirty="0" smtClean="0">
                <a:ln w="9525">
                  <a:solidFill>
                    <a:srgbClr val="CC99FF"/>
                  </a:solidFill>
                  <a:round/>
                  <a:headEnd/>
                  <a:tailEnd/>
                </a:ln>
                <a:solidFill>
                  <a:srgbClr val="210042"/>
                </a:solidFill>
                <a:effectLst>
                  <a:outerShdw dist="107763" dir="13500000" algn="ctr" rotWithShape="0">
                    <a:srgbClr val="5F497A">
                      <a:alpha val="50000"/>
                    </a:srgbClr>
                  </a:outerShdw>
                </a:effectLst>
              </a:rPr>
              <a:t>И  ХУДОЖЕСТВЕННЫХ </a:t>
            </a:r>
          </a:p>
          <a:p>
            <a:pPr algn="ctr" rtl="0"/>
            <a:r>
              <a:rPr lang="ru-RU" sz="3600" kern="10" spc="0" dirty="0" smtClean="0">
                <a:ln w="9525">
                  <a:solidFill>
                    <a:srgbClr val="CC99FF"/>
                  </a:solidFill>
                  <a:round/>
                  <a:headEnd/>
                  <a:tailEnd/>
                </a:ln>
                <a:solidFill>
                  <a:srgbClr val="210042"/>
                </a:solidFill>
                <a:effectLst>
                  <a:outerShdw dist="107763" dir="13500000" algn="ctr" rotWithShape="0">
                    <a:srgbClr val="5F497A">
                      <a:alpha val="50000"/>
                    </a:srgbClr>
                  </a:outerShdw>
                </a:effectLst>
              </a:rPr>
              <a:t>СПОСОБНОСТЕЙ</a:t>
            </a:r>
            <a:endParaRPr lang="ru-RU" sz="3600" kern="10" spc="0" dirty="0">
              <a:ln w="9525">
                <a:solidFill>
                  <a:srgbClr val="CC99FF"/>
                </a:solidFill>
                <a:round/>
                <a:headEnd/>
                <a:tailEnd/>
              </a:ln>
              <a:solidFill>
                <a:srgbClr val="210042"/>
              </a:solidFill>
              <a:effectLst>
                <a:outerShdw dist="107763" dir="13500000" algn="ctr" rotWithShape="0">
                  <a:srgbClr val="5F497A">
                    <a:alpha val="50000"/>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одзаголовок 4"/>
          <p:cNvSpPr>
            <a:spLocks noGrp="1"/>
          </p:cNvSpPr>
          <p:nvPr>
            <p:ph type="subTitle" idx="1"/>
          </p:nvPr>
        </p:nvSpPr>
        <p:spPr>
          <a:xfrm>
            <a:off x="395536" y="476672"/>
            <a:ext cx="8280920" cy="4680520"/>
          </a:xfrm>
        </p:spPr>
        <p:txBody>
          <a:bodyPr>
            <a:normAutofit fontScale="40000" lnSpcReduction="20000"/>
          </a:bodyPr>
          <a:lstStyle/>
          <a:p>
            <a:r>
              <a:rPr lang="ru-RU" sz="4500" b="1" i="1" dirty="0">
                <a:solidFill>
                  <a:srgbClr val="002060"/>
                </a:solidFill>
                <a:latin typeface="Times New Roman" pitchFamily="18" charset="0"/>
                <a:cs typeface="Times New Roman" pitchFamily="18" charset="0"/>
              </a:rPr>
              <a:t>ЗАВОДНЫЕ </a:t>
            </a:r>
            <a:r>
              <a:rPr lang="ru-RU" sz="4500" b="1" i="1" dirty="0" smtClean="0">
                <a:solidFill>
                  <a:srgbClr val="002060"/>
                </a:solidFill>
                <a:latin typeface="Times New Roman" pitchFamily="18" charset="0"/>
                <a:cs typeface="Times New Roman" pitchFamily="18" charset="0"/>
              </a:rPr>
              <a:t>  ИГРУШКИ</a:t>
            </a:r>
          </a:p>
          <a:p>
            <a:pPr indent="174625" algn="just">
              <a:lnSpc>
                <a:spcPct val="120000"/>
              </a:lnSpc>
            </a:pPr>
            <a:r>
              <a:rPr lang="ru-RU" sz="4000" b="1" dirty="0" smtClean="0">
                <a:solidFill>
                  <a:srgbClr val="002060"/>
                </a:solidFill>
                <a:latin typeface="Times New Roman" pitchFamily="18" charset="0"/>
                <a:cs typeface="Times New Roman" pitchFamily="18" charset="0"/>
              </a:rPr>
              <a:t>Играют </a:t>
            </a:r>
            <a:r>
              <a:rPr lang="ru-RU" sz="4000" b="1" dirty="0">
                <a:solidFill>
                  <a:srgbClr val="002060"/>
                </a:solidFill>
                <a:latin typeface="Times New Roman" pitchFamily="18" charset="0"/>
                <a:cs typeface="Times New Roman" pitchFamily="18" charset="0"/>
              </a:rPr>
              <a:t>пять и более человек. </a:t>
            </a:r>
          </a:p>
          <a:p>
            <a:pPr indent="174625" algn="just">
              <a:lnSpc>
                <a:spcPct val="120000"/>
              </a:lnSpc>
            </a:pPr>
            <a:r>
              <a:rPr lang="ru-RU" sz="4000" b="1" i="1" dirty="0">
                <a:solidFill>
                  <a:srgbClr val="002060"/>
                </a:solidFill>
                <a:latin typeface="Times New Roman" pitchFamily="18" charset="0"/>
                <a:cs typeface="Times New Roman" pitchFamily="18" charset="0"/>
              </a:rPr>
              <a:t>Ход игры. </a:t>
            </a:r>
            <a:r>
              <a:rPr lang="ru-RU" sz="4000" b="1" dirty="0">
                <a:solidFill>
                  <a:srgbClr val="002060"/>
                </a:solidFill>
                <a:latin typeface="Times New Roman" pitchFamily="18" charset="0"/>
                <a:cs typeface="Times New Roman" pitchFamily="18" charset="0"/>
              </a:rPr>
              <a:t>Выбирается водящий — </a:t>
            </a:r>
            <a:r>
              <a:rPr lang="ru-RU" sz="4000" b="1" dirty="0" smtClean="0">
                <a:solidFill>
                  <a:srgbClr val="002060"/>
                </a:solidFill>
                <a:latin typeface="Times New Roman" pitchFamily="18" charset="0"/>
                <a:cs typeface="Times New Roman" pitchFamily="18" charset="0"/>
              </a:rPr>
              <a:t>покупатель</a:t>
            </a:r>
            <a:r>
              <a:rPr lang="ru-RU" sz="4000" b="1" dirty="0">
                <a:solidFill>
                  <a:srgbClr val="002060"/>
                </a:solidFill>
                <a:latin typeface="Times New Roman" pitchFamily="18" charset="0"/>
                <a:cs typeface="Times New Roman" pitchFamily="18" charset="0"/>
              </a:rPr>
              <a:t>. Остальные участники игры — заводные куклы. Они выстраиваются в ряд. Водящий подходит и говорит: «</a:t>
            </a:r>
            <a:r>
              <a:rPr lang="ru-RU" sz="4000" b="1" dirty="0" smtClean="0">
                <a:solidFill>
                  <a:srgbClr val="002060"/>
                </a:solidFill>
                <a:latin typeface="Times New Roman" pitchFamily="18" charset="0"/>
                <a:cs typeface="Times New Roman" pitchFamily="18" charset="0"/>
              </a:rPr>
              <a:t>Подхожу               </a:t>
            </a:r>
            <a:r>
              <a:rPr lang="ru-RU" sz="4000" b="1" dirty="0">
                <a:solidFill>
                  <a:srgbClr val="002060"/>
                </a:solidFill>
                <a:latin typeface="Times New Roman" pitchFamily="18" charset="0"/>
                <a:cs typeface="Times New Roman" pitchFamily="18" charset="0"/>
              </a:rPr>
              <a:t>я к магазину и смотрю в его витрину. Выбираю, покупаю </a:t>
            </a:r>
            <a:r>
              <a:rPr lang="ru-RU" sz="4000" b="1" dirty="0" smtClean="0">
                <a:solidFill>
                  <a:srgbClr val="002060"/>
                </a:solidFill>
                <a:latin typeface="Times New Roman" pitchFamily="18" charset="0"/>
                <a:cs typeface="Times New Roman" pitchFamily="18" charset="0"/>
              </a:rPr>
              <a:t>заводного</a:t>
            </a:r>
            <a:r>
              <a:rPr lang="ru-RU" sz="4000" b="1" dirty="0">
                <a:solidFill>
                  <a:srgbClr val="002060"/>
                </a:solidFill>
                <a:latin typeface="Times New Roman" pitchFamily="18" charset="0"/>
                <a:cs typeface="Times New Roman" pitchFamily="18" charset="0"/>
              </a:rPr>
              <a:t>...» — тут он называет любую игрушку или другой предмет, например медвежонка. Игроки немедленно принимают позу </a:t>
            </a:r>
            <a:r>
              <a:rPr lang="ru-RU" sz="4000" b="1" dirty="0" smtClean="0">
                <a:solidFill>
                  <a:srgbClr val="002060"/>
                </a:solidFill>
                <a:latin typeface="Times New Roman" pitchFamily="18" charset="0"/>
                <a:cs typeface="Times New Roman" pitchFamily="18" charset="0"/>
              </a:rPr>
              <a:t>названной </a:t>
            </a:r>
            <a:r>
              <a:rPr lang="ru-RU" sz="4000" b="1" dirty="0">
                <a:solidFill>
                  <a:srgbClr val="002060"/>
                </a:solidFill>
                <a:latin typeface="Times New Roman" pitchFamily="18" charset="0"/>
                <a:cs typeface="Times New Roman" pitchFamily="18" charset="0"/>
              </a:rPr>
              <a:t>игрушки. </a:t>
            </a:r>
            <a:endParaRPr lang="ru-RU" sz="4000" b="1" dirty="0" smtClean="0">
              <a:solidFill>
                <a:srgbClr val="002060"/>
              </a:solidFill>
              <a:latin typeface="Times New Roman" pitchFamily="18" charset="0"/>
              <a:cs typeface="Times New Roman" pitchFamily="18" charset="0"/>
            </a:endParaRPr>
          </a:p>
          <a:p>
            <a:pPr indent="174625" algn="just">
              <a:lnSpc>
                <a:spcPct val="120000"/>
              </a:lnSpc>
            </a:pPr>
            <a:r>
              <a:rPr lang="ru-RU" sz="4000" b="1" dirty="0" smtClean="0">
                <a:solidFill>
                  <a:srgbClr val="002060"/>
                </a:solidFill>
                <a:latin typeface="Times New Roman" pitchFamily="18" charset="0"/>
                <a:cs typeface="Times New Roman" pitchFamily="18" charset="0"/>
              </a:rPr>
              <a:t>Водящий </a:t>
            </a:r>
            <a:r>
              <a:rPr lang="ru-RU" sz="4000" b="1" dirty="0">
                <a:solidFill>
                  <a:srgbClr val="002060"/>
                </a:solidFill>
                <a:latin typeface="Times New Roman" pitchFamily="18" charset="0"/>
                <a:cs typeface="Times New Roman" pitchFamily="18" charset="0"/>
              </a:rPr>
              <a:t>подходит к одному из них </a:t>
            </a:r>
            <a:r>
              <a:rPr lang="ru-RU" sz="4000" b="1" dirty="0" smtClean="0">
                <a:solidFill>
                  <a:srgbClr val="002060"/>
                </a:solidFill>
                <a:latin typeface="Times New Roman" pitchFamily="18" charset="0"/>
                <a:cs typeface="Times New Roman" pitchFamily="18" charset="0"/>
              </a:rPr>
              <a:t>   и </a:t>
            </a:r>
            <a:r>
              <a:rPr lang="ru-RU" sz="4000" b="1" dirty="0">
                <a:solidFill>
                  <a:srgbClr val="002060"/>
                </a:solidFill>
                <a:latin typeface="Times New Roman" pitchFamily="18" charset="0"/>
                <a:cs typeface="Times New Roman" pitchFamily="18" charset="0"/>
              </a:rPr>
              <a:t>«включает», к примеру, нажав на </a:t>
            </a:r>
            <a:r>
              <a:rPr lang="ru-RU" sz="4000" b="1" dirty="0" smtClean="0">
                <a:solidFill>
                  <a:srgbClr val="002060"/>
                </a:solidFill>
                <a:latin typeface="Times New Roman" pitchFamily="18" charset="0"/>
                <a:cs typeface="Times New Roman" pitchFamily="18" charset="0"/>
              </a:rPr>
              <a:t>пуговицу</a:t>
            </a:r>
            <a:r>
              <a:rPr lang="ru-RU" sz="4000" b="1" dirty="0">
                <a:solidFill>
                  <a:srgbClr val="002060"/>
                </a:solidFill>
                <a:latin typeface="Times New Roman" pitchFamily="18" charset="0"/>
                <a:cs typeface="Times New Roman" pitchFamily="18" charset="0"/>
              </a:rPr>
              <a:t>. Ребенок изображает игрушку в </a:t>
            </a:r>
            <a:r>
              <a:rPr lang="ru-RU" sz="4000" b="1" dirty="0" smtClean="0">
                <a:solidFill>
                  <a:srgbClr val="002060"/>
                </a:solidFill>
                <a:latin typeface="Times New Roman" pitchFamily="18" charset="0"/>
                <a:cs typeface="Times New Roman" pitchFamily="18" charset="0"/>
              </a:rPr>
              <a:t>движении </a:t>
            </a:r>
            <a:r>
              <a:rPr lang="ru-RU" sz="4000" b="1" dirty="0">
                <a:solidFill>
                  <a:srgbClr val="002060"/>
                </a:solidFill>
                <a:latin typeface="Times New Roman" pitchFamily="18" charset="0"/>
                <a:cs typeface="Times New Roman" pitchFamily="18" charset="0"/>
              </a:rPr>
              <a:t>так, как он ее себе представляет. Потом его «выключают» и смотрят следующую «</a:t>
            </a:r>
            <a:r>
              <a:rPr lang="ru-RU" sz="4000" b="1" dirty="0" smtClean="0">
                <a:solidFill>
                  <a:srgbClr val="002060"/>
                </a:solidFill>
                <a:latin typeface="Times New Roman" pitchFamily="18" charset="0"/>
                <a:cs typeface="Times New Roman" pitchFamily="18" charset="0"/>
              </a:rPr>
              <a:t>игрушку</a:t>
            </a:r>
            <a:r>
              <a:rPr lang="ru-RU" sz="4000" b="1" dirty="0">
                <a:solidFill>
                  <a:srgbClr val="002060"/>
                </a:solidFill>
                <a:latin typeface="Times New Roman" pitchFamily="18" charset="0"/>
                <a:cs typeface="Times New Roman" pitchFamily="18" charset="0"/>
              </a:rPr>
              <a:t>». </a:t>
            </a:r>
            <a:endParaRPr lang="ru-RU" sz="4000" b="1" dirty="0" smtClean="0">
              <a:solidFill>
                <a:srgbClr val="002060"/>
              </a:solidFill>
              <a:latin typeface="Times New Roman" pitchFamily="18" charset="0"/>
              <a:cs typeface="Times New Roman" pitchFamily="18" charset="0"/>
            </a:endParaRPr>
          </a:p>
          <a:p>
            <a:pPr indent="174625" algn="just">
              <a:lnSpc>
                <a:spcPct val="120000"/>
              </a:lnSpc>
            </a:pPr>
            <a:r>
              <a:rPr lang="ru-RU" sz="4000" b="1" dirty="0" smtClean="0">
                <a:solidFill>
                  <a:srgbClr val="002060"/>
                </a:solidFill>
                <a:latin typeface="Times New Roman" pitchFamily="18" charset="0"/>
                <a:cs typeface="Times New Roman" pitchFamily="18" charset="0"/>
              </a:rPr>
              <a:t>Когда </a:t>
            </a:r>
            <a:r>
              <a:rPr lang="ru-RU" sz="4000" b="1" dirty="0">
                <a:solidFill>
                  <a:srgbClr val="002060"/>
                </a:solidFill>
                <a:latin typeface="Times New Roman" pitchFamily="18" charset="0"/>
                <a:cs typeface="Times New Roman" pitchFamily="18" charset="0"/>
              </a:rPr>
              <a:t>все игроки показали свой </a:t>
            </a:r>
            <a:r>
              <a:rPr lang="ru-RU" sz="4000" b="1" dirty="0" smtClean="0">
                <a:solidFill>
                  <a:srgbClr val="002060"/>
                </a:solidFill>
                <a:latin typeface="Times New Roman" pitchFamily="18" charset="0"/>
                <a:cs typeface="Times New Roman" pitchFamily="18" charset="0"/>
              </a:rPr>
              <a:t>вариант </a:t>
            </a:r>
            <a:r>
              <a:rPr lang="ru-RU" sz="4000" b="1" dirty="0">
                <a:solidFill>
                  <a:srgbClr val="002060"/>
                </a:solidFill>
                <a:latin typeface="Times New Roman" pitchFamily="18" charset="0"/>
                <a:cs typeface="Times New Roman" pitchFamily="18" charset="0"/>
              </a:rPr>
              <a:t>названного предмета, водящий выбирает, какой из них понравился ему больше всего. Он указывает на него со словами: «Покупаю что хочу, сколько надо заплачу». Указанный игрок занимает его место, а водящий становится в «витрину».</a:t>
            </a:r>
          </a:p>
          <a:p>
            <a:pPr indent="174625" algn="just">
              <a:lnSpc>
                <a:spcPct val="120000"/>
              </a:lnSpc>
            </a:pPr>
            <a:r>
              <a:rPr lang="ru-RU" sz="4000" b="1" i="1" dirty="0">
                <a:solidFill>
                  <a:srgbClr val="002060"/>
                </a:solidFill>
                <a:latin typeface="Times New Roman" pitchFamily="18" charset="0"/>
                <a:cs typeface="Times New Roman" pitchFamily="18" charset="0"/>
              </a:rPr>
              <a:t>Примечание</a:t>
            </a:r>
            <a:r>
              <a:rPr lang="ru-RU" sz="4000" b="1" dirty="0">
                <a:solidFill>
                  <a:srgbClr val="002060"/>
                </a:solidFill>
                <a:latin typeface="Times New Roman" pitchFamily="18" charset="0"/>
                <a:cs typeface="Times New Roman" pitchFamily="18" charset="0"/>
              </a:rPr>
              <a:t>. Водящий может «включать </a:t>
            </a:r>
            <a:r>
              <a:rPr lang="ru-RU" sz="4000" b="1" dirty="0" smtClean="0">
                <a:solidFill>
                  <a:srgbClr val="002060"/>
                </a:solidFill>
                <a:latin typeface="Times New Roman" pitchFamily="18" charset="0"/>
                <a:cs typeface="Times New Roman" pitchFamily="18" charset="0"/>
              </a:rPr>
              <a:t>игрушки</a:t>
            </a:r>
            <a:r>
              <a:rPr lang="ru-RU" sz="4000" b="1" dirty="0">
                <a:solidFill>
                  <a:srgbClr val="002060"/>
                </a:solidFill>
                <a:latin typeface="Times New Roman" pitchFamily="18" charset="0"/>
                <a:cs typeface="Times New Roman" pitchFamily="18" charset="0"/>
              </a:rPr>
              <a:t>» по одной, по две или все сразу.</a:t>
            </a:r>
          </a:p>
          <a:p>
            <a:pPr algn="just">
              <a:lnSpc>
                <a:spcPct val="120000"/>
              </a:lnSpc>
            </a:pPr>
            <a:r>
              <a:rPr lang="ru-RU" sz="4000" b="1" dirty="0">
                <a:solidFill>
                  <a:srgbClr val="002060"/>
                </a:solidFill>
                <a:latin typeface="Times New Roman" pitchFamily="18" charset="0"/>
                <a:cs typeface="Times New Roman" pitchFamily="18" charset="0"/>
              </a:rPr>
              <a:t> </a:t>
            </a:r>
          </a:p>
          <a:p>
            <a:endParaRPr lang="ru-RU" b="1" dirty="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одзаголовок 2"/>
          <p:cNvSpPr>
            <a:spLocks noGrp="1"/>
          </p:cNvSpPr>
          <p:nvPr>
            <p:ph type="subTitle" idx="1"/>
          </p:nvPr>
        </p:nvSpPr>
        <p:spPr>
          <a:xfrm>
            <a:off x="323528" y="620688"/>
            <a:ext cx="8352928" cy="4608512"/>
          </a:xfrm>
        </p:spPr>
        <p:txBody>
          <a:bodyPr>
            <a:normAutofit fontScale="40000" lnSpcReduction="20000"/>
          </a:bodyPr>
          <a:lstStyle/>
          <a:p>
            <a:r>
              <a:rPr lang="ru-RU" sz="4500" b="1" i="1" dirty="0" smtClean="0">
                <a:solidFill>
                  <a:srgbClr val="002060"/>
                </a:solidFill>
                <a:latin typeface="Times New Roman" pitchFamily="18" charset="0"/>
                <a:cs typeface="Times New Roman" pitchFamily="18" charset="0"/>
              </a:rPr>
              <a:t>КТО  ГОВОРИТ?</a:t>
            </a:r>
          </a:p>
          <a:p>
            <a:endParaRPr lang="ru-RU" b="1" i="1" dirty="0" smtClean="0">
              <a:solidFill>
                <a:srgbClr val="002060"/>
              </a:solidFill>
              <a:latin typeface="Times New Roman" pitchFamily="18" charset="0"/>
              <a:cs typeface="Times New Roman" pitchFamily="18" charset="0"/>
            </a:endParaRPr>
          </a:p>
          <a:p>
            <a:pPr indent="174625" algn="just">
              <a:lnSpc>
                <a:spcPct val="120000"/>
              </a:lnSpc>
            </a:pPr>
            <a:r>
              <a:rPr lang="ru-RU" sz="4000" b="1" dirty="0" smtClean="0">
                <a:solidFill>
                  <a:srgbClr val="002060"/>
                </a:solidFill>
                <a:latin typeface="Times New Roman" pitchFamily="18" charset="0"/>
                <a:cs typeface="Times New Roman" pitchFamily="18" charset="0"/>
              </a:rPr>
              <a:t>Играют семь и более человек.</a:t>
            </a:r>
          </a:p>
          <a:p>
            <a:pPr indent="174625" algn="just">
              <a:lnSpc>
                <a:spcPct val="120000"/>
              </a:lnSpc>
            </a:pPr>
            <a:r>
              <a:rPr lang="ru-RU" sz="4000" b="1" i="1" dirty="0" smtClean="0">
                <a:solidFill>
                  <a:srgbClr val="002060"/>
                </a:solidFill>
                <a:latin typeface="Times New Roman" pitchFamily="18" charset="0"/>
                <a:cs typeface="Times New Roman" pitchFamily="18" charset="0"/>
              </a:rPr>
              <a:t>Ход игры.</a:t>
            </a:r>
            <a:r>
              <a:rPr lang="ru-RU" sz="4000" b="1" dirty="0" smtClean="0">
                <a:solidFill>
                  <a:srgbClr val="002060"/>
                </a:solidFill>
                <a:latin typeface="Times New Roman" pitchFamily="18" charset="0"/>
                <a:cs typeface="Times New Roman" pitchFamily="18" charset="0"/>
              </a:rPr>
              <a:t> Выбирают простую фразу, например: «Здравствуйте, добро пожаловать». Каждому участнику дается задание произнести ее так, как какой-нибудь зверь, герой сказки или мультфильма. </a:t>
            </a:r>
          </a:p>
          <a:p>
            <a:pPr indent="174625" algn="just">
              <a:lnSpc>
                <a:spcPct val="120000"/>
              </a:lnSpc>
            </a:pPr>
            <a:r>
              <a:rPr lang="ru-RU" sz="4000" b="1" dirty="0" smtClean="0">
                <a:solidFill>
                  <a:srgbClr val="002060"/>
                </a:solidFill>
                <a:latin typeface="Times New Roman" pitchFamily="18" charset="0"/>
                <a:cs typeface="Times New Roman" pitchFamily="18" charset="0"/>
              </a:rPr>
              <a:t>Например, как медведь, Баба Яга, маленькая птичка и т. д. Выбор задания происходит по жребию или по принципу игры в фанты. Игрокам дается время на подготовку, а потом все по очереди произносят предложенную фразу. Победителя выбирают сообща.</a:t>
            </a:r>
          </a:p>
          <a:p>
            <a:pPr indent="174625" algn="just">
              <a:lnSpc>
                <a:spcPct val="120000"/>
              </a:lnSpc>
            </a:pPr>
            <a:r>
              <a:rPr lang="ru-RU" sz="4000" b="1" i="1" dirty="0" smtClean="0">
                <a:solidFill>
                  <a:srgbClr val="002060"/>
                </a:solidFill>
                <a:latin typeface="Times New Roman" pitchFamily="18" charset="0"/>
                <a:cs typeface="Times New Roman" pitchFamily="18" charset="0"/>
              </a:rPr>
              <a:t>Вариант игры.</a:t>
            </a:r>
            <a:r>
              <a:rPr lang="ru-RU" sz="4000" b="1" dirty="0" smtClean="0">
                <a:solidFill>
                  <a:srgbClr val="002060"/>
                </a:solidFill>
                <a:latin typeface="Times New Roman" pitchFamily="18" charset="0"/>
                <a:cs typeface="Times New Roman" pitchFamily="18" charset="0"/>
              </a:rPr>
              <a:t> Участники вытягивают листки с написанным заданием, а потом все должны угадать, кого изображает каждый игрок. В этом случае побеждают все, чьих персонажей угадали.</a:t>
            </a:r>
          </a:p>
          <a:p>
            <a:pPr indent="174625" algn="just">
              <a:lnSpc>
                <a:spcPct val="120000"/>
              </a:lnSpc>
            </a:pPr>
            <a:r>
              <a:rPr lang="ru-RU" sz="4000" b="1" i="1" dirty="0" smtClean="0">
                <a:solidFill>
                  <a:srgbClr val="002060"/>
                </a:solidFill>
                <a:latin typeface="Times New Roman" pitchFamily="18" charset="0"/>
                <a:cs typeface="Times New Roman" pitchFamily="18" charset="0"/>
              </a:rPr>
              <a:t>Примечание. </a:t>
            </a:r>
            <a:r>
              <a:rPr lang="ru-RU" sz="4000" b="1" dirty="0" smtClean="0">
                <a:solidFill>
                  <a:srgbClr val="002060"/>
                </a:solidFill>
                <a:latin typeface="Times New Roman" pitchFamily="18" charset="0"/>
                <a:cs typeface="Times New Roman" pitchFamily="18" charset="0"/>
              </a:rPr>
              <a:t>Чем больше детей играет, тем больше образов можно придумать и тем инте­реснее играть. Но желательно, чтобы было поменьше похожих заданий: различить интонации льва, медведя и Змея Горыныча очень сложно.</a:t>
            </a:r>
          </a:p>
          <a:p>
            <a:pPr indent="174625" algn="just">
              <a:lnSpc>
                <a:spcPct val="120000"/>
              </a:lnSpc>
            </a:pPr>
            <a:r>
              <a:rPr lang="ru-RU" sz="4000" b="1" dirty="0" smtClean="0">
                <a:solidFill>
                  <a:srgbClr val="002060"/>
                </a:solidFill>
                <a:latin typeface="Times New Roman" pitchFamily="18" charset="0"/>
                <a:cs typeface="Times New Roman" pitchFamily="18" charset="0"/>
              </a:rPr>
              <a:t> </a:t>
            </a:r>
            <a:endParaRPr lang="ru-RU" sz="40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одзаголовок 5"/>
          <p:cNvSpPr>
            <a:spLocks noGrp="1"/>
          </p:cNvSpPr>
          <p:nvPr>
            <p:ph type="subTitle" idx="1"/>
          </p:nvPr>
        </p:nvSpPr>
        <p:spPr>
          <a:xfrm>
            <a:off x="539552" y="620688"/>
            <a:ext cx="8064896" cy="3744416"/>
          </a:xfrm>
        </p:spPr>
        <p:txBody>
          <a:bodyPr>
            <a:normAutofit fontScale="47500" lnSpcReduction="20000"/>
          </a:bodyPr>
          <a:lstStyle/>
          <a:p>
            <a:r>
              <a:rPr lang="ru-RU" sz="3800" b="1" i="1" dirty="0" smtClean="0">
                <a:solidFill>
                  <a:srgbClr val="002060"/>
                </a:solidFill>
                <a:latin typeface="Times New Roman" pitchFamily="18" charset="0"/>
                <a:cs typeface="Times New Roman" pitchFamily="18" charset="0"/>
              </a:rPr>
              <a:t>20  ИГРУШЕК</a:t>
            </a:r>
            <a:endParaRPr lang="ru-RU" sz="3800" b="1" i="1" dirty="0">
              <a:solidFill>
                <a:srgbClr val="002060"/>
              </a:solidFill>
              <a:latin typeface="Times New Roman" pitchFamily="18" charset="0"/>
              <a:cs typeface="Times New Roman" pitchFamily="18" charset="0"/>
            </a:endParaRPr>
          </a:p>
          <a:p>
            <a:pPr indent="174625" algn="just">
              <a:lnSpc>
                <a:spcPct val="120000"/>
              </a:lnSpc>
            </a:pPr>
            <a:r>
              <a:rPr lang="ru-RU" sz="3400" b="1" dirty="0">
                <a:solidFill>
                  <a:srgbClr val="002060"/>
                </a:solidFill>
                <a:latin typeface="Times New Roman" pitchFamily="18" charset="0"/>
                <a:cs typeface="Times New Roman" pitchFamily="18" charset="0"/>
              </a:rPr>
              <a:t>Играют три человека и более.</a:t>
            </a:r>
          </a:p>
          <a:p>
            <a:pPr indent="174625" algn="just">
              <a:lnSpc>
                <a:spcPct val="120000"/>
              </a:lnSpc>
            </a:pPr>
            <a:r>
              <a:rPr lang="ru-RU" sz="3400" b="1" i="1" dirty="0">
                <a:solidFill>
                  <a:srgbClr val="002060"/>
                </a:solidFill>
                <a:latin typeface="Times New Roman" pitchFamily="18" charset="0"/>
                <a:cs typeface="Times New Roman" pitchFamily="18" charset="0"/>
              </a:rPr>
              <a:t>Инвентарь.</a:t>
            </a:r>
            <a:r>
              <a:rPr lang="ru-RU" sz="3400" b="1" dirty="0">
                <a:solidFill>
                  <a:srgbClr val="002060"/>
                </a:solidFill>
                <a:latin typeface="Times New Roman" pitchFamily="18" charset="0"/>
                <a:cs typeface="Times New Roman" pitchFamily="18" charset="0"/>
              </a:rPr>
              <a:t> 10—20 разных игрушек и </a:t>
            </a:r>
            <a:r>
              <a:rPr lang="ru-RU" sz="3400" b="1" dirty="0" smtClean="0">
                <a:solidFill>
                  <a:srgbClr val="002060"/>
                </a:solidFill>
                <a:latin typeface="Times New Roman" pitchFamily="18" charset="0"/>
                <a:cs typeface="Times New Roman" pitchFamily="18" charset="0"/>
              </a:rPr>
              <a:t>большой </a:t>
            </a:r>
            <a:r>
              <a:rPr lang="ru-RU" sz="3400" b="1" dirty="0">
                <a:solidFill>
                  <a:srgbClr val="002060"/>
                </a:solidFill>
                <a:latin typeface="Times New Roman" pitchFamily="18" charset="0"/>
                <a:cs typeface="Times New Roman" pitchFamily="18" charset="0"/>
              </a:rPr>
              <a:t>платок.</a:t>
            </a:r>
          </a:p>
          <a:p>
            <a:pPr indent="174625" algn="just">
              <a:lnSpc>
                <a:spcPct val="120000"/>
              </a:lnSpc>
            </a:pPr>
            <a:r>
              <a:rPr lang="ru-RU" sz="3400" b="1" i="1" dirty="0">
                <a:solidFill>
                  <a:srgbClr val="002060"/>
                </a:solidFill>
                <a:latin typeface="Times New Roman" pitchFamily="18" charset="0"/>
                <a:cs typeface="Times New Roman" pitchFamily="18" charset="0"/>
              </a:rPr>
              <a:t>Ход игры. </a:t>
            </a:r>
            <a:r>
              <a:rPr lang="ru-RU" sz="3400" b="1" dirty="0">
                <a:solidFill>
                  <a:srgbClr val="002060"/>
                </a:solidFill>
                <a:latin typeface="Times New Roman" pitchFamily="18" charset="0"/>
                <a:cs typeface="Times New Roman" pitchFamily="18" charset="0"/>
              </a:rPr>
              <a:t>Игрушки ставят на стол так, чтобы все были хорошо видны. Игроки минуту смотрят на них, потом стол накрывают платком. </a:t>
            </a:r>
            <a:endParaRPr lang="ru-RU" sz="3400" b="1" dirty="0" smtClean="0">
              <a:solidFill>
                <a:srgbClr val="002060"/>
              </a:solidFill>
              <a:latin typeface="Times New Roman" pitchFamily="18" charset="0"/>
              <a:cs typeface="Times New Roman" pitchFamily="18" charset="0"/>
            </a:endParaRPr>
          </a:p>
          <a:p>
            <a:pPr indent="174625" algn="just">
              <a:lnSpc>
                <a:spcPct val="120000"/>
              </a:lnSpc>
            </a:pPr>
            <a:r>
              <a:rPr lang="ru-RU" sz="3400" b="1" dirty="0" smtClean="0">
                <a:solidFill>
                  <a:srgbClr val="002060"/>
                </a:solidFill>
                <a:latin typeface="Times New Roman" pitchFamily="18" charset="0"/>
                <a:cs typeface="Times New Roman" pitchFamily="18" charset="0"/>
              </a:rPr>
              <a:t>Дети </a:t>
            </a:r>
            <a:r>
              <a:rPr lang="ru-RU" sz="3400" b="1" dirty="0">
                <a:solidFill>
                  <a:srgbClr val="002060"/>
                </a:solidFill>
                <a:latin typeface="Times New Roman" pitchFamily="18" charset="0"/>
                <a:cs typeface="Times New Roman" pitchFamily="18" charset="0"/>
              </a:rPr>
              <a:t>по очереди называют игрушки, не повторяя того, что уже было названо. Когда все перечислено, игроки называют цвета, а потом свойства и </a:t>
            </a:r>
            <a:r>
              <a:rPr lang="ru-RU" sz="3400" b="1" dirty="0" smtClean="0">
                <a:solidFill>
                  <a:srgbClr val="002060"/>
                </a:solidFill>
                <a:latin typeface="Times New Roman" pitchFamily="18" charset="0"/>
                <a:cs typeface="Times New Roman" pitchFamily="18" charset="0"/>
              </a:rPr>
              <a:t>материал </a:t>
            </a:r>
            <a:r>
              <a:rPr lang="ru-RU" sz="3400" b="1" dirty="0">
                <a:solidFill>
                  <a:srgbClr val="002060"/>
                </a:solidFill>
                <a:latin typeface="Times New Roman" pitchFamily="18" charset="0"/>
                <a:cs typeface="Times New Roman" pitchFamily="18" charset="0"/>
              </a:rPr>
              <a:t>игрушек, например: «мишка коричневый» или «кукла пластмассовая».</a:t>
            </a:r>
          </a:p>
          <a:p>
            <a:pPr indent="174625" algn="just">
              <a:lnSpc>
                <a:spcPct val="120000"/>
              </a:lnSpc>
            </a:pPr>
            <a:r>
              <a:rPr lang="ru-RU" sz="3400" b="1" dirty="0">
                <a:solidFill>
                  <a:srgbClr val="002060"/>
                </a:solidFill>
                <a:latin typeface="Times New Roman" pitchFamily="18" charset="0"/>
                <a:cs typeface="Times New Roman" pitchFamily="18" charset="0"/>
              </a:rPr>
              <a:t>Потом платок снимается и дети проверяют, все ли было названо правильно. Побеждает тот, кто назвал больше предметов и их признаков, </a:t>
            </a:r>
            <a:r>
              <a:rPr lang="ru-RU" sz="3400" b="1" dirty="0" smtClean="0">
                <a:solidFill>
                  <a:srgbClr val="002060"/>
                </a:solidFill>
                <a:latin typeface="Times New Roman" pitchFamily="18" charset="0"/>
                <a:cs typeface="Times New Roman" pitchFamily="18" charset="0"/>
              </a:rPr>
              <a:t>допустив </a:t>
            </a:r>
            <a:r>
              <a:rPr lang="ru-RU" sz="3400" b="1" dirty="0">
                <a:solidFill>
                  <a:srgbClr val="002060"/>
                </a:solidFill>
                <a:latin typeface="Times New Roman" pitchFamily="18" charset="0"/>
                <a:cs typeface="Times New Roman" pitchFamily="18" charset="0"/>
              </a:rPr>
              <a:t>при этом меньше ошибок.</a:t>
            </a:r>
          </a:p>
          <a:p>
            <a:pPr algn="just">
              <a:lnSpc>
                <a:spcPct val="120000"/>
              </a:lnSpc>
            </a:pPr>
            <a:r>
              <a:rPr lang="ru-RU" sz="3400" b="1" dirty="0">
                <a:solidFill>
                  <a:srgbClr val="002060"/>
                </a:solidFill>
                <a:latin typeface="Times New Roman" pitchFamily="18" charset="0"/>
                <a:cs typeface="Times New Roman" pitchFamily="18" charset="0"/>
              </a:rPr>
              <a:t> </a:t>
            </a:r>
          </a:p>
          <a:p>
            <a:endParaRPr lang="ru-RU"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 name="Содержимое 2"/>
          <p:cNvSpPr>
            <a:spLocks noGrp="1"/>
          </p:cNvSpPr>
          <p:nvPr>
            <p:ph idx="1"/>
          </p:nvPr>
        </p:nvSpPr>
        <p:spPr>
          <a:xfrm>
            <a:off x="457200" y="1600201"/>
            <a:ext cx="8229600" cy="2188840"/>
          </a:xfrm>
        </p:spPr>
        <p:txBody>
          <a:bodyPr>
            <a:normAutofit fontScale="92500" lnSpcReduction="10000"/>
          </a:bodyPr>
          <a:lstStyle/>
          <a:p>
            <a:pPr algn="ctr">
              <a:buNone/>
            </a:pPr>
            <a:r>
              <a:rPr lang="ru-RU" b="1" dirty="0" smtClean="0">
                <a:solidFill>
                  <a:srgbClr val="002060"/>
                </a:solidFill>
                <a:latin typeface="Times New Roman" pitchFamily="18" charset="0"/>
                <a:cs typeface="Times New Roman" pitchFamily="18" charset="0"/>
              </a:rPr>
              <a:t>Презентацию подготовила </a:t>
            </a:r>
          </a:p>
          <a:p>
            <a:pPr algn="ctr">
              <a:buNone/>
            </a:pPr>
            <a:r>
              <a:rPr lang="ru-RU" sz="4000" b="1" i="1" dirty="0" smtClean="0">
                <a:solidFill>
                  <a:srgbClr val="002060"/>
                </a:solidFill>
                <a:latin typeface="Times New Roman" pitchFamily="18" charset="0"/>
                <a:cs typeface="Times New Roman" pitchFamily="18" charset="0"/>
              </a:rPr>
              <a:t>Сорокина Людмила Алексеевна</a:t>
            </a:r>
            <a:r>
              <a:rPr lang="ru-RU" b="1" dirty="0" smtClean="0">
                <a:solidFill>
                  <a:srgbClr val="002060"/>
                </a:solidFill>
                <a:latin typeface="Times New Roman" pitchFamily="18" charset="0"/>
                <a:cs typeface="Times New Roman" pitchFamily="18" charset="0"/>
              </a:rPr>
              <a:t>, </a:t>
            </a:r>
          </a:p>
          <a:p>
            <a:pPr algn="ctr">
              <a:buNone/>
            </a:pPr>
            <a:r>
              <a:rPr lang="ru-RU" b="1" dirty="0" smtClean="0">
                <a:solidFill>
                  <a:srgbClr val="002060"/>
                </a:solidFill>
                <a:latin typeface="Times New Roman" pitchFamily="18" charset="0"/>
                <a:cs typeface="Times New Roman" pitchFamily="18" charset="0"/>
              </a:rPr>
              <a:t>НДОУ «Детский сад </a:t>
            </a:r>
            <a:r>
              <a:rPr lang="ru-RU" sz="2200" b="1" dirty="0" smtClean="0">
                <a:solidFill>
                  <a:srgbClr val="002060"/>
                </a:solidFill>
                <a:latin typeface="Times New Roman" pitchFamily="18" charset="0"/>
                <a:cs typeface="Times New Roman" pitchFamily="18" charset="0"/>
              </a:rPr>
              <a:t>№</a:t>
            </a:r>
            <a:r>
              <a:rPr lang="ru-RU" b="1" dirty="0" smtClean="0">
                <a:solidFill>
                  <a:srgbClr val="002060"/>
                </a:solidFill>
                <a:latin typeface="Times New Roman" pitchFamily="18" charset="0"/>
                <a:cs typeface="Times New Roman" pitchFamily="18" charset="0"/>
              </a:rPr>
              <a:t>17 ОАО «РЖД» </a:t>
            </a:r>
          </a:p>
          <a:p>
            <a:pPr algn="ctr">
              <a:buNone/>
            </a:pPr>
            <a:r>
              <a:rPr lang="ru-RU" b="1" dirty="0" smtClean="0">
                <a:solidFill>
                  <a:srgbClr val="002060"/>
                </a:solidFill>
                <a:latin typeface="Times New Roman" pitchFamily="18" charset="0"/>
                <a:cs typeface="Times New Roman" pitchFamily="18" charset="0"/>
              </a:rPr>
              <a:t>г. Медвежьегорск</a:t>
            </a:r>
            <a:endParaRPr lang="ru-RU" b="1" dirty="0">
              <a:solidFill>
                <a:srgbClr val="002060"/>
              </a:solidFill>
              <a:latin typeface="Times New Roman" pitchFamily="18" charset="0"/>
              <a:cs typeface="Times New Roman" pitchFamily="18"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3" name="Заголовок 2"/>
          <p:cNvSpPr>
            <a:spLocks noGrp="1"/>
          </p:cNvSpPr>
          <p:nvPr>
            <p:ph type="title"/>
          </p:nvPr>
        </p:nvSpPr>
        <p:spPr>
          <a:xfrm>
            <a:off x="395536" y="0"/>
            <a:ext cx="8280920" cy="5805264"/>
          </a:xfrm>
        </p:spPr>
        <p:txBody>
          <a:bodyPr>
            <a:noAutofit/>
          </a:bodyPr>
          <a:lstStyle/>
          <a:p>
            <a:pPr marL="90488" indent="539750" algn="just"/>
            <a:r>
              <a:rPr lang="ru-RU" sz="1600" b="1" i="1" dirty="0" smtClean="0">
                <a:solidFill>
                  <a:srgbClr val="000066"/>
                </a:solidFill>
                <a:latin typeface="Georgia" pitchFamily="18" charset="0"/>
              </a:rPr>
              <a:t>       </a:t>
            </a:r>
            <a:br>
              <a:rPr lang="ru-RU" sz="1600" b="1" i="1" dirty="0" smtClean="0">
                <a:solidFill>
                  <a:srgbClr val="000066"/>
                </a:solidFill>
                <a:latin typeface="Georgia" pitchFamily="18" charset="0"/>
              </a:rPr>
            </a:br>
            <a:r>
              <a:rPr lang="ru-RU" sz="1600" b="1" i="1" dirty="0">
                <a:solidFill>
                  <a:srgbClr val="000066"/>
                </a:solidFill>
                <a:latin typeface="Georgia" pitchFamily="18" charset="0"/>
              </a:rPr>
              <a:t/>
            </a:r>
            <a:br>
              <a:rPr lang="ru-RU" sz="1600" b="1" i="1" dirty="0">
                <a:solidFill>
                  <a:srgbClr val="000066"/>
                </a:solidFill>
                <a:latin typeface="Georgia" pitchFamily="18" charset="0"/>
              </a:rPr>
            </a:br>
            <a:r>
              <a:rPr lang="ru-RU" sz="1600" b="1" i="1" dirty="0" smtClean="0">
                <a:solidFill>
                  <a:srgbClr val="000066"/>
                </a:solidFill>
                <a:latin typeface="Georgia" pitchFamily="18" charset="0"/>
              </a:rPr>
              <a:t/>
            </a:r>
            <a:br>
              <a:rPr lang="ru-RU" sz="1600" b="1" i="1" dirty="0" smtClean="0">
                <a:solidFill>
                  <a:srgbClr val="000066"/>
                </a:solidFill>
                <a:latin typeface="Georgia" pitchFamily="18" charset="0"/>
              </a:rPr>
            </a:br>
            <a:r>
              <a:rPr lang="ru-RU" sz="1600" b="1" i="1" dirty="0">
                <a:solidFill>
                  <a:srgbClr val="000066"/>
                </a:solidFill>
                <a:latin typeface="Georgia" pitchFamily="18" charset="0"/>
              </a:rPr>
              <a:t>	</a:t>
            </a:r>
            <a:r>
              <a:rPr lang="ru-RU" sz="1600" b="1" i="1" dirty="0" smtClean="0">
                <a:solidFill>
                  <a:srgbClr val="000066"/>
                </a:solidFill>
                <a:latin typeface="Georgia" pitchFamily="18" charset="0"/>
              </a:rPr>
              <a:t>Воображение — </a:t>
            </a:r>
            <a:r>
              <a:rPr lang="ru-RU" sz="1600" b="1" i="1" dirty="0">
                <a:solidFill>
                  <a:srgbClr val="000066"/>
                </a:solidFill>
                <a:latin typeface="Georgia" pitchFamily="18" charset="0"/>
              </a:rPr>
              <a:t>вершина познавательного процесса, который включает в себя </a:t>
            </a:r>
            <a:r>
              <a:rPr lang="ru-RU" sz="1600" b="1" i="1" dirty="0" smtClean="0">
                <a:solidFill>
                  <a:srgbClr val="000066"/>
                </a:solidFill>
                <a:latin typeface="Georgia" pitchFamily="18" charset="0"/>
              </a:rPr>
              <a:t>восприятие </a:t>
            </a:r>
            <a:r>
              <a:rPr lang="ru-RU" sz="1600" b="1" i="1" dirty="0">
                <a:solidFill>
                  <a:srgbClr val="000066"/>
                </a:solidFill>
                <a:latin typeface="Georgia" pitchFamily="18" charset="0"/>
              </a:rPr>
              <a:t>информации, запоминание, осмысление, воспроизведение. Воображение дает </a:t>
            </a:r>
            <a:r>
              <a:rPr lang="ru-RU" sz="1600" b="1" i="1" dirty="0" smtClean="0">
                <a:solidFill>
                  <a:srgbClr val="000066"/>
                </a:solidFill>
                <a:latin typeface="Georgia" pitchFamily="18" charset="0"/>
              </a:rPr>
              <a:t>возможность </a:t>
            </a:r>
            <a:r>
              <a:rPr lang="ru-RU" sz="1600" b="1" i="1" dirty="0">
                <a:solidFill>
                  <a:srgbClr val="000066"/>
                </a:solidFill>
                <a:latin typeface="Georgia" pitchFamily="18" charset="0"/>
              </a:rPr>
              <a:t>не просто воспроизводить информацию, а творчески комбинировать ее, изменять </a:t>
            </a:r>
            <a:r>
              <a:rPr lang="ru-RU" sz="1600" b="1" i="1" dirty="0" smtClean="0">
                <a:solidFill>
                  <a:srgbClr val="000066"/>
                </a:solidFill>
                <a:latin typeface="Georgia" pitchFamily="18" charset="0"/>
              </a:rPr>
              <a:t>форму</a:t>
            </a:r>
            <a:r>
              <a:rPr lang="ru-RU" sz="1600" b="1" i="1" dirty="0">
                <a:solidFill>
                  <a:srgbClr val="000066"/>
                </a:solidFill>
                <a:latin typeface="Georgia" pitchFamily="18" charset="0"/>
              </a:rPr>
              <a:t>, даже создавать новое на основе того, что мы знаем и умеем</a:t>
            </a:r>
            <a:r>
              <a:rPr lang="ru-RU" sz="1600" b="1" i="1" dirty="0" smtClean="0">
                <a:solidFill>
                  <a:srgbClr val="000066"/>
                </a:solidFill>
                <a:latin typeface="Georgia" pitchFamily="18" charset="0"/>
              </a:rPr>
              <a:t>.								На </a:t>
            </a:r>
            <a:r>
              <a:rPr lang="ru-RU" sz="1600" b="1" i="1" dirty="0">
                <a:solidFill>
                  <a:srgbClr val="000066"/>
                </a:solidFill>
                <a:latin typeface="Georgia" pitchFamily="18" charset="0"/>
              </a:rPr>
              <a:t>земле не существует ребенка, </a:t>
            </a:r>
            <a:r>
              <a:rPr lang="ru-RU" sz="1600" b="1" i="1" dirty="0" smtClean="0">
                <a:solidFill>
                  <a:srgbClr val="000066"/>
                </a:solidFill>
                <a:latin typeface="Georgia" pitchFamily="18" charset="0"/>
              </a:rPr>
              <a:t>лишенного </a:t>
            </a:r>
            <a:r>
              <a:rPr lang="ru-RU" sz="1600" b="1" i="1" dirty="0">
                <a:solidFill>
                  <a:srgbClr val="000066"/>
                </a:solidFill>
                <a:latin typeface="Georgia" pitchFamily="18" charset="0"/>
              </a:rPr>
              <a:t>воображения, как нет детей, не умеющих и не любящих играть. И неудивительно: эти процессы взаимосвязаны. Воображая, </a:t>
            </a:r>
            <a:r>
              <a:rPr lang="ru-RU" sz="1600" b="1" i="1" dirty="0" smtClean="0">
                <a:solidFill>
                  <a:srgbClr val="000066"/>
                </a:solidFill>
                <a:latin typeface="Georgia" pitchFamily="18" charset="0"/>
              </a:rPr>
              <a:t>додумывая </a:t>
            </a:r>
            <a:r>
              <a:rPr lang="ru-RU" sz="1600" b="1" i="1" dirty="0">
                <a:solidFill>
                  <a:srgbClr val="000066"/>
                </a:solidFill>
                <a:latin typeface="Georgia" pitchFamily="18" charset="0"/>
              </a:rPr>
              <a:t>непонятное, малыш осмысливает новые знания об окружающем мире, играя </a:t>
            </a:r>
            <a:r>
              <a:rPr lang="ru-RU" sz="1600" b="1" dirty="0">
                <a:solidFill>
                  <a:srgbClr val="000066"/>
                </a:solidFill>
                <a:latin typeface="Georgia" pitchFamily="18" charset="0"/>
              </a:rPr>
              <a:t>— </a:t>
            </a:r>
            <a:r>
              <a:rPr lang="ru-RU" sz="1600" b="1" i="1" dirty="0" smtClean="0">
                <a:solidFill>
                  <a:srgbClr val="000066"/>
                </a:solidFill>
                <a:latin typeface="Georgia" pitchFamily="18" charset="0"/>
              </a:rPr>
              <a:t>воспроизводит осмысленное.						Несмотря </a:t>
            </a:r>
            <a:r>
              <a:rPr lang="ru-RU" sz="1600" b="1" i="1" dirty="0">
                <a:solidFill>
                  <a:srgbClr val="000066"/>
                </a:solidFill>
                <a:latin typeface="Georgia" pitchFamily="18" charset="0"/>
              </a:rPr>
              <a:t>на то, что любой ребенок </a:t>
            </a:r>
            <a:r>
              <a:rPr lang="ru-RU" sz="1600" b="1" i="1" dirty="0" smtClean="0">
                <a:solidFill>
                  <a:srgbClr val="000066"/>
                </a:solidFill>
                <a:latin typeface="Georgia" pitchFamily="18" charset="0"/>
              </a:rPr>
              <a:t>наделен </a:t>
            </a:r>
            <a:r>
              <a:rPr lang="ru-RU" sz="1600" b="1" i="1" dirty="0">
                <a:solidFill>
                  <a:srgbClr val="000066"/>
                </a:solidFill>
                <a:latin typeface="Georgia" pitchFamily="18" charset="0"/>
              </a:rPr>
              <a:t>воображением, оно далеко не у всех </a:t>
            </a:r>
            <a:r>
              <a:rPr lang="ru-RU" sz="1600" b="1" i="1" dirty="0" smtClean="0">
                <a:solidFill>
                  <a:srgbClr val="000066"/>
                </a:solidFill>
                <a:latin typeface="Georgia" pitchFamily="18" charset="0"/>
              </a:rPr>
              <a:t>развито </a:t>
            </a:r>
            <a:r>
              <a:rPr lang="ru-RU" sz="1600" b="1" i="1" dirty="0">
                <a:solidFill>
                  <a:srgbClr val="000066"/>
                </a:solidFill>
                <a:latin typeface="Georgia" pitchFamily="18" charset="0"/>
              </a:rPr>
              <a:t>одинаково хорошо.</a:t>
            </a:r>
            <a:r>
              <a:rPr lang="ru-RU" sz="1600" b="1" dirty="0">
                <a:solidFill>
                  <a:srgbClr val="000066"/>
                </a:solidFill>
                <a:latin typeface="Georgia" pitchFamily="18" charset="0"/>
              </a:rPr>
              <a:t> </a:t>
            </a:r>
            <a:r>
              <a:rPr lang="ru-RU" sz="1600" b="1" i="1" dirty="0">
                <a:solidFill>
                  <a:srgbClr val="000066"/>
                </a:solidFill>
                <a:latin typeface="Georgia" pitchFamily="18" charset="0"/>
              </a:rPr>
              <a:t>А резервы для развития этого процесса есть у каждого без исключения малыша. Поэтому следует уделять особое внимание развитию их фантазии и </a:t>
            </a:r>
            <a:r>
              <a:rPr lang="ru-RU" sz="1600" b="1" i="1" dirty="0" smtClean="0">
                <a:solidFill>
                  <a:srgbClr val="000066"/>
                </a:solidFill>
                <a:latin typeface="Georgia" pitchFamily="18" charset="0"/>
              </a:rPr>
              <a:t>творческих </a:t>
            </a:r>
            <a:r>
              <a:rPr lang="ru-RU" sz="1600" b="1" i="1" dirty="0">
                <a:solidFill>
                  <a:srgbClr val="000066"/>
                </a:solidFill>
                <a:latin typeface="Georgia" pitchFamily="18" charset="0"/>
              </a:rPr>
              <a:t>способностей</a:t>
            </a:r>
            <a:r>
              <a:rPr lang="ru-RU" sz="1600" b="1" i="1" dirty="0" smtClean="0">
                <a:solidFill>
                  <a:srgbClr val="000066"/>
                </a:solidFill>
                <a:latin typeface="Georgia" pitchFamily="18" charset="0"/>
              </a:rPr>
              <a:t>.						Вашему </a:t>
            </a:r>
            <a:r>
              <a:rPr lang="ru-RU" sz="1600" b="1" i="1" dirty="0">
                <a:solidFill>
                  <a:srgbClr val="000066"/>
                </a:solidFill>
                <a:latin typeface="Georgia" pitchFamily="18" charset="0"/>
              </a:rPr>
              <a:t>вниманию  представлены игры, </a:t>
            </a:r>
            <a:r>
              <a:rPr lang="ru-RU" sz="1600" b="1" i="1" dirty="0" smtClean="0">
                <a:solidFill>
                  <a:srgbClr val="000066"/>
                </a:solidFill>
                <a:latin typeface="Georgia" pitchFamily="18" charset="0"/>
              </a:rPr>
              <a:t>стимулирующие </a:t>
            </a:r>
            <a:r>
              <a:rPr lang="ru-RU" sz="1600" b="1" i="1" dirty="0">
                <a:solidFill>
                  <a:srgbClr val="000066"/>
                </a:solidFill>
                <a:latin typeface="Georgia" pitchFamily="18" charset="0"/>
              </a:rPr>
              <a:t>воображение детей, дающие </a:t>
            </a:r>
            <a:r>
              <a:rPr lang="ru-RU" sz="1600" b="1" i="1" dirty="0" smtClean="0">
                <a:solidFill>
                  <a:srgbClr val="000066"/>
                </a:solidFill>
                <a:latin typeface="Georgia" pitchFamily="18" charset="0"/>
              </a:rPr>
              <a:t>возможность </a:t>
            </a:r>
            <a:r>
              <a:rPr lang="ru-RU" sz="1600" b="1" i="1" dirty="0">
                <a:solidFill>
                  <a:srgbClr val="000066"/>
                </a:solidFill>
                <a:latin typeface="Georgia" pitchFamily="18" charset="0"/>
              </a:rPr>
              <a:t>интерпретировать прочитанное; </a:t>
            </a:r>
            <a:r>
              <a:rPr lang="ru-RU" sz="1600" b="1" i="1" dirty="0" smtClean="0">
                <a:solidFill>
                  <a:srgbClr val="000066"/>
                </a:solidFill>
                <a:latin typeface="Georgia" pitchFamily="18" charset="0"/>
              </a:rPr>
              <a:t>помогающие </a:t>
            </a:r>
            <a:r>
              <a:rPr lang="ru-RU" sz="1600" b="1" i="1" dirty="0">
                <a:solidFill>
                  <a:srgbClr val="000066"/>
                </a:solidFill>
                <a:latin typeface="Georgia" pitchFamily="18" charset="0"/>
              </a:rPr>
              <a:t>развивать художественные, </a:t>
            </a:r>
            <a:r>
              <a:rPr lang="ru-RU" sz="1600" b="1" i="1" dirty="0" smtClean="0">
                <a:solidFill>
                  <a:srgbClr val="000066"/>
                </a:solidFill>
                <a:latin typeface="Georgia" pitchFamily="18" charset="0"/>
              </a:rPr>
              <a:t>литературные</a:t>
            </a:r>
            <a:r>
              <a:rPr lang="ru-RU" sz="1600" b="1" i="1" dirty="0">
                <a:solidFill>
                  <a:srgbClr val="000066"/>
                </a:solidFill>
                <a:latin typeface="Georgia" pitchFamily="18" charset="0"/>
              </a:rPr>
              <a:t>, актерские и другие способности</a:t>
            </a:r>
            <a:r>
              <a:rPr lang="ru-RU" sz="1600" b="1" i="1" dirty="0" smtClean="0">
                <a:solidFill>
                  <a:srgbClr val="000066"/>
                </a:solidFill>
                <a:latin typeface="Georgia" pitchFamily="18" charset="0"/>
              </a:rPr>
              <a:t>.							</a:t>
            </a:r>
            <a:r>
              <a:rPr lang="ru-RU" sz="1600" b="1" dirty="0">
                <a:solidFill>
                  <a:srgbClr val="000066"/>
                </a:solidFill>
                <a:latin typeface="Georgia" pitchFamily="18" charset="0"/>
              </a:rPr>
              <a:t/>
            </a:r>
            <a:br>
              <a:rPr lang="ru-RU" sz="1600" b="1" dirty="0">
                <a:solidFill>
                  <a:srgbClr val="000066"/>
                </a:solidFill>
                <a:latin typeface="Georgia" pitchFamily="18" charset="0"/>
              </a:rPr>
            </a:br>
            <a:r>
              <a:rPr lang="ru-RU" sz="1600" b="1" dirty="0">
                <a:solidFill>
                  <a:srgbClr val="000066"/>
                </a:solidFill>
                <a:latin typeface="Georgia" pitchFamily="18" charset="0"/>
              </a:rPr>
              <a:t> </a:t>
            </a:r>
            <a:br>
              <a:rPr lang="ru-RU" sz="1600" b="1" dirty="0">
                <a:solidFill>
                  <a:srgbClr val="000066"/>
                </a:solidFill>
                <a:latin typeface="Georgia" pitchFamily="18" charset="0"/>
              </a:rPr>
            </a:br>
            <a:endParaRPr lang="ru-RU" sz="1600" b="1" dirty="0">
              <a:solidFill>
                <a:srgbClr val="000066"/>
              </a:solidFill>
              <a:latin typeface="Georgia" pitchFamily="18"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одзаголовок 2"/>
          <p:cNvSpPr>
            <a:spLocks noGrp="1"/>
          </p:cNvSpPr>
          <p:nvPr>
            <p:ph type="subTitle" idx="1"/>
          </p:nvPr>
        </p:nvSpPr>
        <p:spPr>
          <a:xfrm>
            <a:off x="251520" y="0"/>
            <a:ext cx="8640960" cy="5328592"/>
          </a:xfrm>
        </p:spPr>
        <p:txBody>
          <a:bodyPr>
            <a:noAutofit/>
          </a:bodyPr>
          <a:lstStyle/>
          <a:p>
            <a:pPr algn="just"/>
            <a:endParaRPr lang="ru-RU" sz="1800" b="1" i="1" dirty="0" smtClean="0">
              <a:solidFill>
                <a:srgbClr val="002060"/>
              </a:solidFill>
              <a:latin typeface="Georgia" pitchFamily="18" charset="0"/>
            </a:endParaRPr>
          </a:p>
          <a:p>
            <a:r>
              <a:rPr lang="ru-RU" sz="1800" b="1" i="1" dirty="0" smtClean="0">
                <a:solidFill>
                  <a:srgbClr val="002060"/>
                </a:solidFill>
                <a:latin typeface="Times New Roman" pitchFamily="18" charset="0"/>
                <a:cs typeface="Times New Roman" pitchFamily="18" charset="0"/>
              </a:rPr>
              <a:t>МАСКИ</a:t>
            </a:r>
            <a:endParaRPr lang="ru-RU" sz="1800" b="1" dirty="0">
              <a:solidFill>
                <a:srgbClr val="002060"/>
              </a:solidFill>
              <a:latin typeface="Times New Roman" pitchFamily="18" charset="0"/>
              <a:cs typeface="Times New Roman" pitchFamily="18" charset="0"/>
            </a:endParaRPr>
          </a:p>
          <a:p>
            <a:pPr indent="266700" algn="just"/>
            <a:r>
              <a:rPr lang="ru-RU" sz="1600" b="1" dirty="0">
                <a:solidFill>
                  <a:srgbClr val="002060"/>
                </a:solidFill>
                <a:latin typeface="Times New Roman" pitchFamily="18" charset="0"/>
                <a:cs typeface="Times New Roman" pitchFamily="18" charset="0"/>
              </a:rPr>
              <a:t>Играет один или несколько человек.</a:t>
            </a:r>
          </a:p>
          <a:p>
            <a:pPr indent="266700" algn="just"/>
            <a:r>
              <a:rPr lang="ru-RU" sz="1600" b="1" i="1" dirty="0">
                <a:solidFill>
                  <a:srgbClr val="002060"/>
                </a:solidFill>
                <a:latin typeface="Times New Roman" pitchFamily="18" charset="0"/>
                <a:cs typeface="Times New Roman" pitchFamily="18" charset="0"/>
              </a:rPr>
              <a:t>Инвентарь.</a:t>
            </a:r>
            <a:r>
              <a:rPr lang="ru-RU" sz="1600" b="1" dirty="0">
                <a:solidFill>
                  <a:srgbClr val="002060"/>
                </a:solidFill>
                <a:latin typeface="Times New Roman" pitchFamily="18" charset="0"/>
                <a:cs typeface="Times New Roman" pitchFamily="18" charset="0"/>
              </a:rPr>
              <a:t> Маски из скорлупы грецких </a:t>
            </a:r>
            <a:r>
              <a:rPr lang="ru-RU" sz="1600" b="1" dirty="0" smtClean="0">
                <a:solidFill>
                  <a:srgbClr val="002060"/>
                </a:solidFill>
                <a:latin typeface="Times New Roman" pitchFamily="18" charset="0"/>
                <a:cs typeface="Times New Roman" pitchFamily="18" charset="0"/>
              </a:rPr>
              <a:t>орехов</a:t>
            </a:r>
            <a:r>
              <a:rPr lang="ru-RU" sz="1600" b="1" dirty="0">
                <a:solidFill>
                  <a:srgbClr val="002060"/>
                </a:solidFill>
                <a:latin typeface="Times New Roman" pitchFamily="18" charset="0"/>
                <a:cs typeface="Times New Roman" pitchFamily="18" charset="0"/>
              </a:rPr>
              <a:t>: осторожно разделите орех на две половинки. По сторонам просверлите дырочки, проденьте </a:t>
            </a:r>
            <a:r>
              <a:rPr lang="ru-RU" sz="1600" b="1" dirty="0" smtClean="0">
                <a:solidFill>
                  <a:srgbClr val="002060"/>
                </a:solidFill>
                <a:latin typeface="Times New Roman" pitchFamily="18" charset="0"/>
                <a:cs typeface="Times New Roman" pitchFamily="18" charset="0"/>
              </a:rPr>
              <a:t>резинку</a:t>
            </a:r>
            <a:r>
              <a:rPr lang="ru-RU" sz="1600" b="1" dirty="0">
                <a:solidFill>
                  <a:srgbClr val="002060"/>
                </a:solidFill>
                <a:latin typeface="Times New Roman" pitchFamily="18" charset="0"/>
                <a:cs typeface="Times New Roman" pitchFamily="18" charset="0"/>
              </a:rPr>
              <a:t>. На скорлупе нарисуйте лица и мордочки зверей, используя естественный рельеф. Маски надеваются на палец. Если вы хотите одеть </a:t>
            </a:r>
            <a:r>
              <a:rPr lang="ru-RU" sz="1600" b="1" dirty="0" smtClean="0">
                <a:solidFill>
                  <a:srgbClr val="002060"/>
                </a:solidFill>
                <a:latin typeface="Times New Roman" pitchFamily="18" charset="0"/>
                <a:cs typeface="Times New Roman" pitchFamily="18" charset="0"/>
              </a:rPr>
              <a:t>получившихся </a:t>
            </a:r>
            <a:r>
              <a:rPr lang="ru-RU" sz="1600" b="1" dirty="0">
                <a:solidFill>
                  <a:srgbClr val="002060"/>
                </a:solidFill>
                <a:latin typeface="Times New Roman" pitchFamily="18" charset="0"/>
                <a:cs typeface="Times New Roman" pitchFamily="18" charset="0"/>
              </a:rPr>
              <a:t>кукол, обмотайте вокруг пальца платок.</a:t>
            </a:r>
          </a:p>
          <a:p>
            <a:pPr indent="266700" algn="just"/>
            <a:r>
              <a:rPr lang="ru-RU" sz="1600" b="1" i="1" dirty="0">
                <a:solidFill>
                  <a:srgbClr val="002060"/>
                </a:solidFill>
                <a:latin typeface="Times New Roman" pitchFamily="18" charset="0"/>
                <a:cs typeface="Times New Roman" pitchFamily="18" charset="0"/>
              </a:rPr>
              <a:t>Ход игры.</a:t>
            </a:r>
            <a:r>
              <a:rPr lang="ru-RU" sz="1600" b="1" dirty="0">
                <a:solidFill>
                  <a:srgbClr val="002060"/>
                </a:solidFill>
                <a:latin typeface="Times New Roman" pitchFamily="18" charset="0"/>
                <a:cs typeface="Times New Roman" pitchFamily="18" charset="0"/>
              </a:rPr>
              <a:t> Задается тема, и игроки </a:t>
            </a:r>
            <a:r>
              <a:rPr lang="ru-RU" sz="1600" b="1" dirty="0" smtClean="0">
                <a:solidFill>
                  <a:srgbClr val="002060"/>
                </a:solidFill>
                <a:latin typeface="Times New Roman" pitchFamily="18" charset="0"/>
                <a:cs typeface="Times New Roman" pitchFamily="18" charset="0"/>
              </a:rPr>
              <a:t>разыгрывают </a:t>
            </a:r>
            <a:r>
              <a:rPr lang="ru-RU" sz="1600" b="1" dirty="0">
                <a:solidFill>
                  <a:srgbClr val="002060"/>
                </a:solidFill>
                <a:latin typeface="Times New Roman" pitchFamily="18" charset="0"/>
                <a:cs typeface="Times New Roman" pitchFamily="18" charset="0"/>
              </a:rPr>
              <a:t>импровизированный спектакль, используя вместо театральной ширмы спинку </a:t>
            </a:r>
            <a:r>
              <a:rPr lang="ru-RU" sz="1600" b="1" dirty="0" smtClean="0">
                <a:solidFill>
                  <a:srgbClr val="002060"/>
                </a:solidFill>
                <a:latin typeface="Times New Roman" pitchFamily="18" charset="0"/>
                <a:cs typeface="Times New Roman" pitchFamily="18" charset="0"/>
              </a:rPr>
              <a:t>стула. </a:t>
            </a:r>
            <a:r>
              <a:rPr lang="ru-RU" sz="1600" b="1" dirty="0">
                <a:solidFill>
                  <a:srgbClr val="002060"/>
                </a:solidFill>
                <a:latin typeface="Times New Roman" pitchFamily="18" charset="0"/>
                <a:cs typeface="Times New Roman" pitchFamily="18" charset="0"/>
              </a:rPr>
              <a:t>В зависимости от содержания пьесы маски могут изображать различных персонажей.</a:t>
            </a:r>
          </a:p>
          <a:p>
            <a:r>
              <a:rPr lang="ru-RU" sz="1800" b="1" i="1" dirty="0" smtClean="0">
                <a:solidFill>
                  <a:srgbClr val="002060"/>
                </a:solidFill>
                <a:latin typeface="Times New Roman" pitchFamily="18" charset="0"/>
                <a:cs typeface="Times New Roman" pitchFamily="18" charset="0"/>
              </a:rPr>
              <a:t>                                                                                                                                                   СКАЗКА  БЕЗ  </a:t>
            </a:r>
            <a:r>
              <a:rPr lang="ru-RU" sz="1800" b="1" i="1" dirty="0">
                <a:solidFill>
                  <a:srgbClr val="002060"/>
                </a:solidFill>
                <a:latin typeface="Times New Roman" pitchFamily="18" charset="0"/>
                <a:cs typeface="Times New Roman" pitchFamily="18" charset="0"/>
              </a:rPr>
              <a:t>КОНЦА</a:t>
            </a:r>
            <a:endParaRPr lang="ru-RU" sz="1800" i="1" dirty="0">
              <a:solidFill>
                <a:srgbClr val="002060"/>
              </a:solidFill>
              <a:latin typeface="Times New Roman" pitchFamily="18" charset="0"/>
              <a:cs typeface="Times New Roman" pitchFamily="18" charset="0"/>
            </a:endParaRPr>
          </a:p>
          <a:p>
            <a:pPr indent="266700" algn="just"/>
            <a:r>
              <a:rPr lang="ru-RU" sz="1600" b="1" dirty="0">
                <a:solidFill>
                  <a:srgbClr val="002060"/>
                </a:solidFill>
                <a:latin typeface="Times New Roman" pitchFamily="18" charset="0"/>
                <a:cs typeface="Times New Roman" pitchFamily="18" charset="0"/>
              </a:rPr>
              <a:t>Играют пять и более человек (если </a:t>
            </a:r>
            <a:r>
              <a:rPr lang="ru-RU" sz="1600" b="1" dirty="0" smtClean="0">
                <a:solidFill>
                  <a:srgbClr val="002060"/>
                </a:solidFill>
                <a:latin typeface="Times New Roman" pitchFamily="18" charset="0"/>
                <a:cs typeface="Times New Roman" pitchFamily="18" charset="0"/>
              </a:rPr>
              <a:t>участников </a:t>
            </a:r>
            <a:r>
              <a:rPr lang="ru-RU" sz="1600" b="1" dirty="0">
                <a:solidFill>
                  <a:srgbClr val="002060"/>
                </a:solidFill>
                <a:latin typeface="Times New Roman" pitchFamily="18" charset="0"/>
                <a:cs typeface="Times New Roman" pitchFamily="18" charset="0"/>
              </a:rPr>
              <a:t>много, то можно командами).</a:t>
            </a:r>
          </a:p>
          <a:p>
            <a:pPr indent="266700" algn="just"/>
            <a:r>
              <a:rPr lang="ru-RU" sz="1600" b="1" i="1" dirty="0">
                <a:solidFill>
                  <a:srgbClr val="002060"/>
                </a:solidFill>
                <a:latin typeface="Times New Roman" pitchFamily="18" charset="0"/>
                <a:cs typeface="Times New Roman" pitchFamily="18" charset="0"/>
              </a:rPr>
              <a:t>Ход игры. </a:t>
            </a:r>
            <a:r>
              <a:rPr lang="ru-RU" sz="1600" b="1" dirty="0">
                <a:solidFill>
                  <a:srgbClr val="002060"/>
                </a:solidFill>
                <a:latin typeface="Times New Roman" pitchFamily="18" charset="0"/>
                <a:cs typeface="Times New Roman" pitchFamily="18" charset="0"/>
              </a:rPr>
              <a:t>Детям читают сказку или короткий рассказ, но не дочитывают до конца. Его надо придумать самим. Через некоторое время </a:t>
            </a:r>
            <a:r>
              <a:rPr lang="ru-RU" sz="1600" b="1" dirty="0" smtClean="0">
                <a:solidFill>
                  <a:srgbClr val="002060"/>
                </a:solidFill>
                <a:latin typeface="Times New Roman" pitchFamily="18" charset="0"/>
                <a:cs typeface="Times New Roman" pitchFamily="18" charset="0"/>
              </a:rPr>
              <a:t>каждый </a:t>
            </a:r>
            <a:r>
              <a:rPr lang="ru-RU" sz="1600" b="1" dirty="0">
                <a:solidFill>
                  <a:srgbClr val="002060"/>
                </a:solidFill>
                <a:latin typeface="Times New Roman" pitchFamily="18" charset="0"/>
                <a:cs typeface="Times New Roman" pitchFamily="18" charset="0"/>
              </a:rPr>
              <a:t>участник или команда рассказывает, чем, по их мнению, закончилась история. Причем </a:t>
            </a:r>
            <a:r>
              <a:rPr lang="ru-RU" sz="1600" b="1" dirty="0" smtClean="0">
                <a:solidFill>
                  <a:srgbClr val="002060"/>
                </a:solidFill>
                <a:latin typeface="Times New Roman" pitchFamily="18" charset="0"/>
                <a:cs typeface="Times New Roman" pitchFamily="18" charset="0"/>
              </a:rPr>
              <a:t>одной </a:t>
            </a:r>
            <a:r>
              <a:rPr lang="ru-RU" sz="1600" b="1" dirty="0">
                <a:solidFill>
                  <a:srgbClr val="002060"/>
                </a:solidFill>
                <a:latin typeface="Times New Roman" pitchFamily="18" charset="0"/>
                <a:cs typeface="Times New Roman" pitchFamily="18" charset="0"/>
              </a:rPr>
              <a:t>из команд предлагается разыграть конец, другой — показать его жестами и т. д.</a:t>
            </a:r>
          </a:p>
          <a:p>
            <a:pPr indent="266700" algn="just"/>
            <a:r>
              <a:rPr lang="ru-RU" sz="1600" b="1" dirty="0">
                <a:solidFill>
                  <a:srgbClr val="002060"/>
                </a:solidFill>
                <a:latin typeface="Times New Roman" pitchFamily="18" charset="0"/>
                <a:cs typeface="Times New Roman" pitchFamily="18" charset="0"/>
              </a:rPr>
              <a:t>Победителя выбирают все вместе. После </a:t>
            </a:r>
            <a:r>
              <a:rPr lang="ru-RU" sz="1600" b="1" dirty="0" smtClean="0">
                <a:solidFill>
                  <a:srgbClr val="002060"/>
                </a:solidFill>
                <a:latin typeface="Times New Roman" pitchFamily="18" charset="0"/>
                <a:cs typeface="Times New Roman" pitchFamily="18" charset="0"/>
              </a:rPr>
              <a:t>игры </a:t>
            </a:r>
            <a:r>
              <a:rPr lang="ru-RU" sz="1600" b="1" dirty="0">
                <a:solidFill>
                  <a:srgbClr val="002060"/>
                </a:solidFill>
                <a:latin typeface="Times New Roman" pitchFamily="18" charset="0"/>
                <a:cs typeface="Times New Roman" pitchFamily="18" charset="0"/>
              </a:rPr>
              <a:t>сказку следует дочитать, чтобы все узнали, чем она закончилась на самом деле.</a:t>
            </a:r>
          </a:p>
          <a:p>
            <a:pPr algn="just"/>
            <a:r>
              <a:rPr lang="ru-RU" sz="1800" b="1" dirty="0">
                <a:solidFill>
                  <a:srgbClr val="002060"/>
                </a:solidFill>
                <a:latin typeface="Times New Roman" pitchFamily="18" charset="0"/>
                <a:cs typeface="Times New Roman" pitchFamily="18" charset="0"/>
              </a:rPr>
              <a:t> </a:t>
            </a:r>
            <a:endParaRPr lang="ru-RU" sz="1800" dirty="0">
              <a:solidFill>
                <a:srgbClr val="002060"/>
              </a:solidFill>
              <a:latin typeface="Times New Roman" pitchFamily="18" charset="0"/>
              <a:cs typeface="Times New Roman" pitchFamily="18" charset="0"/>
            </a:endParaRPr>
          </a:p>
          <a:p>
            <a:pPr algn="just"/>
            <a:endParaRPr lang="ru-RU" sz="18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одзаголовок 2"/>
          <p:cNvSpPr>
            <a:spLocks noGrp="1"/>
          </p:cNvSpPr>
          <p:nvPr>
            <p:ph type="subTitle" idx="1"/>
          </p:nvPr>
        </p:nvSpPr>
        <p:spPr>
          <a:xfrm>
            <a:off x="323528" y="404664"/>
            <a:ext cx="8496944" cy="4896544"/>
          </a:xfrm>
        </p:spPr>
        <p:txBody>
          <a:bodyPr>
            <a:normAutofit fontScale="62500" lnSpcReduction="20000"/>
          </a:bodyPr>
          <a:lstStyle/>
          <a:p>
            <a:r>
              <a:rPr lang="ru-RU" sz="2900" b="1" i="1" dirty="0">
                <a:solidFill>
                  <a:srgbClr val="002060"/>
                </a:solidFill>
                <a:latin typeface="Times New Roman" pitchFamily="18" charset="0"/>
                <a:cs typeface="Times New Roman" pitchFamily="18" charset="0"/>
              </a:rPr>
              <a:t>КРОКОДИЛ</a:t>
            </a:r>
            <a:endParaRPr lang="ru-RU" sz="2900" dirty="0">
              <a:solidFill>
                <a:srgbClr val="002060"/>
              </a:solidFill>
              <a:latin typeface="Times New Roman" pitchFamily="18" charset="0"/>
              <a:cs typeface="Times New Roman" pitchFamily="18" charset="0"/>
            </a:endParaRPr>
          </a:p>
          <a:p>
            <a:pPr indent="361950" algn="just">
              <a:lnSpc>
                <a:spcPct val="120000"/>
              </a:lnSpc>
            </a:pPr>
            <a:r>
              <a:rPr lang="ru-RU" sz="2600" b="1" dirty="0">
                <a:solidFill>
                  <a:srgbClr val="002060"/>
                </a:solidFill>
                <a:latin typeface="Times New Roman" pitchFamily="18" charset="0"/>
                <a:cs typeface="Times New Roman" pitchFamily="18" charset="0"/>
              </a:rPr>
              <a:t>Играют семь и более человек.</a:t>
            </a:r>
            <a:endParaRPr lang="ru-RU" sz="2600" dirty="0">
              <a:solidFill>
                <a:srgbClr val="002060"/>
              </a:solidFill>
              <a:latin typeface="Times New Roman" pitchFamily="18" charset="0"/>
              <a:cs typeface="Times New Roman" pitchFamily="18" charset="0"/>
            </a:endParaRPr>
          </a:p>
          <a:p>
            <a:pPr indent="361950" algn="just">
              <a:lnSpc>
                <a:spcPct val="120000"/>
              </a:lnSpc>
            </a:pPr>
            <a:r>
              <a:rPr lang="ru-RU" sz="2600" b="1" i="1" dirty="0">
                <a:solidFill>
                  <a:srgbClr val="002060"/>
                </a:solidFill>
                <a:latin typeface="Times New Roman" pitchFamily="18" charset="0"/>
                <a:cs typeface="Times New Roman" pitchFamily="18" charset="0"/>
              </a:rPr>
              <a:t>Ход игры.</a:t>
            </a:r>
            <a:r>
              <a:rPr lang="ru-RU" sz="2600" b="1" dirty="0">
                <a:solidFill>
                  <a:srgbClr val="002060"/>
                </a:solidFill>
                <a:latin typeface="Times New Roman" pitchFamily="18" charset="0"/>
                <a:cs typeface="Times New Roman" pitchFamily="18" charset="0"/>
              </a:rPr>
              <a:t> Один из игроков загадывает </a:t>
            </a:r>
            <a:r>
              <a:rPr lang="ru-RU" sz="2600" b="1" dirty="0" smtClean="0">
                <a:solidFill>
                  <a:srgbClr val="002060"/>
                </a:solidFill>
                <a:latin typeface="Times New Roman" pitchFamily="18" charset="0"/>
                <a:cs typeface="Times New Roman" pitchFamily="18" charset="0"/>
              </a:rPr>
              <a:t>предмет </a:t>
            </a:r>
            <a:r>
              <a:rPr lang="ru-RU" sz="2600" b="1" dirty="0">
                <a:solidFill>
                  <a:srgbClr val="002060"/>
                </a:solidFill>
                <a:latin typeface="Times New Roman" pitchFamily="18" charset="0"/>
                <a:cs typeface="Times New Roman" pitchFamily="18" charset="0"/>
              </a:rPr>
              <a:t>или явление, тихо говорит другому. Тот </a:t>
            </a:r>
            <a:r>
              <a:rPr lang="ru-RU" sz="2600" b="1" dirty="0" smtClean="0">
                <a:solidFill>
                  <a:srgbClr val="002060"/>
                </a:solidFill>
                <a:latin typeface="Times New Roman" pitchFamily="18" charset="0"/>
                <a:cs typeface="Times New Roman" pitchFamily="18" charset="0"/>
              </a:rPr>
              <a:t>жестами </a:t>
            </a:r>
            <a:r>
              <a:rPr lang="ru-RU" sz="2600" b="1" dirty="0">
                <a:solidFill>
                  <a:srgbClr val="002060"/>
                </a:solidFill>
                <a:latin typeface="Times New Roman" pitchFamily="18" charset="0"/>
                <a:cs typeface="Times New Roman" pitchFamily="18" charset="0"/>
              </a:rPr>
              <a:t>и мимикой изображает это, не произнося ни слова. Остальные игроки стараются угадать, что он показывает. Когда кто-нибудь верно </a:t>
            </a:r>
            <a:r>
              <a:rPr lang="ru-RU" sz="2600" b="1" dirty="0" smtClean="0">
                <a:solidFill>
                  <a:srgbClr val="002060"/>
                </a:solidFill>
                <a:latin typeface="Times New Roman" pitchFamily="18" charset="0"/>
                <a:cs typeface="Times New Roman" pitchFamily="18" charset="0"/>
              </a:rPr>
              <a:t>назовет </a:t>
            </a:r>
            <a:r>
              <a:rPr lang="ru-RU" sz="2600" b="1" dirty="0">
                <a:solidFill>
                  <a:srgbClr val="002060"/>
                </a:solidFill>
                <a:latin typeface="Times New Roman" pitchFamily="18" charset="0"/>
                <a:cs typeface="Times New Roman" pitchFamily="18" charset="0"/>
              </a:rPr>
              <a:t>загаданное слово, игрок, который </a:t>
            </a:r>
            <a:r>
              <a:rPr lang="ru-RU" sz="2600" b="1" dirty="0" smtClean="0">
                <a:solidFill>
                  <a:srgbClr val="002060"/>
                </a:solidFill>
                <a:latin typeface="Times New Roman" pitchFamily="18" charset="0"/>
                <a:cs typeface="Times New Roman" pitchFamily="18" charset="0"/>
              </a:rPr>
              <a:t>показывал</a:t>
            </a:r>
            <a:r>
              <a:rPr lang="ru-RU" sz="2600" b="1" dirty="0">
                <a:solidFill>
                  <a:srgbClr val="002060"/>
                </a:solidFill>
                <a:latin typeface="Times New Roman" pitchFamily="18" charset="0"/>
                <a:cs typeface="Times New Roman" pitchFamily="18" charset="0"/>
              </a:rPr>
              <a:t>, загадывает свой предмет, а угадавший </a:t>
            </a:r>
            <a:r>
              <a:rPr lang="ru-RU" sz="2600" b="1" dirty="0" smtClean="0">
                <a:solidFill>
                  <a:srgbClr val="002060"/>
                </a:solidFill>
                <a:latin typeface="Times New Roman" pitchFamily="18" charset="0"/>
                <a:cs typeface="Times New Roman" pitchFamily="18" charset="0"/>
              </a:rPr>
              <a:t>изображает</a:t>
            </a:r>
            <a:r>
              <a:rPr lang="ru-RU" sz="2600" b="1" dirty="0">
                <a:solidFill>
                  <a:srgbClr val="002060"/>
                </a:solidFill>
                <a:latin typeface="Times New Roman" pitchFamily="18" charset="0"/>
                <a:cs typeface="Times New Roman" pitchFamily="18" charset="0"/>
              </a:rPr>
              <a:t>.</a:t>
            </a:r>
            <a:endParaRPr lang="ru-RU" sz="2600" dirty="0">
              <a:solidFill>
                <a:srgbClr val="002060"/>
              </a:solidFill>
              <a:latin typeface="Times New Roman" pitchFamily="18" charset="0"/>
              <a:cs typeface="Times New Roman" pitchFamily="18" charset="0"/>
            </a:endParaRPr>
          </a:p>
          <a:p>
            <a:r>
              <a:rPr lang="ru-RU" sz="2900" b="1" i="1" dirty="0" smtClean="0">
                <a:solidFill>
                  <a:srgbClr val="002060"/>
                </a:solidFill>
                <a:latin typeface="Times New Roman" pitchFamily="18" charset="0"/>
                <a:cs typeface="Times New Roman" pitchFamily="18" charset="0"/>
              </a:rPr>
              <a:t>                                                                                                                                     </a:t>
            </a:r>
          </a:p>
          <a:p>
            <a:r>
              <a:rPr lang="ru-RU" sz="2900" b="1" i="1" dirty="0" smtClean="0">
                <a:solidFill>
                  <a:srgbClr val="002060"/>
                </a:solidFill>
                <a:latin typeface="Times New Roman" pitchFamily="18" charset="0"/>
                <a:cs typeface="Times New Roman" pitchFamily="18" charset="0"/>
              </a:rPr>
              <a:t>НЕБЫВАЛЫЙ  ЗВЕРЬ</a:t>
            </a:r>
            <a:endParaRPr lang="ru-RU" sz="2900" dirty="0">
              <a:solidFill>
                <a:srgbClr val="002060"/>
              </a:solidFill>
              <a:latin typeface="Times New Roman" pitchFamily="18" charset="0"/>
              <a:cs typeface="Times New Roman" pitchFamily="18" charset="0"/>
            </a:endParaRPr>
          </a:p>
          <a:p>
            <a:pPr indent="361950" algn="just">
              <a:lnSpc>
                <a:spcPct val="120000"/>
              </a:lnSpc>
            </a:pPr>
            <a:r>
              <a:rPr lang="ru-RU" sz="2600" b="1" dirty="0">
                <a:solidFill>
                  <a:srgbClr val="002060"/>
                </a:solidFill>
                <a:latin typeface="Times New Roman" pitchFamily="18" charset="0"/>
                <a:cs typeface="Times New Roman" pitchFamily="18" charset="0"/>
              </a:rPr>
              <a:t>Играют три и более человек.</a:t>
            </a:r>
            <a:endParaRPr lang="ru-RU" sz="2600" dirty="0">
              <a:solidFill>
                <a:srgbClr val="002060"/>
              </a:solidFill>
              <a:latin typeface="Times New Roman" pitchFamily="18" charset="0"/>
              <a:cs typeface="Times New Roman" pitchFamily="18" charset="0"/>
            </a:endParaRPr>
          </a:p>
          <a:p>
            <a:pPr indent="361950" algn="just">
              <a:lnSpc>
                <a:spcPct val="120000"/>
              </a:lnSpc>
            </a:pPr>
            <a:r>
              <a:rPr lang="ru-RU" sz="2600" b="1" i="1" dirty="0">
                <a:solidFill>
                  <a:srgbClr val="002060"/>
                </a:solidFill>
                <a:latin typeface="Times New Roman" pitchFamily="18" charset="0"/>
                <a:cs typeface="Times New Roman" pitchFamily="18" charset="0"/>
              </a:rPr>
              <a:t>Инвентарь.</a:t>
            </a:r>
            <a:r>
              <a:rPr lang="ru-RU" sz="2600" b="1" dirty="0">
                <a:solidFill>
                  <a:srgbClr val="002060"/>
                </a:solidFill>
                <a:latin typeface="Times New Roman" pitchFamily="18" charset="0"/>
                <a:cs typeface="Times New Roman" pitchFamily="18" charset="0"/>
              </a:rPr>
              <a:t> Лист бумаги, поделенный на три части пунктиром, карандаши.</a:t>
            </a:r>
            <a:endParaRPr lang="ru-RU" sz="2600" dirty="0">
              <a:solidFill>
                <a:srgbClr val="002060"/>
              </a:solidFill>
              <a:latin typeface="Times New Roman" pitchFamily="18" charset="0"/>
              <a:cs typeface="Times New Roman" pitchFamily="18" charset="0"/>
            </a:endParaRPr>
          </a:p>
          <a:p>
            <a:pPr indent="361950" algn="just">
              <a:lnSpc>
                <a:spcPct val="120000"/>
              </a:lnSpc>
            </a:pPr>
            <a:r>
              <a:rPr lang="ru-RU" sz="2600" b="1" i="1" dirty="0">
                <a:solidFill>
                  <a:srgbClr val="002060"/>
                </a:solidFill>
                <a:latin typeface="Times New Roman" pitchFamily="18" charset="0"/>
                <a:cs typeface="Times New Roman" pitchFamily="18" charset="0"/>
              </a:rPr>
              <a:t>Ход игры.</a:t>
            </a:r>
            <a:r>
              <a:rPr lang="ru-RU" sz="2600" b="1" dirty="0">
                <a:solidFill>
                  <a:srgbClr val="002060"/>
                </a:solidFill>
                <a:latin typeface="Times New Roman" pitchFamily="18" charset="0"/>
                <a:cs typeface="Times New Roman" pitchFamily="18" charset="0"/>
              </a:rPr>
              <a:t> Игрок получает лист бумаги и </a:t>
            </a:r>
            <a:r>
              <a:rPr lang="ru-RU" sz="2600" b="1" dirty="0" smtClean="0">
                <a:solidFill>
                  <a:srgbClr val="002060"/>
                </a:solidFill>
                <a:latin typeface="Times New Roman" pitchFamily="18" charset="0"/>
                <a:cs typeface="Times New Roman" pitchFamily="18" charset="0"/>
              </a:rPr>
              <a:t>рисует </a:t>
            </a:r>
            <a:r>
              <a:rPr lang="ru-RU" sz="2600" b="1" dirty="0">
                <a:solidFill>
                  <a:srgbClr val="002060"/>
                </a:solidFill>
                <a:latin typeface="Times New Roman" pitchFamily="18" charset="0"/>
                <a:cs typeface="Times New Roman" pitchFamily="18" charset="0"/>
              </a:rPr>
              <a:t>в первой трети его голову животного. Во второй трети он намечает двумя точками, откуда продолжать рисовать контуры зверя. Потом загибает по пунктирной линии свой рисунок так, чтобы его не было видно. Второй игрок рисует во второй четверти продолжение животного — туловище и передние ноги. Потом намечает </a:t>
            </a:r>
            <a:r>
              <a:rPr lang="ru-RU" sz="2600" b="1" dirty="0" smtClean="0">
                <a:solidFill>
                  <a:srgbClr val="002060"/>
                </a:solidFill>
                <a:latin typeface="Times New Roman" pitchFamily="18" charset="0"/>
                <a:cs typeface="Times New Roman" pitchFamily="18" charset="0"/>
              </a:rPr>
              <a:t>границы </a:t>
            </a:r>
            <a:r>
              <a:rPr lang="ru-RU" sz="2600" b="1" dirty="0">
                <a:solidFill>
                  <a:srgbClr val="002060"/>
                </a:solidFill>
                <a:latin typeface="Times New Roman" pitchFamily="18" charset="0"/>
                <a:cs typeface="Times New Roman" pitchFamily="18" charset="0"/>
              </a:rPr>
              <a:t>его тела в третьей части листа и тоже </a:t>
            </a:r>
            <a:r>
              <a:rPr lang="ru-RU" sz="2600" b="1" dirty="0" smtClean="0">
                <a:solidFill>
                  <a:srgbClr val="002060"/>
                </a:solidFill>
                <a:latin typeface="Times New Roman" pitchFamily="18" charset="0"/>
                <a:cs typeface="Times New Roman" pitchFamily="18" charset="0"/>
              </a:rPr>
              <a:t>загибает </a:t>
            </a:r>
            <a:r>
              <a:rPr lang="ru-RU" sz="2600" b="1" dirty="0">
                <a:solidFill>
                  <a:srgbClr val="002060"/>
                </a:solidFill>
                <a:latin typeface="Times New Roman" pitchFamily="18" charset="0"/>
                <a:cs typeface="Times New Roman" pitchFamily="18" charset="0"/>
              </a:rPr>
              <a:t>свой рисунок. Третий игрок </a:t>
            </a:r>
            <a:r>
              <a:rPr lang="ru-RU" sz="2600" b="1" dirty="0" smtClean="0">
                <a:solidFill>
                  <a:srgbClr val="002060"/>
                </a:solidFill>
                <a:latin typeface="Times New Roman" pitchFamily="18" charset="0"/>
                <a:cs typeface="Times New Roman" pitchFamily="18" charset="0"/>
              </a:rPr>
              <a:t>дорисовывает </a:t>
            </a:r>
            <a:r>
              <a:rPr lang="ru-RU" sz="2600" b="1" dirty="0">
                <a:solidFill>
                  <a:srgbClr val="002060"/>
                </a:solidFill>
                <a:latin typeface="Times New Roman" pitchFamily="18" charset="0"/>
                <a:cs typeface="Times New Roman" pitchFamily="18" charset="0"/>
              </a:rPr>
              <a:t>задние ноги и хвост.</a:t>
            </a:r>
            <a:endParaRPr lang="ru-RU" sz="2600" dirty="0">
              <a:solidFill>
                <a:srgbClr val="002060"/>
              </a:solidFill>
              <a:latin typeface="Times New Roman" pitchFamily="18" charset="0"/>
              <a:cs typeface="Times New Roman" pitchFamily="18" charset="0"/>
            </a:endParaRPr>
          </a:p>
          <a:p>
            <a:pPr indent="361950" algn="just">
              <a:lnSpc>
                <a:spcPct val="120000"/>
              </a:lnSpc>
            </a:pPr>
            <a:r>
              <a:rPr lang="ru-RU" sz="2600" b="1" dirty="0">
                <a:solidFill>
                  <a:srgbClr val="002060"/>
                </a:solidFill>
                <a:latin typeface="Times New Roman" pitchFamily="18" charset="0"/>
                <a:cs typeface="Times New Roman" pitchFamily="18" charset="0"/>
              </a:rPr>
              <a:t>Получившемуся забавному зверю можно дать имя и придумать историю </a:t>
            </a:r>
            <a:r>
              <a:rPr lang="ru-RU" sz="2600" b="1" dirty="0" smtClean="0">
                <a:solidFill>
                  <a:srgbClr val="002060"/>
                </a:solidFill>
                <a:latin typeface="Times New Roman" pitchFamily="18" charset="0"/>
                <a:cs typeface="Times New Roman" pitchFamily="18" charset="0"/>
              </a:rPr>
              <a:t>— </a:t>
            </a:r>
            <a:r>
              <a:rPr lang="ru-RU" sz="2600" b="1" dirty="0">
                <a:solidFill>
                  <a:srgbClr val="002060"/>
                </a:solidFill>
                <a:latin typeface="Times New Roman" pitchFamily="18" charset="0"/>
                <a:cs typeface="Times New Roman" pitchFamily="18" charset="0"/>
              </a:rPr>
              <a:t>где живут эти существа и почему они такие необычные.</a:t>
            </a:r>
            <a:endParaRPr lang="ru-RU" sz="2600" dirty="0">
              <a:solidFill>
                <a:srgbClr val="002060"/>
              </a:solidFill>
              <a:latin typeface="Times New Roman" pitchFamily="18" charset="0"/>
              <a:cs typeface="Times New Roman" pitchFamily="18" charset="0"/>
            </a:endParaRPr>
          </a:p>
          <a:p>
            <a:endParaRPr lang="ru-RU" dirty="0">
              <a:solidFill>
                <a:srgbClr val="00206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одзаголовок 2"/>
          <p:cNvSpPr>
            <a:spLocks noGrp="1"/>
          </p:cNvSpPr>
          <p:nvPr>
            <p:ph type="subTitle" idx="1"/>
          </p:nvPr>
        </p:nvSpPr>
        <p:spPr>
          <a:xfrm>
            <a:off x="323528" y="404664"/>
            <a:ext cx="8496944" cy="5040560"/>
          </a:xfrm>
        </p:spPr>
        <p:txBody>
          <a:bodyPr>
            <a:normAutofit fontScale="25000" lnSpcReduction="20000"/>
          </a:bodyPr>
          <a:lstStyle/>
          <a:p>
            <a:r>
              <a:rPr lang="ru-RU" sz="5500" b="1" i="1" dirty="0">
                <a:solidFill>
                  <a:srgbClr val="002060"/>
                </a:solidFill>
                <a:latin typeface="Times New Roman" pitchFamily="18" charset="0"/>
                <a:cs typeface="Times New Roman" pitchFamily="18" charset="0"/>
              </a:rPr>
              <a:t>ТЕАТР </a:t>
            </a:r>
            <a:r>
              <a:rPr lang="ru-RU" sz="5500" b="1" i="1" dirty="0" smtClean="0">
                <a:solidFill>
                  <a:srgbClr val="002060"/>
                </a:solidFill>
                <a:latin typeface="Times New Roman" pitchFamily="18" charset="0"/>
                <a:cs typeface="Times New Roman" pitchFamily="18" charset="0"/>
              </a:rPr>
              <a:t>   ИМПРОВИЗАЦИИ</a:t>
            </a:r>
            <a:endParaRPr lang="ru-RU" sz="5500" b="1" i="1" dirty="0">
              <a:solidFill>
                <a:srgbClr val="002060"/>
              </a:solidFill>
              <a:latin typeface="Times New Roman" pitchFamily="18" charset="0"/>
              <a:cs typeface="Times New Roman" pitchFamily="18" charset="0"/>
            </a:endParaRPr>
          </a:p>
          <a:p>
            <a:pPr indent="266700" algn="just"/>
            <a:r>
              <a:rPr lang="ru-RU" sz="5600" b="1" dirty="0">
                <a:solidFill>
                  <a:srgbClr val="002060"/>
                </a:solidFill>
                <a:latin typeface="Times New Roman" pitchFamily="18" charset="0"/>
                <a:cs typeface="Times New Roman" pitchFamily="18" charset="0"/>
              </a:rPr>
              <a:t>Играют 10—12 человек.</a:t>
            </a:r>
          </a:p>
          <a:p>
            <a:pPr indent="266700" algn="just"/>
            <a:r>
              <a:rPr lang="ru-RU" sz="5600" b="1" i="1" dirty="0">
                <a:solidFill>
                  <a:srgbClr val="002060"/>
                </a:solidFill>
                <a:latin typeface="Times New Roman" pitchFamily="18" charset="0"/>
                <a:cs typeface="Times New Roman" pitchFamily="18" charset="0"/>
              </a:rPr>
              <a:t>Ход игры. </a:t>
            </a:r>
            <a:r>
              <a:rPr lang="ru-RU" sz="5600" b="1" dirty="0">
                <a:solidFill>
                  <a:srgbClr val="002060"/>
                </a:solidFill>
                <a:latin typeface="Times New Roman" pitchFamily="18" charset="0"/>
                <a:cs typeface="Times New Roman" pitchFamily="18" charset="0"/>
              </a:rPr>
              <a:t>Выбирают короткий </a:t>
            </a:r>
            <a:r>
              <a:rPr lang="ru-RU" sz="5600" b="1" dirty="0" smtClean="0">
                <a:solidFill>
                  <a:srgbClr val="002060"/>
                </a:solidFill>
                <a:latin typeface="Times New Roman" pitchFamily="18" charset="0"/>
                <a:cs typeface="Times New Roman" pitchFamily="18" charset="0"/>
              </a:rPr>
              <a:t>интересный текст </a:t>
            </a:r>
            <a:r>
              <a:rPr lang="ru-RU" sz="5600" b="1" dirty="0">
                <a:solidFill>
                  <a:srgbClr val="002060"/>
                </a:solidFill>
                <a:latin typeface="Times New Roman" pitchFamily="18" charset="0"/>
                <a:cs typeface="Times New Roman" pitchFamily="18" charset="0"/>
              </a:rPr>
              <a:t>с большим количеством персонажей, </a:t>
            </a:r>
            <a:r>
              <a:rPr lang="ru-RU" sz="5600" b="1" dirty="0" smtClean="0">
                <a:solidFill>
                  <a:srgbClr val="002060"/>
                </a:solidFill>
                <a:latin typeface="Times New Roman" pitchFamily="18" charset="0"/>
                <a:cs typeface="Times New Roman" pitchFamily="18" charset="0"/>
              </a:rPr>
              <a:t>роли</a:t>
            </a:r>
            <a:r>
              <a:rPr lang="ru-RU" sz="5600" b="1" dirty="0">
                <a:solidFill>
                  <a:srgbClr val="002060"/>
                </a:solidFill>
                <a:latin typeface="Times New Roman" pitchFamily="18" charset="0"/>
                <a:cs typeface="Times New Roman" pitchFamily="18" charset="0"/>
              </a:rPr>
              <a:t>. Затем ведущий начинает </a:t>
            </a:r>
            <a:r>
              <a:rPr lang="ru-RU" sz="5600" b="1" dirty="0" smtClean="0">
                <a:solidFill>
                  <a:srgbClr val="002060"/>
                </a:solidFill>
                <a:latin typeface="Times New Roman" pitchFamily="18" charset="0"/>
                <a:cs typeface="Times New Roman" pitchFamily="18" charset="0"/>
              </a:rPr>
              <a:t>читать </a:t>
            </a:r>
            <a:r>
              <a:rPr lang="ru-RU" sz="5600" b="1" dirty="0">
                <a:solidFill>
                  <a:srgbClr val="002060"/>
                </a:solidFill>
                <a:latin typeface="Times New Roman" pitchFamily="18" charset="0"/>
                <a:cs typeface="Times New Roman" pitchFamily="18" charset="0"/>
              </a:rPr>
              <a:t>текст, а игроки выполняют действия, </a:t>
            </a:r>
            <a:r>
              <a:rPr lang="ru-RU" sz="5600" b="1" dirty="0" smtClean="0">
                <a:solidFill>
                  <a:srgbClr val="002060"/>
                </a:solidFill>
                <a:latin typeface="Times New Roman" pitchFamily="18" charset="0"/>
                <a:cs typeface="Times New Roman" pitchFamily="18" charset="0"/>
              </a:rPr>
              <a:t>которые </a:t>
            </a:r>
            <a:r>
              <a:rPr lang="ru-RU" sz="5600" b="1" dirty="0">
                <a:solidFill>
                  <a:srgbClr val="002060"/>
                </a:solidFill>
                <a:latin typeface="Times New Roman" pitchFamily="18" charset="0"/>
                <a:cs typeface="Times New Roman" pitchFamily="18" charset="0"/>
              </a:rPr>
              <a:t>производят их герои. Те, кому не хватило роли, являются зрителями.</a:t>
            </a:r>
          </a:p>
          <a:p>
            <a:pPr indent="266700" algn="just"/>
            <a:r>
              <a:rPr lang="ru-RU" sz="5600" b="1" i="1" dirty="0">
                <a:solidFill>
                  <a:srgbClr val="002060"/>
                </a:solidFill>
                <a:latin typeface="Times New Roman" pitchFamily="18" charset="0"/>
                <a:cs typeface="Times New Roman" pitchFamily="18" charset="0"/>
              </a:rPr>
              <a:t>Пример.</a:t>
            </a:r>
            <a:r>
              <a:rPr lang="ru-RU" sz="5600" b="1" dirty="0">
                <a:solidFill>
                  <a:srgbClr val="002060"/>
                </a:solidFill>
                <a:latin typeface="Times New Roman" pitchFamily="18" charset="0"/>
                <a:cs typeface="Times New Roman" pitchFamily="18" charset="0"/>
              </a:rPr>
              <a:t> Роли: Луна, Деревья (2—3 человека), Ветер, Пес, Конь, Воробей, Цыган, Дед, Баба.</a:t>
            </a:r>
          </a:p>
          <a:p>
            <a:pPr indent="266700" algn="just"/>
            <a:r>
              <a:rPr lang="ru-RU" sz="5600" b="1" dirty="0">
                <a:solidFill>
                  <a:srgbClr val="002060"/>
                </a:solidFill>
                <a:latin typeface="Times New Roman" pitchFamily="18" charset="0"/>
                <a:cs typeface="Times New Roman" pitchFamily="18" charset="0"/>
              </a:rPr>
              <a:t>Деревья стоят неподвижно. Вдруг налетает </a:t>
            </a:r>
            <a:r>
              <a:rPr lang="ru-RU" sz="5600" b="1" dirty="0" smtClean="0">
                <a:solidFill>
                  <a:srgbClr val="002060"/>
                </a:solidFill>
                <a:latin typeface="Times New Roman" pitchFamily="18" charset="0"/>
                <a:cs typeface="Times New Roman" pitchFamily="18" charset="0"/>
              </a:rPr>
              <a:t>Ветер</a:t>
            </a:r>
            <a:r>
              <a:rPr lang="ru-RU" sz="5600" b="1" dirty="0">
                <a:solidFill>
                  <a:srgbClr val="002060"/>
                </a:solidFill>
                <a:latin typeface="Times New Roman" pitchFamily="18" charset="0"/>
                <a:cs typeface="Times New Roman" pitchFamily="18" charset="0"/>
              </a:rPr>
              <a:t>, начинает раскачивать верхушки Деревьев. Воробей приоткрывает один глаз, сонно </a:t>
            </a:r>
            <a:r>
              <a:rPr lang="ru-RU" sz="5600" b="1" dirty="0" smtClean="0">
                <a:solidFill>
                  <a:srgbClr val="002060"/>
                </a:solidFill>
                <a:latin typeface="Times New Roman" pitchFamily="18" charset="0"/>
                <a:cs typeface="Times New Roman" pitchFamily="18" charset="0"/>
              </a:rPr>
              <a:t>и </a:t>
            </a:r>
            <a:r>
              <a:rPr lang="ru-RU" sz="5600" b="1" dirty="0">
                <a:solidFill>
                  <a:srgbClr val="002060"/>
                </a:solidFill>
                <a:latin typeface="Times New Roman" pitchFamily="18" charset="0"/>
                <a:cs typeface="Times New Roman" pitchFamily="18" charset="0"/>
              </a:rPr>
              <a:t>снова засыпает. А Ветер все воет, и </a:t>
            </a:r>
            <a:r>
              <a:rPr lang="ru-RU" sz="5600" b="1" dirty="0" smtClean="0">
                <a:solidFill>
                  <a:srgbClr val="002060"/>
                </a:solidFill>
                <a:latin typeface="Times New Roman" pitchFamily="18" charset="0"/>
                <a:cs typeface="Times New Roman" pitchFamily="18" charset="0"/>
              </a:rPr>
              <a:t>качаются </a:t>
            </a:r>
            <a:r>
              <a:rPr lang="ru-RU" sz="5600" b="1" dirty="0">
                <a:solidFill>
                  <a:srgbClr val="002060"/>
                </a:solidFill>
                <a:latin typeface="Times New Roman" pitchFamily="18" charset="0"/>
                <a:cs typeface="Times New Roman" pitchFamily="18" charset="0"/>
              </a:rPr>
              <a:t>Деревья. Выходит полная Луна. Пес, спящий у сарая, открывает глаза, смотрит на Луну, снова засыпает. В сарае стоя дремлет Конь, время от времени переступая с ноги на ногу. Ему снится сон, и Конь тихонько ржет. Над ним, на жердочке, нахохлившись, спит Воробей. Когда Конь ржет, Воробей вздрагивает, открывает один глаз, </a:t>
            </a:r>
            <a:r>
              <a:rPr lang="ru-RU" sz="5600" b="1" dirty="0" smtClean="0">
                <a:solidFill>
                  <a:srgbClr val="002060"/>
                </a:solidFill>
                <a:latin typeface="Times New Roman" pitchFamily="18" charset="0"/>
                <a:cs typeface="Times New Roman" pitchFamily="18" charset="0"/>
              </a:rPr>
              <a:t>косится </a:t>
            </a:r>
            <a:r>
              <a:rPr lang="ru-RU" sz="5600" b="1" dirty="0">
                <a:solidFill>
                  <a:srgbClr val="002060"/>
                </a:solidFill>
                <a:latin typeface="Times New Roman" pitchFamily="18" charset="0"/>
                <a:cs typeface="Times New Roman" pitchFamily="18" charset="0"/>
              </a:rPr>
              <a:t>на Коня.</a:t>
            </a:r>
          </a:p>
          <a:p>
            <a:pPr indent="266700" algn="just"/>
            <a:r>
              <a:rPr lang="ru-RU" sz="5600" b="1" dirty="0">
                <a:solidFill>
                  <a:srgbClr val="002060"/>
                </a:solidFill>
                <a:latin typeface="Times New Roman" pitchFamily="18" charset="0"/>
                <a:cs typeface="Times New Roman" pitchFamily="18" charset="0"/>
              </a:rPr>
              <a:t>Луна снова скрывается за тучей. Среди Дере­вьев неслышно крадется Цыган. Пес </a:t>
            </a:r>
            <a:r>
              <a:rPr lang="ru-RU" sz="5600" b="1" dirty="0" smtClean="0">
                <a:solidFill>
                  <a:srgbClr val="002060"/>
                </a:solidFill>
                <a:latin typeface="Times New Roman" pitchFamily="18" charset="0"/>
                <a:cs typeface="Times New Roman" pitchFamily="18" charset="0"/>
              </a:rPr>
              <a:t>принюхивается </a:t>
            </a:r>
            <a:r>
              <a:rPr lang="ru-RU" sz="5600" b="1" dirty="0">
                <a:solidFill>
                  <a:srgbClr val="002060"/>
                </a:solidFill>
                <a:latin typeface="Times New Roman" pitchFamily="18" charset="0"/>
                <a:cs typeface="Times New Roman" pitchFamily="18" charset="0"/>
              </a:rPr>
              <a:t>во сне, но не просыпается. Цыган входит в сарай. Воробей открывает глаза и начинает </a:t>
            </a:r>
            <a:r>
              <a:rPr lang="ru-RU" sz="5600" b="1" dirty="0" smtClean="0">
                <a:solidFill>
                  <a:srgbClr val="002060"/>
                </a:solidFill>
                <a:latin typeface="Times New Roman" pitchFamily="18" charset="0"/>
                <a:cs typeface="Times New Roman" pitchFamily="18" charset="0"/>
              </a:rPr>
              <a:t>тихо </a:t>
            </a:r>
            <a:r>
              <a:rPr lang="ru-RU" sz="5600" b="1" dirty="0">
                <a:solidFill>
                  <a:srgbClr val="002060"/>
                </a:solidFill>
                <a:latin typeface="Times New Roman" pitchFamily="18" charset="0"/>
                <a:cs typeface="Times New Roman" pitchFamily="18" charset="0"/>
              </a:rPr>
              <a:t>чирикать. Цыган хватает Коня за повод. Конь испуганно ржет, Воробей с чириканьем летает вокруг них. Пес просыпается и начинает лаять. Шумят Деревья, тревожно воет Ветер. Цыган выводит из сарая Коня. Из дому выглядывает Баба, бросается будить Деда. Цыган пытается увести Коня, Конь ржет и встает на дыбы, Пес лает на Цыгана, Воробей летает вокруг них. Из-за тучи выглядывает Луна. Из дому </a:t>
            </a:r>
            <a:r>
              <a:rPr lang="ru-RU" sz="5600" b="1" dirty="0" smtClean="0">
                <a:solidFill>
                  <a:srgbClr val="002060"/>
                </a:solidFill>
                <a:latin typeface="Times New Roman" pitchFamily="18" charset="0"/>
                <a:cs typeface="Times New Roman" pitchFamily="18" charset="0"/>
              </a:rPr>
              <a:t>выскакивают </a:t>
            </a:r>
            <a:r>
              <a:rPr lang="ru-RU" sz="5600" b="1" dirty="0">
                <a:solidFill>
                  <a:srgbClr val="002060"/>
                </a:solidFill>
                <a:latin typeface="Times New Roman" pitchFamily="18" charset="0"/>
                <a:cs typeface="Times New Roman" pitchFamily="18" charset="0"/>
              </a:rPr>
              <a:t>Баба с метлой и Дед с ружьем. Баба грозит метлой, Дед стреляет вверх, Воробей пугается и прячется в будке Пса, Цыган бросает Коня и убегает, Пес с лаем бросается следом. </a:t>
            </a:r>
            <a:endParaRPr lang="ru-RU" sz="5600" b="1" dirty="0" smtClean="0">
              <a:solidFill>
                <a:srgbClr val="002060"/>
              </a:solidFill>
              <a:latin typeface="Times New Roman" pitchFamily="18" charset="0"/>
              <a:cs typeface="Times New Roman" pitchFamily="18" charset="0"/>
            </a:endParaRPr>
          </a:p>
          <a:p>
            <a:pPr indent="266700" algn="just"/>
            <a:r>
              <a:rPr lang="ru-RU" sz="5600" b="1" dirty="0" smtClean="0">
                <a:solidFill>
                  <a:srgbClr val="002060"/>
                </a:solidFill>
                <a:latin typeface="Times New Roman" pitchFamily="18" charset="0"/>
                <a:cs typeface="Times New Roman" pitchFamily="18" charset="0"/>
              </a:rPr>
              <a:t>Дед подходит </a:t>
            </a:r>
            <a:r>
              <a:rPr lang="ru-RU" sz="5600" b="1" dirty="0">
                <a:solidFill>
                  <a:srgbClr val="002060"/>
                </a:solidFill>
                <a:latin typeface="Times New Roman" pitchFamily="18" charset="0"/>
                <a:cs typeface="Times New Roman" pitchFamily="18" charset="0"/>
              </a:rPr>
              <a:t>к Коню, гладит его, успокаивает и ведет в сарай. Возвращается Пес. Дед гладит его по </a:t>
            </a:r>
            <a:r>
              <a:rPr lang="ru-RU" sz="5600" b="1" dirty="0" smtClean="0">
                <a:solidFill>
                  <a:srgbClr val="002060"/>
                </a:solidFill>
                <a:latin typeface="Times New Roman" pitchFamily="18" charset="0"/>
                <a:cs typeface="Times New Roman" pitchFamily="18" charset="0"/>
              </a:rPr>
              <a:t>голове </a:t>
            </a:r>
            <a:r>
              <a:rPr lang="ru-RU" sz="5600" b="1" dirty="0">
                <a:solidFill>
                  <a:srgbClr val="002060"/>
                </a:solidFill>
                <a:latin typeface="Times New Roman" pitchFamily="18" charset="0"/>
                <a:cs typeface="Times New Roman" pitchFamily="18" charset="0"/>
              </a:rPr>
              <a:t>и уходит в дом. Баба тоже гладит Пса и уходит за Дедом. Пес идет в будку, испуганный Воробей с чириканьем вылетает оттуда и летит в сарай. Пес, покрутившись на месте, ложится. В сарае засыпает Конь. Только Воробей еще </a:t>
            </a:r>
            <a:r>
              <a:rPr lang="ru-RU" sz="5600" b="1" dirty="0" smtClean="0">
                <a:solidFill>
                  <a:srgbClr val="002060"/>
                </a:solidFill>
                <a:latin typeface="Times New Roman" pitchFamily="18" charset="0"/>
                <a:cs typeface="Times New Roman" pitchFamily="18" charset="0"/>
              </a:rPr>
              <a:t>летает </a:t>
            </a:r>
            <a:r>
              <a:rPr lang="ru-RU" sz="5600" b="1" dirty="0">
                <a:solidFill>
                  <a:srgbClr val="002060"/>
                </a:solidFill>
                <a:latin typeface="Times New Roman" pitchFamily="18" charset="0"/>
                <a:cs typeface="Times New Roman" pitchFamily="18" charset="0"/>
              </a:rPr>
              <a:t>вокруг. Потом и он садится на жердочку. Конь во сне переступает с ноги на ногу, тихонько ржет. Воробей прячет голову под крыло и засы­пает. Луна снова прячется за тучу, Ветер </a:t>
            </a:r>
            <a:r>
              <a:rPr lang="ru-RU" sz="5600" b="1" dirty="0" smtClean="0">
                <a:solidFill>
                  <a:srgbClr val="002060"/>
                </a:solidFill>
                <a:latin typeface="Times New Roman" pitchFamily="18" charset="0"/>
                <a:cs typeface="Times New Roman" pitchFamily="18" charset="0"/>
              </a:rPr>
              <a:t>стихает</a:t>
            </a:r>
            <a:r>
              <a:rPr lang="ru-RU" sz="5600" b="1" dirty="0">
                <a:solidFill>
                  <a:srgbClr val="002060"/>
                </a:solidFill>
                <a:latin typeface="Times New Roman" pitchFamily="18" charset="0"/>
                <a:cs typeface="Times New Roman" pitchFamily="18" charset="0"/>
              </a:rPr>
              <a:t>, Деревья перестают шуметь.</a:t>
            </a:r>
          </a:p>
          <a:p>
            <a:pPr indent="266700" algn="just"/>
            <a:r>
              <a:rPr lang="ru-RU" sz="5600" b="1" dirty="0">
                <a:solidFill>
                  <a:srgbClr val="002060"/>
                </a:solidFill>
                <a:latin typeface="Times New Roman" pitchFamily="18" charset="0"/>
                <a:cs typeface="Times New Roman" pitchFamily="18" charset="0"/>
              </a:rPr>
              <a:t> </a:t>
            </a:r>
          </a:p>
          <a:p>
            <a:endParaRPr lang="ru-RU" sz="5600" dirty="0">
              <a:solidFill>
                <a:srgbClr val="002060"/>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одзаголовок 2"/>
          <p:cNvSpPr>
            <a:spLocks noGrp="1"/>
          </p:cNvSpPr>
          <p:nvPr>
            <p:ph type="subTitle" idx="1"/>
          </p:nvPr>
        </p:nvSpPr>
        <p:spPr>
          <a:xfrm>
            <a:off x="251520" y="332656"/>
            <a:ext cx="8568952" cy="4968552"/>
          </a:xfrm>
        </p:spPr>
        <p:txBody>
          <a:bodyPr>
            <a:normAutofit fontScale="47500" lnSpcReduction="20000"/>
          </a:bodyPr>
          <a:lstStyle/>
          <a:p>
            <a:r>
              <a:rPr lang="ru-RU" sz="3800" b="1" i="1" dirty="0">
                <a:solidFill>
                  <a:srgbClr val="002060"/>
                </a:solidFill>
                <a:latin typeface="Times New Roman" pitchFamily="18" charset="0"/>
                <a:cs typeface="Times New Roman" pitchFamily="18" charset="0"/>
              </a:rPr>
              <a:t>ЗОДЧИЕ</a:t>
            </a:r>
            <a:endParaRPr lang="ru-RU" sz="3800" dirty="0">
              <a:solidFill>
                <a:srgbClr val="002060"/>
              </a:solidFill>
              <a:latin typeface="Times New Roman" pitchFamily="18" charset="0"/>
              <a:cs typeface="Times New Roman" pitchFamily="18" charset="0"/>
            </a:endParaRPr>
          </a:p>
          <a:p>
            <a:pPr indent="174625" algn="just"/>
            <a:r>
              <a:rPr lang="ru-RU" sz="3400" b="1" dirty="0">
                <a:solidFill>
                  <a:srgbClr val="002060"/>
                </a:solidFill>
                <a:latin typeface="Times New Roman" pitchFamily="18" charset="0"/>
                <a:cs typeface="Times New Roman" pitchFamily="18" charset="0"/>
              </a:rPr>
              <a:t>Играют два человека и более. </a:t>
            </a:r>
            <a:endParaRPr lang="ru-RU" sz="3400" dirty="0">
              <a:solidFill>
                <a:srgbClr val="002060"/>
              </a:solidFill>
              <a:latin typeface="Times New Roman" pitchFamily="18" charset="0"/>
              <a:cs typeface="Times New Roman" pitchFamily="18" charset="0"/>
            </a:endParaRPr>
          </a:p>
          <a:p>
            <a:pPr indent="174625" algn="just"/>
            <a:r>
              <a:rPr lang="ru-RU" sz="3400" b="1" i="1" dirty="0">
                <a:solidFill>
                  <a:srgbClr val="002060"/>
                </a:solidFill>
                <a:latin typeface="Times New Roman" pitchFamily="18" charset="0"/>
                <a:cs typeface="Times New Roman" pitchFamily="18" charset="0"/>
              </a:rPr>
              <a:t>Инвентарь.</a:t>
            </a:r>
            <a:r>
              <a:rPr lang="ru-RU" sz="3400" b="1" dirty="0">
                <a:solidFill>
                  <a:srgbClr val="002060"/>
                </a:solidFill>
                <a:latin typeface="Times New Roman" pitchFamily="18" charset="0"/>
                <a:cs typeface="Times New Roman" pitchFamily="18" charset="0"/>
              </a:rPr>
              <a:t> Кубики разных форм, цветов и размеров.</a:t>
            </a:r>
            <a:endParaRPr lang="ru-RU" sz="3400" dirty="0">
              <a:solidFill>
                <a:srgbClr val="002060"/>
              </a:solidFill>
              <a:latin typeface="Times New Roman" pitchFamily="18" charset="0"/>
              <a:cs typeface="Times New Roman" pitchFamily="18" charset="0"/>
            </a:endParaRPr>
          </a:p>
          <a:p>
            <a:pPr indent="174625" algn="just"/>
            <a:r>
              <a:rPr lang="ru-RU" sz="3400" b="1" i="1" dirty="0">
                <a:solidFill>
                  <a:srgbClr val="002060"/>
                </a:solidFill>
                <a:latin typeface="Times New Roman" pitchFamily="18" charset="0"/>
                <a:cs typeface="Times New Roman" pitchFamily="18" charset="0"/>
              </a:rPr>
              <a:t>Ход игры.</a:t>
            </a:r>
            <a:r>
              <a:rPr lang="ru-RU" sz="3400" b="1" dirty="0">
                <a:solidFill>
                  <a:srgbClr val="002060"/>
                </a:solidFill>
                <a:latin typeface="Times New Roman" pitchFamily="18" charset="0"/>
                <a:cs typeface="Times New Roman" pitchFamily="18" charset="0"/>
              </a:rPr>
              <a:t> Игроки получают по одинаковому набору кубиков. Водящий строит одинаковые </a:t>
            </a:r>
            <a:r>
              <a:rPr lang="ru-RU" sz="3400" b="1" dirty="0" smtClean="0">
                <a:solidFill>
                  <a:srgbClr val="002060"/>
                </a:solidFill>
                <a:latin typeface="Times New Roman" pitchFamily="18" charset="0"/>
                <a:cs typeface="Times New Roman" pitchFamily="18" charset="0"/>
              </a:rPr>
              <a:t>фундаменты</a:t>
            </a:r>
            <a:r>
              <a:rPr lang="ru-RU" sz="3400" b="1" dirty="0">
                <a:solidFill>
                  <a:srgbClr val="002060"/>
                </a:solidFill>
                <a:latin typeface="Times New Roman" pitchFamily="18" charset="0"/>
                <a:cs typeface="Times New Roman" pitchFamily="18" charset="0"/>
              </a:rPr>
              <a:t>, детям предлагается построить на них замки и посмотреть, у кого это получится лучше.</a:t>
            </a:r>
            <a:endParaRPr lang="ru-RU" sz="3400" dirty="0">
              <a:solidFill>
                <a:srgbClr val="002060"/>
              </a:solidFill>
              <a:latin typeface="Times New Roman" pitchFamily="18" charset="0"/>
              <a:cs typeface="Times New Roman" pitchFamily="18" charset="0"/>
            </a:endParaRPr>
          </a:p>
          <a:p>
            <a:pPr indent="174625" algn="just"/>
            <a:r>
              <a:rPr lang="ru-RU" sz="3400" b="1" dirty="0">
                <a:solidFill>
                  <a:srgbClr val="002060"/>
                </a:solidFill>
                <a:latin typeface="Times New Roman" pitchFamily="18" charset="0"/>
                <a:cs typeface="Times New Roman" pitchFamily="18" charset="0"/>
              </a:rPr>
              <a:t>Строения оцениваются по трем параметрам: по высоте, устойчивости и красоте. Потом </a:t>
            </a:r>
            <a:r>
              <a:rPr lang="ru-RU" sz="3400" b="1" dirty="0" smtClean="0">
                <a:solidFill>
                  <a:srgbClr val="002060"/>
                </a:solidFill>
                <a:latin typeface="Times New Roman" pitchFamily="18" charset="0"/>
                <a:cs typeface="Times New Roman" pitchFamily="18" charset="0"/>
              </a:rPr>
              <a:t>игрокам </a:t>
            </a:r>
            <a:r>
              <a:rPr lang="ru-RU" sz="3400" b="1" dirty="0">
                <a:solidFill>
                  <a:srgbClr val="002060"/>
                </a:solidFill>
                <a:latin typeface="Times New Roman" pitchFamily="18" charset="0"/>
                <a:cs typeface="Times New Roman" pitchFamily="18" charset="0"/>
              </a:rPr>
              <a:t>предлагается «заселить» замок — </a:t>
            </a:r>
            <a:r>
              <a:rPr lang="ru-RU" sz="3400" b="1" dirty="0" smtClean="0">
                <a:solidFill>
                  <a:srgbClr val="002060"/>
                </a:solidFill>
                <a:latin typeface="Times New Roman" pitchFamily="18" charset="0"/>
                <a:cs typeface="Times New Roman" pitchFamily="18" charset="0"/>
              </a:rPr>
              <a:t>рассказать</a:t>
            </a:r>
            <a:r>
              <a:rPr lang="ru-RU" sz="3400" b="1" dirty="0">
                <a:solidFill>
                  <a:srgbClr val="002060"/>
                </a:solidFill>
                <a:latin typeface="Times New Roman" pitchFamily="18" charset="0"/>
                <a:cs typeface="Times New Roman" pitchFamily="18" charset="0"/>
              </a:rPr>
              <a:t>, кто, по их мнению, мог бы там жить. </a:t>
            </a:r>
            <a:r>
              <a:rPr lang="ru-RU" sz="3400" b="1" dirty="0" smtClean="0">
                <a:solidFill>
                  <a:srgbClr val="002060"/>
                </a:solidFill>
                <a:latin typeface="Times New Roman" pitchFamily="18" charset="0"/>
                <a:cs typeface="Times New Roman" pitchFamily="18" charset="0"/>
              </a:rPr>
              <a:t>Можно </a:t>
            </a:r>
            <a:r>
              <a:rPr lang="ru-RU" sz="3400" b="1" dirty="0">
                <a:solidFill>
                  <a:srgbClr val="002060"/>
                </a:solidFill>
                <a:latin typeface="Times New Roman" pitchFamily="18" charset="0"/>
                <a:cs typeface="Times New Roman" pitchFamily="18" charset="0"/>
              </a:rPr>
              <a:t>попросить детей придумать истории про </a:t>
            </a:r>
            <a:r>
              <a:rPr lang="ru-RU" sz="3400" b="1" dirty="0" smtClean="0">
                <a:solidFill>
                  <a:srgbClr val="002060"/>
                </a:solidFill>
                <a:latin typeface="Times New Roman" pitchFamily="18" charset="0"/>
                <a:cs typeface="Times New Roman" pitchFamily="18" charset="0"/>
              </a:rPr>
              <a:t>жителей </a:t>
            </a:r>
            <a:r>
              <a:rPr lang="ru-RU" sz="3400" b="1" dirty="0">
                <a:solidFill>
                  <a:srgbClr val="002060"/>
                </a:solidFill>
                <a:latin typeface="Times New Roman" pitchFamily="18" charset="0"/>
                <a:cs typeface="Times New Roman" pitchFamily="18" charset="0"/>
              </a:rPr>
              <a:t>этих сказочных замков.</a:t>
            </a:r>
            <a:endParaRPr lang="ru-RU" sz="3400" dirty="0">
              <a:solidFill>
                <a:srgbClr val="002060"/>
              </a:solidFill>
              <a:latin typeface="Times New Roman" pitchFamily="18" charset="0"/>
              <a:cs typeface="Times New Roman" pitchFamily="18" charset="0"/>
            </a:endParaRPr>
          </a:p>
          <a:p>
            <a:pPr indent="174625" algn="just"/>
            <a:r>
              <a:rPr lang="ru-RU" sz="3400" b="1" dirty="0">
                <a:solidFill>
                  <a:srgbClr val="002060"/>
                </a:solidFill>
                <a:latin typeface="Times New Roman" pitchFamily="18" charset="0"/>
                <a:cs typeface="Times New Roman" pitchFamily="18" charset="0"/>
              </a:rPr>
              <a:t>Примечание. Если игроков много, можно </a:t>
            </a:r>
            <a:r>
              <a:rPr lang="ru-RU" sz="3400" b="1" dirty="0" smtClean="0">
                <a:solidFill>
                  <a:srgbClr val="002060"/>
                </a:solidFill>
                <a:latin typeface="Times New Roman" pitchFamily="18" charset="0"/>
                <a:cs typeface="Times New Roman" pitchFamily="18" charset="0"/>
              </a:rPr>
              <a:t>разделить </a:t>
            </a:r>
            <a:r>
              <a:rPr lang="ru-RU" sz="3400" b="1" dirty="0">
                <a:solidFill>
                  <a:srgbClr val="002060"/>
                </a:solidFill>
                <a:latin typeface="Times New Roman" pitchFamily="18" charset="0"/>
                <a:cs typeface="Times New Roman" pitchFamily="18" charset="0"/>
              </a:rPr>
              <a:t>их на команды по 2—3 человека, тогда </a:t>
            </a:r>
            <a:r>
              <a:rPr lang="ru-RU" sz="3400" b="1" dirty="0" smtClean="0">
                <a:solidFill>
                  <a:srgbClr val="002060"/>
                </a:solidFill>
                <a:latin typeface="Times New Roman" pitchFamily="18" charset="0"/>
                <a:cs typeface="Times New Roman" pitchFamily="18" charset="0"/>
              </a:rPr>
              <a:t>одни </a:t>
            </a:r>
            <a:r>
              <a:rPr lang="ru-RU" sz="3400" b="1" dirty="0">
                <a:solidFill>
                  <a:srgbClr val="002060"/>
                </a:solidFill>
                <a:latin typeface="Times New Roman" pitchFamily="18" charset="0"/>
                <a:cs typeface="Times New Roman" pitchFamily="18" charset="0"/>
              </a:rPr>
              <a:t>дети будут строить, а другие — рассказывать</a:t>
            </a:r>
            <a:r>
              <a:rPr lang="ru-RU" sz="3400" b="1" dirty="0" smtClean="0">
                <a:solidFill>
                  <a:srgbClr val="002060"/>
                </a:solidFill>
                <a:latin typeface="Times New Roman" pitchFamily="18" charset="0"/>
                <a:cs typeface="Times New Roman" pitchFamily="18" charset="0"/>
              </a:rPr>
              <a:t>.</a:t>
            </a:r>
          </a:p>
          <a:p>
            <a:pPr algn="just"/>
            <a:endParaRPr lang="ru-RU" dirty="0">
              <a:solidFill>
                <a:srgbClr val="002060"/>
              </a:solidFill>
              <a:latin typeface="Times New Roman" pitchFamily="18" charset="0"/>
              <a:cs typeface="Times New Roman" pitchFamily="18" charset="0"/>
            </a:endParaRPr>
          </a:p>
          <a:p>
            <a:r>
              <a:rPr lang="ru-RU" sz="3800" b="1" i="1" dirty="0">
                <a:solidFill>
                  <a:srgbClr val="002060"/>
                </a:solidFill>
                <a:latin typeface="Times New Roman" pitchFamily="18" charset="0"/>
                <a:cs typeface="Times New Roman" pitchFamily="18" charset="0"/>
              </a:rPr>
              <a:t>СКАЗКА </a:t>
            </a:r>
            <a:r>
              <a:rPr lang="ru-RU" sz="3800" b="1" i="1" dirty="0" smtClean="0">
                <a:solidFill>
                  <a:srgbClr val="002060"/>
                </a:solidFill>
                <a:latin typeface="Times New Roman" pitchFamily="18" charset="0"/>
                <a:cs typeface="Times New Roman" pitchFamily="18" charset="0"/>
              </a:rPr>
              <a:t> С  ПРОДОЛЖЕНИЕМ</a:t>
            </a:r>
            <a:endParaRPr lang="ru-RU" sz="3800" dirty="0">
              <a:solidFill>
                <a:srgbClr val="002060"/>
              </a:solidFill>
              <a:latin typeface="Times New Roman" pitchFamily="18" charset="0"/>
              <a:cs typeface="Times New Roman" pitchFamily="18" charset="0"/>
            </a:endParaRPr>
          </a:p>
          <a:p>
            <a:pPr indent="174625" algn="just"/>
            <a:r>
              <a:rPr lang="ru-RU" sz="3400" b="1" dirty="0" smtClean="0">
                <a:solidFill>
                  <a:srgbClr val="002060"/>
                </a:solidFill>
                <a:latin typeface="Times New Roman" pitchFamily="18" charset="0"/>
                <a:cs typeface="Times New Roman" pitchFamily="18" charset="0"/>
              </a:rPr>
              <a:t>Играют 8—12 человек.</a:t>
            </a:r>
            <a:endParaRPr lang="ru-RU" sz="3400" dirty="0" smtClean="0">
              <a:solidFill>
                <a:srgbClr val="002060"/>
              </a:solidFill>
              <a:latin typeface="Times New Roman" pitchFamily="18" charset="0"/>
              <a:cs typeface="Times New Roman" pitchFamily="18" charset="0"/>
            </a:endParaRPr>
          </a:p>
          <a:p>
            <a:pPr indent="174625" algn="just"/>
            <a:r>
              <a:rPr lang="ru-RU" sz="3400" b="1" i="1" dirty="0" smtClean="0">
                <a:solidFill>
                  <a:srgbClr val="002060"/>
                </a:solidFill>
                <a:latin typeface="Times New Roman" pitchFamily="18" charset="0"/>
                <a:cs typeface="Times New Roman" pitchFamily="18" charset="0"/>
              </a:rPr>
              <a:t>Ход игры.</a:t>
            </a:r>
            <a:r>
              <a:rPr lang="ru-RU" sz="3400" b="1" dirty="0" smtClean="0">
                <a:solidFill>
                  <a:srgbClr val="002060"/>
                </a:solidFill>
                <a:latin typeface="Times New Roman" pitchFamily="18" charset="0"/>
                <a:cs typeface="Times New Roman" pitchFamily="18" charset="0"/>
              </a:rPr>
              <a:t>  Водящий предлагает начало истории, например: «В темном-претемном лесу стояла маленькая избушка.  И жили в ней двое детей — брат и сестра...». </a:t>
            </a:r>
          </a:p>
          <a:p>
            <a:pPr indent="174625" algn="just"/>
            <a:r>
              <a:rPr lang="ru-RU" sz="3400" b="1" dirty="0" smtClean="0">
                <a:solidFill>
                  <a:srgbClr val="002060"/>
                </a:solidFill>
                <a:latin typeface="Times New Roman" pitchFamily="18" charset="0"/>
                <a:cs typeface="Times New Roman" pitchFamily="18" charset="0"/>
              </a:rPr>
              <a:t>Игроки по очереди, по одной фразе продолжают рассказ. В результате должна получиться законченная история.</a:t>
            </a:r>
            <a:endParaRPr lang="ru-RU" sz="3400" dirty="0" smtClean="0">
              <a:solidFill>
                <a:srgbClr val="002060"/>
              </a:solidFill>
              <a:latin typeface="Times New Roman" pitchFamily="18" charset="0"/>
              <a:cs typeface="Times New Roman" pitchFamily="18" charset="0"/>
            </a:endParaRPr>
          </a:p>
          <a:p>
            <a:pPr indent="174625" algn="just"/>
            <a:r>
              <a:rPr lang="ru-RU" sz="3400" b="1" i="1" dirty="0" smtClean="0">
                <a:solidFill>
                  <a:srgbClr val="002060"/>
                </a:solidFill>
                <a:latin typeface="Times New Roman" pitchFamily="18" charset="0"/>
                <a:cs typeface="Times New Roman" pitchFamily="18" charset="0"/>
              </a:rPr>
              <a:t>Условия: </a:t>
            </a:r>
            <a:r>
              <a:rPr lang="ru-RU" sz="3400" b="1" dirty="0" smtClean="0">
                <a:solidFill>
                  <a:srgbClr val="002060"/>
                </a:solidFill>
                <a:latin typeface="Times New Roman" pitchFamily="18" charset="0"/>
                <a:cs typeface="Times New Roman" pitchFamily="18" charset="0"/>
              </a:rPr>
              <a:t>Водящий может корректировать ход событий в рассказе, задавая игрокам наводящие вопросы. Игрок не может отменить то, что уже сказано другими.</a:t>
            </a:r>
            <a:endParaRPr lang="ru-RU" sz="3400" dirty="0" smtClean="0">
              <a:solidFill>
                <a:srgbClr val="002060"/>
              </a:solidFill>
              <a:latin typeface="Times New Roman" pitchFamily="18" charset="0"/>
              <a:cs typeface="Times New Roman" pitchFamily="18" charset="0"/>
            </a:endParaRPr>
          </a:p>
          <a:p>
            <a:pPr indent="174625" algn="just"/>
            <a:r>
              <a:rPr lang="ru-RU" b="1" dirty="0">
                <a:solidFill>
                  <a:srgbClr val="002060"/>
                </a:solidFill>
                <a:latin typeface="Times New Roman" pitchFamily="18" charset="0"/>
                <a:cs typeface="Times New Roman" pitchFamily="18" charset="0"/>
              </a:rPr>
              <a:t> </a:t>
            </a:r>
            <a:endParaRPr lang="ru-RU" dirty="0">
              <a:solidFill>
                <a:srgbClr val="002060"/>
              </a:solidFill>
              <a:latin typeface="Times New Roman" pitchFamily="18" charset="0"/>
              <a:cs typeface="Times New Roman" pitchFamily="18" charset="0"/>
            </a:endParaRPr>
          </a:p>
          <a:p>
            <a:pPr algn="just"/>
            <a:endParaRPr lang="ru-RU" dirty="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Подзаголовок 5"/>
          <p:cNvSpPr>
            <a:spLocks noGrp="1"/>
          </p:cNvSpPr>
          <p:nvPr>
            <p:ph type="subTitle" idx="1"/>
          </p:nvPr>
        </p:nvSpPr>
        <p:spPr>
          <a:xfrm>
            <a:off x="251520" y="260648"/>
            <a:ext cx="8640960" cy="5112568"/>
          </a:xfrm>
        </p:spPr>
        <p:txBody>
          <a:bodyPr>
            <a:normAutofit fontScale="47500" lnSpcReduction="20000"/>
          </a:bodyPr>
          <a:lstStyle/>
          <a:p>
            <a:r>
              <a:rPr lang="ru-RU" sz="3800" b="1" i="1" dirty="0">
                <a:solidFill>
                  <a:srgbClr val="002060"/>
                </a:solidFill>
                <a:latin typeface="Times New Roman" pitchFamily="18" charset="0"/>
                <a:cs typeface="Times New Roman" pitchFamily="18" charset="0"/>
              </a:rPr>
              <a:t>ЗООПАРК</a:t>
            </a:r>
            <a:endParaRPr lang="ru-RU" sz="3800" i="1" dirty="0">
              <a:solidFill>
                <a:srgbClr val="002060"/>
              </a:solidFill>
              <a:latin typeface="Times New Roman" pitchFamily="18" charset="0"/>
              <a:cs typeface="Times New Roman" pitchFamily="18" charset="0"/>
            </a:endParaRPr>
          </a:p>
          <a:p>
            <a:pPr indent="363538" algn="just"/>
            <a:r>
              <a:rPr lang="ru-RU" sz="3400" b="1" dirty="0">
                <a:solidFill>
                  <a:srgbClr val="002060"/>
                </a:solidFill>
                <a:latin typeface="Times New Roman" pitchFamily="18" charset="0"/>
                <a:cs typeface="Times New Roman" pitchFamily="18" charset="0"/>
              </a:rPr>
              <a:t>Играют семь и более человек.</a:t>
            </a:r>
          </a:p>
          <a:p>
            <a:pPr indent="363538" algn="just"/>
            <a:r>
              <a:rPr lang="ru-RU" sz="3400" b="1" i="1" dirty="0">
                <a:solidFill>
                  <a:srgbClr val="002060"/>
                </a:solidFill>
                <a:latin typeface="Times New Roman" pitchFamily="18" charset="0"/>
                <a:cs typeface="Times New Roman" pitchFamily="18" charset="0"/>
              </a:rPr>
              <a:t>Инвентарь. </a:t>
            </a:r>
            <a:r>
              <a:rPr lang="ru-RU" sz="3400" b="1" dirty="0">
                <a:solidFill>
                  <a:srgbClr val="002060"/>
                </a:solidFill>
                <a:latin typeface="Times New Roman" pitchFamily="18" charset="0"/>
                <a:cs typeface="Times New Roman" pitchFamily="18" charset="0"/>
              </a:rPr>
              <a:t>Картинки с изображениями жи­вотных.</a:t>
            </a:r>
          </a:p>
          <a:p>
            <a:pPr indent="363538" algn="just"/>
            <a:r>
              <a:rPr lang="ru-RU" sz="3400" b="1" i="1" dirty="0">
                <a:solidFill>
                  <a:srgbClr val="002060"/>
                </a:solidFill>
                <a:latin typeface="Times New Roman" pitchFamily="18" charset="0"/>
                <a:cs typeface="Times New Roman" pitchFamily="18" charset="0"/>
              </a:rPr>
              <a:t>Ход</a:t>
            </a:r>
            <a:r>
              <a:rPr lang="ru-RU" sz="3400" b="1" dirty="0">
                <a:solidFill>
                  <a:srgbClr val="002060"/>
                </a:solidFill>
                <a:latin typeface="Times New Roman" pitchFamily="18" charset="0"/>
                <a:cs typeface="Times New Roman" pitchFamily="18" charset="0"/>
              </a:rPr>
              <a:t> </a:t>
            </a:r>
            <a:r>
              <a:rPr lang="ru-RU" sz="3400" b="1" i="1" dirty="0">
                <a:solidFill>
                  <a:srgbClr val="002060"/>
                </a:solidFill>
                <a:latin typeface="Times New Roman" pitchFamily="18" charset="0"/>
                <a:cs typeface="Times New Roman" pitchFamily="18" charset="0"/>
              </a:rPr>
              <a:t>игры</a:t>
            </a:r>
            <a:r>
              <a:rPr lang="ru-RU" sz="3400" b="1" dirty="0">
                <a:solidFill>
                  <a:srgbClr val="002060"/>
                </a:solidFill>
                <a:latin typeface="Times New Roman" pitchFamily="18" charset="0"/>
                <a:cs typeface="Times New Roman" pitchFamily="18" charset="0"/>
              </a:rPr>
              <a:t>. Выбирается водящий. Он на вре­мя выходит из комнаты. Остальные участники наугад берут по одной картинке. Они будут </a:t>
            </a:r>
            <a:r>
              <a:rPr lang="ru-RU" sz="3400" b="1" dirty="0" smtClean="0">
                <a:solidFill>
                  <a:srgbClr val="002060"/>
                </a:solidFill>
                <a:latin typeface="Times New Roman" pitchFamily="18" charset="0"/>
                <a:cs typeface="Times New Roman" pitchFamily="18" charset="0"/>
              </a:rPr>
              <a:t>жестами </a:t>
            </a:r>
            <a:r>
              <a:rPr lang="ru-RU" sz="3400" b="1" dirty="0">
                <a:solidFill>
                  <a:srgbClr val="002060"/>
                </a:solidFill>
                <a:latin typeface="Times New Roman" pitchFamily="18" charset="0"/>
                <a:cs typeface="Times New Roman" pitchFamily="18" charset="0"/>
              </a:rPr>
              <a:t>изображать животное, изображение </a:t>
            </a:r>
            <a:r>
              <a:rPr lang="ru-RU" sz="3400" b="1" dirty="0" smtClean="0">
                <a:solidFill>
                  <a:srgbClr val="002060"/>
                </a:solidFill>
                <a:latin typeface="Times New Roman" pitchFamily="18" charset="0"/>
                <a:cs typeface="Times New Roman" pitchFamily="18" charset="0"/>
              </a:rPr>
              <a:t>которого </a:t>
            </a:r>
            <a:r>
              <a:rPr lang="ru-RU" sz="3400" b="1" dirty="0">
                <a:solidFill>
                  <a:srgbClr val="002060"/>
                </a:solidFill>
                <a:latin typeface="Times New Roman" pitchFamily="18" charset="0"/>
                <a:cs typeface="Times New Roman" pitchFamily="18" charset="0"/>
              </a:rPr>
              <a:t>им досталось. Причем дети не должны издавать звуков. Входит водящий и пытается угадать, кто кого показывает. Если он </a:t>
            </a:r>
            <a:r>
              <a:rPr lang="ru-RU" sz="3400" b="1" dirty="0" smtClean="0">
                <a:solidFill>
                  <a:srgbClr val="002060"/>
                </a:solidFill>
                <a:latin typeface="Times New Roman" pitchFamily="18" charset="0"/>
                <a:cs typeface="Times New Roman" pitchFamily="18" charset="0"/>
              </a:rPr>
              <a:t>правильно </a:t>
            </a:r>
            <a:r>
              <a:rPr lang="ru-RU" sz="3400" b="1" dirty="0">
                <a:solidFill>
                  <a:srgbClr val="002060"/>
                </a:solidFill>
                <a:latin typeface="Times New Roman" pitchFamily="18" charset="0"/>
                <a:cs typeface="Times New Roman" pitchFamily="18" charset="0"/>
              </a:rPr>
              <a:t>назовет всех животных, то первый игрок, животное которого угадал водящий, занимает его место. Если водящий не может сказать, какое животное изображает игрок, или </a:t>
            </a:r>
            <a:r>
              <a:rPr lang="ru-RU" sz="3400" b="1" dirty="0" smtClean="0">
                <a:solidFill>
                  <a:srgbClr val="002060"/>
                </a:solidFill>
                <a:latin typeface="Times New Roman" pitchFamily="18" charset="0"/>
                <a:cs typeface="Times New Roman" pitchFamily="18" charset="0"/>
              </a:rPr>
              <a:t>ошибается</a:t>
            </a:r>
            <a:r>
              <a:rPr lang="ru-RU" sz="3400" b="1" dirty="0">
                <a:solidFill>
                  <a:srgbClr val="002060"/>
                </a:solidFill>
                <a:latin typeface="Times New Roman" pitchFamily="18" charset="0"/>
                <a:cs typeface="Times New Roman" pitchFamily="18" charset="0"/>
              </a:rPr>
              <a:t>, то он остается водящим.</a:t>
            </a:r>
          </a:p>
          <a:p>
            <a:pPr indent="363538" algn="just"/>
            <a:r>
              <a:rPr lang="ru-RU" sz="3400" b="1" i="1" dirty="0">
                <a:solidFill>
                  <a:srgbClr val="002060"/>
                </a:solidFill>
                <a:latin typeface="Times New Roman" pitchFamily="18" charset="0"/>
                <a:cs typeface="Times New Roman" pitchFamily="18" charset="0"/>
              </a:rPr>
              <a:t>Примечание</a:t>
            </a:r>
            <a:r>
              <a:rPr lang="ru-RU" sz="3400" b="1" dirty="0">
                <a:solidFill>
                  <a:srgbClr val="002060"/>
                </a:solidFill>
                <a:latin typeface="Times New Roman" pitchFamily="18" charset="0"/>
                <a:cs typeface="Times New Roman" pitchFamily="18" charset="0"/>
              </a:rPr>
              <a:t>. На каждый новый тур игроки заново выбирают карточки, так чтобы каждый из них попробовал изобразить всех животных.</a:t>
            </a:r>
          </a:p>
          <a:p>
            <a:endParaRPr lang="ru-RU" sz="3800" b="1" i="1" dirty="0" smtClean="0">
              <a:solidFill>
                <a:srgbClr val="002060"/>
              </a:solidFill>
              <a:latin typeface="Times New Roman" pitchFamily="18" charset="0"/>
              <a:cs typeface="Times New Roman" pitchFamily="18" charset="0"/>
            </a:endParaRPr>
          </a:p>
          <a:p>
            <a:r>
              <a:rPr lang="ru-RU" sz="3800" b="1" i="1" dirty="0" smtClean="0">
                <a:solidFill>
                  <a:srgbClr val="002060"/>
                </a:solidFill>
                <a:latin typeface="Times New Roman" pitchFamily="18" charset="0"/>
                <a:cs typeface="Times New Roman" pitchFamily="18" charset="0"/>
              </a:rPr>
              <a:t>КЕМ   БЫТЬ</a:t>
            </a:r>
            <a:r>
              <a:rPr lang="ru-RU" sz="3800" b="1" i="1" dirty="0">
                <a:solidFill>
                  <a:srgbClr val="002060"/>
                </a:solidFill>
                <a:latin typeface="Times New Roman" pitchFamily="18" charset="0"/>
                <a:cs typeface="Times New Roman" pitchFamily="18" charset="0"/>
              </a:rPr>
              <a:t>?</a:t>
            </a:r>
            <a:endParaRPr lang="ru-RU" sz="3800" i="1" dirty="0">
              <a:solidFill>
                <a:srgbClr val="002060"/>
              </a:solidFill>
              <a:latin typeface="Times New Roman" pitchFamily="18" charset="0"/>
              <a:cs typeface="Times New Roman" pitchFamily="18" charset="0"/>
            </a:endParaRPr>
          </a:p>
          <a:p>
            <a:pPr algn="just"/>
            <a:r>
              <a:rPr lang="ru-RU" sz="3400" b="1" dirty="0">
                <a:solidFill>
                  <a:srgbClr val="002060"/>
                </a:solidFill>
                <a:latin typeface="Times New Roman" pitchFamily="18" charset="0"/>
                <a:cs typeface="Times New Roman" pitchFamily="18" charset="0"/>
              </a:rPr>
              <a:t>Играют семь и более человек.</a:t>
            </a:r>
          </a:p>
          <a:p>
            <a:pPr algn="just"/>
            <a:r>
              <a:rPr lang="ru-RU" sz="3400" b="1" i="1" dirty="0">
                <a:solidFill>
                  <a:srgbClr val="002060"/>
                </a:solidFill>
                <a:latin typeface="Times New Roman" pitchFamily="18" charset="0"/>
                <a:cs typeface="Times New Roman" pitchFamily="18" charset="0"/>
              </a:rPr>
              <a:t>Инвентарь. </a:t>
            </a:r>
            <a:r>
              <a:rPr lang="ru-RU" sz="3400" b="1" dirty="0">
                <a:solidFill>
                  <a:srgbClr val="002060"/>
                </a:solidFill>
                <a:latin typeface="Times New Roman" pitchFamily="18" charset="0"/>
                <a:cs typeface="Times New Roman" pitchFamily="18" charset="0"/>
              </a:rPr>
              <a:t>Карточки с изображением людей разных профессий.</a:t>
            </a:r>
          </a:p>
          <a:p>
            <a:pPr algn="just"/>
            <a:r>
              <a:rPr lang="ru-RU" sz="3400" b="1" i="1" dirty="0">
                <a:solidFill>
                  <a:srgbClr val="002060"/>
                </a:solidFill>
                <a:latin typeface="Times New Roman" pitchFamily="18" charset="0"/>
                <a:cs typeface="Times New Roman" pitchFamily="18" charset="0"/>
              </a:rPr>
              <a:t>Ход игры. </a:t>
            </a:r>
            <a:r>
              <a:rPr lang="ru-RU" sz="3400" b="1" dirty="0">
                <a:solidFill>
                  <a:srgbClr val="002060"/>
                </a:solidFill>
                <a:latin typeface="Times New Roman" pitchFamily="18" charset="0"/>
                <a:cs typeface="Times New Roman" pitchFamily="18" charset="0"/>
              </a:rPr>
              <a:t>Выбирается водящий. Он на </a:t>
            </a:r>
            <a:r>
              <a:rPr lang="ru-RU" sz="3400" b="1" dirty="0" smtClean="0">
                <a:solidFill>
                  <a:srgbClr val="002060"/>
                </a:solidFill>
                <a:latin typeface="Times New Roman" pitchFamily="18" charset="0"/>
                <a:cs typeface="Times New Roman" pitchFamily="18" charset="0"/>
              </a:rPr>
              <a:t>время </a:t>
            </a:r>
            <a:r>
              <a:rPr lang="ru-RU" sz="3400" b="1" dirty="0">
                <a:solidFill>
                  <a:srgbClr val="002060"/>
                </a:solidFill>
                <a:latin typeface="Times New Roman" pitchFamily="18" charset="0"/>
                <a:cs typeface="Times New Roman" pitchFamily="18" charset="0"/>
              </a:rPr>
              <a:t>выходит из комнаты. Остальные игроки </a:t>
            </a:r>
            <a:r>
              <a:rPr lang="ru-RU" sz="3400" b="1" dirty="0" smtClean="0">
                <a:solidFill>
                  <a:srgbClr val="002060"/>
                </a:solidFill>
                <a:latin typeface="Times New Roman" pitchFamily="18" charset="0"/>
                <a:cs typeface="Times New Roman" pitchFamily="18" charset="0"/>
              </a:rPr>
              <a:t>вытягивают </a:t>
            </a:r>
            <a:r>
              <a:rPr lang="ru-RU" sz="3400" b="1" dirty="0">
                <a:solidFill>
                  <a:srgbClr val="002060"/>
                </a:solidFill>
                <a:latin typeface="Times New Roman" pitchFamily="18" charset="0"/>
                <a:cs typeface="Times New Roman" pitchFamily="18" charset="0"/>
              </a:rPr>
              <a:t>карточки и без слов, пантомимой, </a:t>
            </a:r>
            <a:r>
              <a:rPr lang="ru-RU" sz="3400" b="1" dirty="0" smtClean="0">
                <a:solidFill>
                  <a:srgbClr val="002060"/>
                </a:solidFill>
                <a:latin typeface="Times New Roman" pitchFamily="18" charset="0"/>
                <a:cs typeface="Times New Roman" pitchFamily="18" charset="0"/>
              </a:rPr>
              <a:t>изображают </a:t>
            </a:r>
            <a:r>
              <a:rPr lang="ru-RU" sz="3400" b="1" dirty="0">
                <a:solidFill>
                  <a:srgbClr val="002060"/>
                </a:solidFill>
                <a:latin typeface="Times New Roman" pitchFamily="18" charset="0"/>
                <a:cs typeface="Times New Roman" pitchFamily="18" charset="0"/>
              </a:rPr>
              <a:t>человека на картинке </a:t>
            </a:r>
            <a:r>
              <a:rPr lang="ru-RU" sz="3400" b="1" dirty="0" smtClean="0">
                <a:solidFill>
                  <a:srgbClr val="002060"/>
                </a:solidFill>
                <a:latin typeface="Times New Roman" pitchFamily="18" charset="0"/>
                <a:cs typeface="Times New Roman" pitchFamily="18" charset="0"/>
              </a:rPr>
              <a:t>                   за </a:t>
            </a:r>
            <a:r>
              <a:rPr lang="ru-RU" sz="3400" b="1" dirty="0">
                <a:solidFill>
                  <a:srgbClr val="002060"/>
                </a:solidFill>
                <a:latin typeface="Times New Roman" pitchFamily="18" charset="0"/>
                <a:cs typeface="Times New Roman" pitchFamily="18" charset="0"/>
              </a:rPr>
              <a:t>работой. </a:t>
            </a:r>
            <a:r>
              <a:rPr lang="ru-RU" sz="3400" b="1" dirty="0" smtClean="0">
                <a:solidFill>
                  <a:srgbClr val="002060"/>
                </a:solidFill>
                <a:latin typeface="Times New Roman" pitchFamily="18" charset="0"/>
                <a:cs typeface="Times New Roman" pitchFamily="18" charset="0"/>
              </a:rPr>
              <a:t>Задача </a:t>
            </a:r>
            <a:r>
              <a:rPr lang="ru-RU" sz="3400" b="1" dirty="0">
                <a:solidFill>
                  <a:srgbClr val="002060"/>
                </a:solidFill>
                <a:latin typeface="Times New Roman" pitchFamily="18" charset="0"/>
                <a:cs typeface="Times New Roman" pitchFamily="18" charset="0"/>
              </a:rPr>
              <a:t>водящего — угадать, какую профессию показывает каждый из игроков. Если он </a:t>
            </a:r>
            <a:r>
              <a:rPr lang="ru-RU" sz="3400" b="1" dirty="0" smtClean="0">
                <a:solidFill>
                  <a:srgbClr val="002060"/>
                </a:solidFill>
                <a:latin typeface="Times New Roman" pitchFamily="18" charset="0"/>
                <a:cs typeface="Times New Roman" pitchFamily="18" charset="0"/>
              </a:rPr>
              <a:t>называет </a:t>
            </a:r>
            <a:r>
              <a:rPr lang="ru-RU" sz="3400" b="1" dirty="0">
                <a:solidFill>
                  <a:srgbClr val="002060"/>
                </a:solidFill>
                <a:latin typeface="Times New Roman" pitchFamily="18" charset="0"/>
                <a:cs typeface="Times New Roman" pitchFamily="18" charset="0"/>
              </a:rPr>
              <a:t>все верно, то первый из названных занимает его место. Если же он ошибается или не знает, что ответить, то остается водящим на </a:t>
            </a:r>
            <a:r>
              <a:rPr lang="ru-RU" sz="3400" b="1" dirty="0" smtClean="0">
                <a:solidFill>
                  <a:srgbClr val="002060"/>
                </a:solidFill>
                <a:latin typeface="Times New Roman" pitchFamily="18" charset="0"/>
                <a:cs typeface="Times New Roman" pitchFamily="18" charset="0"/>
              </a:rPr>
              <a:t>следующую </a:t>
            </a:r>
            <a:r>
              <a:rPr lang="ru-RU" sz="3400" b="1" dirty="0">
                <a:solidFill>
                  <a:srgbClr val="002060"/>
                </a:solidFill>
                <a:latin typeface="Times New Roman" pitchFamily="18" charset="0"/>
                <a:cs typeface="Times New Roman" pitchFamily="18" charset="0"/>
              </a:rPr>
              <a:t>игру.</a:t>
            </a:r>
          </a:p>
          <a:p>
            <a:pPr algn="just"/>
            <a:r>
              <a:rPr lang="ru-RU" sz="3400" b="1" i="1" dirty="0">
                <a:solidFill>
                  <a:srgbClr val="002060"/>
                </a:solidFill>
                <a:latin typeface="Times New Roman" pitchFamily="18" charset="0"/>
                <a:cs typeface="Times New Roman" pitchFamily="18" charset="0"/>
              </a:rPr>
              <a:t>Примечание. </a:t>
            </a:r>
            <a:r>
              <a:rPr lang="ru-RU" sz="3400" b="1" dirty="0">
                <a:solidFill>
                  <a:srgbClr val="002060"/>
                </a:solidFill>
                <a:latin typeface="Times New Roman" pitchFamily="18" charset="0"/>
                <a:cs typeface="Times New Roman" pitchFamily="18" charset="0"/>
              </a:rPr>
              <a:t>Каждый раз игроки должны изображать новую профессию, не повторяясь.</a:t>
            </a:r>
          </a:p>
          <a:p>
            <a:pPr algn="just"/>
            <a:endParaRPr lang="ru-RU" dirty="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Подзаголовок 5"/>
          <p:cNvSpPr>
            <a:spLocks noGrp="1"/>
          </p:cNvSpPr>
          <p:nvPr>
            <p:ph type="subTitle" idx="1"/>
          </p:nvPr>
        </p:nvSpPr>
        <p:spPr>
          <a:xfrm>
            <a:off x="323528" y="764704"/>
            <a:ext cx="8568952" cy="3960440"/>
          </a:xfrm>
        </p:spPr>
        <p:txBody>
          <a:bodyPr>
            <a:normAutofit fontScale="40000" lnSpcReduction="20000"/>
          </a:bodyPr>
          <a:lstStyle/>
          <a:p>
            <a:r>
              <a:rPr lang="ru-RU" sz="4500" b="1" i="1" dirty="0">
                <a:solidFill>
                  <a:srgbClr val="002060"/>
                </a:solidFill>
                <a:latin typeface="Times New Roman" pitchFamily="18" charset="0"/>
                <a:cs typeface="Times New Roman" pitchFamily="18" charset="0"/>
              </a:rPr>
              <a:t>ЧТО </a:t>
            </a:r>
            <a:r>
              <a:rPr lang="ru-RU" sz="4500" b="1" i="1" dirty="0" smtClean="0">
                <a:solidFill>
                  <a:srgbClr val="002060"/>
                </a:solidFill>
                <a:latin typeface="Times New Roman" pitchFamily="18" charset="0"/>
                <a:cs typeface="Times New Roman" pitchFamily="18" charset="0"/>
              </a:rPr>
              <a:t> БЫ  ТЫ  СДЕЛАЛ?</a:t>
            </a:r>
          </a:p>
          <a:p>
            <a:endParaRPr lang="ru-RU" sz="3800" b="1" i="1" dirty="0">
              <a:solidFill>
                <a:srgbClr val="002060"/>
              </a:solidFill>
              <a:latin typeface="Times New Roman" pitchFamily="18" charset="0"/>
              <a:cs typeface="Times New Roman" pitchFamily="18" charset="0"/>
            </a:endParaRPr>
          </a:p>
          <a:p>
            <a:pPr indent="261938" algn="just">
              <a:lnSpc>
                <a:spcPct val="120000"/>
              </a:lnSpc>
            </a:pPr>
            <a:r>
              <a:rPr lang="ru-RU" sz="3400" b="1" dirty="0">
                <a:solidFill>
                  <a:srgbClr val="002060"/>
                </a:solidFill>
                <a:latin typeface="Times New Roman" pitchFamily="18" charset="0"/>
                <a:cs typeface="Times New Roman" pitchFamily="18" charset="0"/>
              </a:rPr>
              <a:t>И</a:t>
            </a:r>
            <a:r>
              <a:rPr lang="ru-RU" sz="4000" b="1" dirty="0">
                <a:solidFill>
                  <a:srgbClr val="002060"/>
                </a:solidFill>
                <a:latin typeface="Times New Roman" pitchFamily="18" charset="0"/>
                <a:cs typeface="Times New Roman" pitchFamily="18" charset="0"/>
              </a:rPr>
              <a:t>грают семь и более человек.</a:t>
            </a:r>
          </a:p>
          <a:p>
            <a:pPr indent="261938" algn="just">
              <a:lnSpc>
                <a:spcPct val="120000"/>
              </a:lnSpc>
            </a:pPr>
            <a:r>
              <a:rPr lang="ru-RU" sz="4000" b="1" i="1" dirty="0">
                <a:solidFill>
                  <a:srgbClr val="002060"/>
                </a:solidFill>
                <a:latin typeface="Times New Roman" pitchFamily="18" charset="0"/>
                <a:cs typeface="Times New Roman" pitchFamily="18" charset="0"/>
              </a:rPr>
              <a:t>Ход игры. </a:t>
            </a:r>
            <a:r>
              <a:rPr lang="ru-RU" sz="4000" b="1" dirty="0">
                <a:solidFill>
                  <a:srgbClr val="002060"/>
                </a:solidFill>
                <a:latin typeface="Times New Roman" pitchFamily="18" charset="0"/>
                <a:cs typeface="Times New Roman" pitchFamily="18" charset="0"/>
              </a:rPr>
              <a:t>Водящий выбирает простую </a:t>
            </a:r>
            <a:r>
              <a:rPr lang="ru-RU" sz="4000" b="1" dirty="0" smtClean="0">
                <a:solidFill>
                  <a:srgbClr val="002060"/>
                </a:solidFill>
                <a:latin typeface="Times New Roman" pitchFamily="18" charset="0"/>
                <a:cs typeface="Times New Roman" pitchFamily="18" charset="0"/>
              </a:rPr>
              <a:t>ситуацию</a:t>
            </a:r>
            <a:r>
              <a:rPr lang="ru-RU" sz="4000" b="1" dirty="0">
                <a:solidFill>
                  <a:srgbClr val="002060"/>
                </a:solidFill>
                <a:latin typeface="Times New Roman" pitchFamily="18" charset="0"/>
                <a:cs typeface="Times New Roman" pitchFamily="18" charset="0"/>
              </a:rPr>
              <a:t>, например: «В лес пришел охотник». Детям предлагается показать, что бы они делали и </a:t>
            </a:r>
            <a:r>
              <a:rPr lang="ru-RU" sz="4000" b="1" dirty="0" smtClean="0">
                <a:solidFill>
                  <a:srgbClr val="002060"/>
                </a:solidFill>
                <a:latin typeface="Times New Roman" pitchFamily="18" charset="0"/>
                <a:cs typeface="Times New Roman" pitchFamily="18" charset="0"/>
              </a:rPr>
              <a:t>говорили </a:t>
            </a:r>
            <a:r>
              <a:rPr lang="ru-RU" sz="4000" b="1" dirty="0">
                <a:solidFill>
                  <a:srgbClr val="002060"/>
                </a:solidFill>
                <a:latin typeface="Times New Roman" pitchFamily="18" charset="0"/>
                <a:cs typeface="Times New Roman" pitchFamily="18" charset="0"/>
              </a:rPr>
              <a:t>на месте лесных жителей или сказочных персонажей, например, зайца, лисы, медведя, </a:t>
            </a:r>
            <a:r>
              <a:rPr lang="ru-RU" sz="4000" b="1" dirty="0" smtClean="0">
                <a:solidFill>
                  <a:srgbClr val="002060"/>
                </a:solidFill>
                <a:latin typeface="Times New Roman" pitchFamily="18" charset="0"/>
                <a:cs typeface="Times New Roman" pitchFamily="18" charset="0"/>
              </a:rPr>
              <a:t>лешего</a:t>
            </a:r>
            <a:r>
              <a:rPr lang="ru-RU" sz="4000" b="1" dirty="0">
                <a:solidFill>
                  <a:srgbClr val="002060"/>
                </a:solidFill>
                <a:latin typeface="Times New Roman" pitchFamily="18" charset="0"/>
                <a:cs typeface="Times New Roman" pitchFamily="18" charset="0"/>
              </a:rPr>
              <a:t>, водяного, охотничьей собаки и т. д. </a:t>
            </a:r>
            <a:endParaRPr lang="ru-RU" sz="4000" b="1" dirty="0" smtClean="0">
              <a:solidFill>
                <a:srgbClr val="002060"/>
              </a:solidFill>
              <a:latin typeface="Times New Roman" pitchFamily="18" charset="0"/>
              <a:cs typeface="Times New Roman" pitchFamily="18" charset="0"/>
            </a:endParaRPr>
          </a:p>
          <a:p>
            <a:pPr indent="261938" algn="just">
              <a:lnSpc>
                <a:spcPct val="120000"/>
              </a:lnSpc>
            </a:pPr>
            <a:r>
              <a:rPr lang="ru-RU" sz="4000" b="1" dirty="0" smtClean="0">
                <a:solidFill>
                  <a:srgbClr val="002060"/>
                </a:solidFill>
                <a:latin typeface="Times New Roman" pitchFamily="18" charset="0"/>
                <a:cs typeface="Times New Roman" pitchFamily="18" charset="0"/>
              </a:rPr>
              <a:t>Роли </a:t>
            </a:r>
            <a:r>
              <a:rPr lang="ru-RU" sz="4000" b="1" dirty="0">
                <a:solidFill>
                  <a:srgbClr val="002060"/>
                </a:solidFill>
                <a:latin typeface="Times New Roman" pitchFamily="18" charset="0"/>
                <a:cs typeface="Times New Roman" pitchFamily="18" charset="0"/>
              </a:rPr>
              <a:t>распределяются по жребию или по принципу </a:t>
            </a:r>
            <a:r>
              <a:rPr lang="ru-RU" sz="4000" b="1" dirty="0" smtClean="0">
                <a:solidFill>
                  <a:srgbClr val="002060"/>
                </a:solidFill>
                <a:latin typeface="Times New Roman" pitchFamily="18" charset="0"/>
                <a:cs typeface="Times New Roman" pitchFamily="18" charset="0"/>
              </a:rPr>
              <a:t>игры в </a:t>
            </a:r>
            <a:r>
              <a:rPr lang="ru-RU" sz="4000" b="1" dirty="0">
                <a:solidFill>
                  <a:srgbClr val="002060"/>
                </a:solidFill>
                <a:latin typeface="Times New Roman" pitchFamily="18" charset="0"/>
                <a:cs typeface="Times New Roman" pitchFamily="18" charset="0"/>
              </a:rPr>
              <a:t>фанты. Один из игроков обязательно </a:t>
            </a:r>
            <a:r>
              <a:rPr lang="ru-RU" sz="4000" b="1" dirty="0" smtClean="0">
                <a:solidFill>
                  <a:srgbClr val="002060"/>
                </a:solidFill>
                <a:latin typeface="Times New Roman" pitchFamily="18" charset="0"/>
                <a:cs typeface="Times New Roman" pitchFamily="18" charset="0"/>
              </a:rPr>
              <a:t>должен </a:t>
            </a:r>
            <a:r>
              <a:rPr lang="ru-RU" sz="4000" b="1" dirty="0">
                <a:solidFill>
                  <a:srgbClr val="002060"/>
                </a:solidFill>
                <a:latin typeface="Times New Roman" pitchFamily="18" charset="0"/>
                <a:cs typeface="Times New Roman" pitchFamily="18" charset="0"/>
              </a:rPr>
              <a:t>сыграть роль охотника.</a:t>
            </a:r>
          </a:p>
          <a:p>
            <a:pPr indent="261938" algn="just">
              <a:lnSpc>
                <a:spcPct val="120000"/>
              </a:lnSpc>
            </a:pPr>
            <a:r>
              <a:rPr lang="ru-RU" sz="4000" b="1" dirty="0">
                <a:solidFill>
                  <a:srgbClr val="002060"/>
                </a:solidFill>
                <a:latin typeface="Times New Roman" pitchFamily="18" charset="0"/>
                <a:cs typeface="Times New Roman" pitchFamily="18" charset="0"/>
              </a:rPr>
              <a:t>Игрокам дается время на подготовку, после чего все показывают то, что делают, по их </a:t>
            </a:r>
            <a:r>
              <a:rPr lang="ru-RU" sz="4000" b="1" dirty="0" smtClean="0">
                <a:solidFill>
                  <a:srgbClr val="002060"/>
                </a:solidFill>
                <a:latin typeface="Times New Roman" pitchFamily="18" charset="0"/>
                <a:cs typeface="Times New Roman" pitchFamily="18" charset="0"/>
              </a:rPr>
              <a:t>мнению</a:t>
            </a:r>
            <a:r>
              <a:rPr lang="ru-RU" sz="4000" b="1" dirty="0">
                <a:solidFill>
                  <a:srgbClr val="002060"/>
                </a:solidFill>
                <a:latin typeface="Times New Roman" pitchFamily="18" charset="0"/>
                <a:cs typeface="Times New Roman" pitchFamily="18" charset="0"/>
              </a:rPr>
              <a:t>, персонажи. Победителя выбирают все </a:t>
            </a:r>
            <a:r>
              <a:rPr lang="ru-RU" sz="4000" b="1" dirty="0" smtClean="0">
                <a:solidFill>
                  <a:srgbClr val="002060"/>
                </a:solidFill>
                <a:latin typeface="Times New Roman" pitchFamily="18" charset="0"/>
                <a:cs typeface="Times New Roman" pitchFamily="18" charset="0"/>
              </a:rPr>
              <a:t>игроки</a:t>
            </a:r>
            <a:r>
              <a:rPr lang="ru-RU" sz="4000" b="1" dirty="0">
                <a:solidFill>
                  <a:srgbClr val="002060"/>
                </a:solidFill>
                <a:latin typeface="Times New Roman" pitchFamily="18" charset="0"/>
                <a:cs typeface="Times New Roman" pitchFamily="18" charset="0"/>
              </a:rPr>
              <a:t>. Он может быть и не один.</a:t>
            </a:r>
          </a:p>
          <a:p>
            <a:pPr indent="261938" algn="just">
              <a:lnSpc>
                <a:spcPct val="120000"/>
              </a:lnSpc>
            </a:pPr>
            <a:r>
              <a:rPr lang="ru-RU" sz="4000" b="1" i="1" dirty="0">
                <a:solidFill>
                  <a:srgbClr val="002060"/>
                </a:solidFill>
                <a:latin typeface="Times New Roman" pitchFamily="18" charset="0"/>
                <a:cs typeface="Times New Roman" pitchFamily="18" charset="0"/>
              </a:rPr>
              <a:t>Примечание.</a:t>
            </a:r>
            <a:r>
              <a:rPr lang="ru-RU" sz="4000" b="1" dirty="0">
                <a:solidFill>
                  <a:srgbClr val="002060"/>
                </a:solidFill>
                <a:latin typeface="Times New Roman" pitchFamily="18" charset="0"/>
                <a:cs typeface="Times New Roman" pitchFamily="18" charset="0"/>
              </a:rPr>
              <a:t> При раздаче ролей нужно быть внимательным. Слова типа «Маша, ты Баба-Яга» могут обидеть ребенка и вызвать насмешки.</a:t>
            </a:r>
          </a:p>
          <a:p>
            <a:pPr algn="just">
              <a:lnSpc>
                <a:spcPct val="120000"/>
              </a:lnSpc>
            </a:pPr>
            <a:r>
              <a:rPr lang="ru-RU" sz="4000" b="1" dirty="0">
                <a:solidFill>
                  <a:srgbClr val="002060"/>
                </a:solidFill>
                <a:latin typeface="Times New Roman" pitchFamily="18" charset="0"/>
                <a:cs typeface="Times New Roman" pitchFamily="18" charset="0"/>
              </a:rPr>
              <a:t> </a:t>
            </a:r>
          </a:p>
          <a:p>
            <a:endParaRPr lang="ru-RU" sz="3400" b="1" dirty="0">
              <a:solidFill>
                <a:srgbClr val="002060"/>
              </a:solidFill>
              <a:latin typeface="Times New Roman" pitchFamily="18" charset="0"/>
              <a:cs typeface="Times New Roman" pitchFamily="18" charset="0"/>
            </a:endParaRPr>
          </a:p>
          <a:p>
            <a:endParaRPr lang="ru-RU"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Презентации СКАЧ\12\template_mai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одзаголовок 2"/>
          <p:cNvSpPr>
            <a:spLocks noGrp="1"/>
          </p:cNvSpPr>
          <p:nvPr>
            <p:ph type="subTitle" idx="1"/>
          </p:nvPr>
        </p:nvSpPr>
        <p:spPr>
          <a:xfrm>
            <a:off x="467544" y="836712"/>
            <a:ext cx="8280920" cy="4032448"/>
          </a:xfrm>
        </p:spPr>
        <p:txBody>
          <a:bodyPr>
            <a:normAutofit fontScale="92500" lnSpcReduction="20000"/>
          </a:bodyPr>
          <a:lstStyle/>
          <a:p>
            <a:r>
              <a:rPr lang="ru-RU" sz="2300" b="1" i="1" cap="small" dirty="0">
                <a:solidFill>
                  <a:srgbClr val="002060"/>
                </a:solidFill>
                <a:latin typeface="Times New Roman" pitchFamily="18" charset="0"/>
                <a:cs typeface="Times New Roman" pitchFamily="18" charset="0"/>
              </a:rPr>
              <a:t>РИСУЕМ  </a:t>
            </a:r>
            <a:r>
              <a:rPr lang="ru-RU" sz="2300" b="1" i="1" dirty="0">
                <a:solidFill>
                  <a:srgbClr val="002060"/>
                </a:solidFill>
                <a:latin typeface="Times New Roman" pitchFamily="18" charset="0"/>
                <a:cs typeface="Times New Roman" pitchFamily="18" charset="0"/>
              </a:rPr>
              <a:t>ПО  </a:t>
            </a:r>
            <a:r>
              <a:rPr lang="ru-RU" sz="2300" b="1" i="1" dirty="0" smtClean="0">
                <a:solidFill>
                  <a:srgbClr val="002060"/>
                </a:solidFill>
                <a:latin typeface="Times New Roman" pitchFamily="18" charset="0"/>
                <a:cs typeface="Times New Roman" pitchFamily="18" charset="0"/>
              </a:rPr>
              <a:t>КРУГУ</a:t>
            </a:r>
          </a:p>
          <a:p>
            <a:endParaRPr lang="ru-RU" sz="2300" i="1" dirty="0" smtClean="0">
              <a:solidFill>
                <a:srgbClr val="002060"/>
              </a:solidFill>
              <a:latin typeface="Times New Roman" pitchFamily="18" charset="0"/>
              <a:cs typeface="Times New Roman" pitchFamily="18" charset="0"/>
            </a:endParaRPr>
          </a:p>
          <a:p>
            <a:pPr indent="261938" algn="just">
              <a:lnSpc>
                <a:spcPct val="110000"/>
              </a:lnSpc>
            </a:pPr>
            <a:r>
              <a:rPr lang="ru-RU" sz="1700" b="1" dirty="0" smtClean="0">
                <a:solidFill>
                  <a:srgbClr val="002060"/>
                </a:solidFill>
                <a:latin typeface="Times New Roman" pitchFamily="18" charset="0"/>
                <a:cs typeface="Times New Roman" pitchFamily="18" charset="0"/>
              </a:rPr>
              <a:t>Играют </a:t>
            </a:r>
            <a:r>
              <a:rPr lang="ru-RU" sz="1700" b="1" dirty="0">
                <a:solidFill>
                  <a:srgbClr val="002060"/>
                </a:solidFill>
                <a:latin typeface="Times New Roman" pitchFamily="18" charset="0"/>
                <a:cs typeface="Times New Roman" pitchFamily="18" charset="0"/>
              </a:rPr>
              <a:t>пять и более человек.</a:t>
            </a:r>
          </a:p>
          <a:p>
            <a:pPr indent="261938" algn="just">
              <a:lnSpc>
                <a:spcPct val="110000"/>
              </a:lnSpc>
            </a:pPr>
            <a:r>
              <a:rPr lang="ru-RU" sz="1700" b="1" i="1" dirty="0">
                <a:solidFill>
                  <a:srgbClr val="002060"/>
                </a:solidFill>
                <a:latin typeface="Times New Roman" pitchFamily="18" charset="0"/>
                <a:cs typeface="Times New Roman" pitchFamily="18" charset="0"/>
              </a:rPr>
              <a:t>Инвентарь. </a:t>
            </a:r>
            <a:r>
              <a:rPr lang="ru-RU" sz="1700" b="1" dirty="0">
                <a:solidFill>
                  <a:srgbClr val="002060"/>
                </a:solidFill>
                <a:latin typeface="Times New Roman" pitchFamily="18" charset="0"/>
                <a:cs typeface="Times New Roman" pitchFamily="18" charset="0"/>
              </a:rPr>
              <a:t>Бумага, цветные карандаши.</a:t>
            </a:r>
          </a:p>
          <a:p>
            <a:pPr indent="261938" algn="just">
              <a:lnSpc>
                <a:spcPct val="110000"/>
              </a:lnSpc>
            </a:pPr>
            <a:r>
              <a:rPr lang="ru-RU" sz="1700" b="1" i="1" dirty="0">
                <a:solidFill>
                  <a:srgbClr val="002060"/>
                </a:solidFill>
                <a:latin typeface="Times New Roman" pitchFamily="18" charset="0"/>
                <a:cs typeface="Times New Roman" pitchFamily="18" charset="0"/>
              </a:rPr>
              <a:t>Ход игры. </a:t>
            </a:r>
            <a:r>
              <a:rPr lang="ru-RU" sz="1700" b="1" dirty="0">
                <a:solidFill>
                  <a:srgbClr val="002060"/>
                </a:solidFill>
                <a:latin typeface="Times New Roman" pitchFamily="18" charset="0"/>
                <a:cs typeface="Times New Roman" pitchFamily="18" charset="0"/>
              </a:rPr>
              <a:t>Участники садятся в круг. Каждый выбирает карандаш любого цвета, но лучше, </a:t>
            </a:r>
            <a:r>
              <a:rPr lang="ru-RU" sz="1700" b="1" dirty="0" smtClean="0">
                <a:solidFill>
                  <a:srgbClr val="002060"/>
                </a:solidFill>
                <a:latin typeface="Times New Roman" pitchFamily="18" charset="0"/>
                <a:cs typeface="Times New Roman" pitchFamily="18" charset="0"/>
              </a:rPr>
              <a:t>чтобы </a:t>
            </a:r>
            <a:r>
              <a:rPr lang="ru-RU" sz="1700" b="1" dirty="0">
                <a:solidFill>
                  <a:srgbClr val="002060"/>
                </a:solidFill>
                <a:latin typeface="Times New Roman" pitchFamily="18" charset="0"/>
                <a:cs typeface="Times New Roman" pitchFamily="18" charset="0"/>
              </a:rPr>
              <a:t>цвета не повторялись. У водящего — простой карандаш. Он рисует квадрат и передает лист </a:t>
            </a:r>
            <a:r>
              <a:rPr lang="ru-RU" sz="1700" b="1" dirty="0" smtClean="0">
                <a:solidFill>
                  <a:srgbClr val="002060"/>
                </a:solidFill>
                <a:latin typeface="Times New Roman" pitchFamily="18" charset="0"/>
                <a:cs typeface="Times New Roman" pitchFamily="18" charset="0"/>
              </a:rPr>
              <a:t>одному </a:t>
            </a:r>
            <a:r>
              <a:rPr lang="ru-RU" sz="1700" b="1" dirty="0">
                <a:solidFill>
                  <a:srgbClr val="002060"/>
                </a:solidFill>
                <a:latin typeface="Times New Roman" pitchFamily="18" charset="0"/>
                <a:cs typeface="Times New Roman" pitchFamily="18" charset="0"/>
              </a:rPr>
              <a:t>из игроков. Тот должен дорисовать какую-нибудь деталь, чтобы геометрическая фигура стала каким-то предметом, например крышу, </a:t>
            </a:r>
            <a:r>
              <a:rPr lang="ru-RU" sz="1700" b="1" dirty="0" smtClean="0">
                <a:solidFill>
                  <a:srgbClr val="002060"/>
                </a:solidFill>
                <a:latin typeface="Times New Roman" pitchFamily="18" charset="0"/>
                <a:cs typeface="Times New Roman" pitchFamily="18" charset="0"/>
              </a:rPr>
              <a:t>тогда </a:t>
            </a:r>
            <a:r>
              <a:rPr lang="ru-RU" sz="1700" b="1" dirty="0">
                <a:solidFill>
                  <a:srgbClr val="002060"/>
                </a:solidFill>
                <a:latin typeface="Times New Roman" pitchFamily="18" charset="0"/>
                <a:cs typeface="Times New Roman" pitchFamily="18" charset="0"/>
              </a:rPr>
              <a:t>это будет дом. </a:t>
            </a:r>
            <a:endParaRPr lang="ru-RU" sz="1700" b="1" dirty="0" smtClean="0">
              <a:solidFill>
                <a:srgbClr val="002060"/>
              </a:solidFill>
              <a:latin typeface="Times New Roman" pitchFamily="18" charset="0"/>
              <a:cs typeface="Times New Roman" pitchFamily="18" charset="0"/>
            </a:endParaRPr>
          </a:p>
          <a:p>
            <a:pPr indent="261938" algn="just">
              <a:lnSpc>
                <a:spcPct val="110000"/>
              </a:lnSpc>
            </a:pPr>
            <a:r>
              <a:rPr lang="ru-RU" sz="1700" b="1" dirty="0" smtClean="0">
                <a:solidFill>
                  <a:srgbClr val="002060"/>
                </a:solidFill>
                <a:latin typeface="Times New Roman" pitchFamily="18" charset="0"/>
                <a:cs typeface="Times New Roman" pitchFamily="18" charset="0"/>
              </a:rPr>
              <a:t>Желательно</a:t>
            </a:r>
            <a:r>
              <a:rPr lang="ru-RU" sz="1700" b="1" dirty="0">
                <a:solidFill>
                  <a:srgbClr val="002060"/>
                </a:solidFill>
                <a:latin typeface="Times New Roman" pitchFamily="18" charset="0"/>
                <a:cs typeface="Times New Roman" pitchFamily="18" charset="0"/>
              </a:rPr>
              <a:t>, чтобы цвет </a:t>
            </a:r>
            <a:r>
              <a:rPr lang="ru-RU" sz="1700" b="1" dirty="0" smtClean="0">
                <a:solidFill>
                  <a:srgbClr val="002060"/>
                </a:solidFill>
                <a:latin typeface="Times New Roman" pitchFamily="18" charset="0"/>
                <a:cs typeface="Times New Roman" pitchFamily="18" charset="0"/>
              </a:rPr>
              <a:t>дорисованных </a:t>
            </a:r>
            <a:r>
              <a:rPr lang="ru-RU" sz="1700" b="1" dirty="0">
                <a:solidFill>
                  <a:srgbClr val="002060"/>
                </a:solidFill>
                <a:latin typeface="Times New Roman" pitchFamily="18" charset="0"/>
                <a:cs typeface="Times New Roman" pitchFamily="18" charset="0"/>
              </a:rPr>
              <a:t>деталей соответствовал реальному (не стоит рисовать красную траву или фиолетовое небо). Дорисовав деталь, игрок передает листок дальше.</a:t>
            </a:r>
          </a:p>
          <a:p>
            <a:pPr indent="261938" algn="just">
              <a:lnSpc>
                <a:spcPct val="110000"/>
              </a:lnSpc>
            </a:pPr>
            <a:r>
              <a:rPr lang="ru-RU" sz="1700" b="1" dirty="0">
                <a:solidFill>
                  <a:srgbClr val="002060"/>
                </a:solidFill>
                <a:latin typeface="Times New Roman" pitchFamily="18" charset="0"/>
                <a:cs typeface="Times New Roman" pitchFamily="18" charset="0"/>
              </a:rPr>
              <a:t>Тем временем водящий на следующем листе рисует новую фигуру и передает по кругу в </a:t>
            </a:r>
            <a:r>
              <a:rPr lang="ru-RU" sz="1700" b="1" dirty="0" smtClean="0">
                <a:solidFill>
                  <a:srgbClr val="002060"/>
                </a:solidFill>
                <a:latin typeface="Times New Roman" pitchFamily="18" charset="0"/>
                <a:cs typeface="Times New Roman" pitchFamily="18" charset="0"/>
              </a:rPr>
              <a:t>другую </a:t>
            </a:r>
            <a:r>
              <a:rPr lang="ru-RU" sz="1700" b="1" dirty="0">
                <a:solidFill>
                  <a:srgbClr val="002060"/>
                </a:solidFill>
                <a:latin typeface="Times New Roman" pitchFamily="18" charset="0"/>
                <a:cs typeface="Times New Roman" pitchFamily="18" charset="0"/>
              </a:rPr>
              <a:t>сторону.</a:t>
            </a:r>
          </a:p>
          <a:p>
            <a:pPr indent="261938" algn="just">
              <a:lnSpc>
                <a:spcPct val="110000"/>
              </a:lnSpc>
            </a:pPr>
            <a:r>
              <a:rPr lang="ru-RU" sz="1700" b="1" dirty="0">
                <a:solidFill>
                  <a:srgbClr val="002060"/>
                </a:solidFill>
                <a:latin typeface="Times New Roman" pitchFamily="18" charset="0"/>
                <a:cs typeface="Times New Roman" pitchFamily="18" charset="0"/>
              </a:rPr>
              <a:t>После игры можно сравнить рисунки, </a:t>
            </a:r>
            <a:r>
              <a:rPr lang="ru-RU" sz="1700" b="1" dirty="0" smtClean="0">
                <a:solidFill>
                  <a:srgbClr val="002060"/>
                </a:solidFill>
                <a:latin typeface="Times New Roman" pitchFamily="18" charset="0"/>
                <a:cs typeface="Times New Roman" pitchFamily="18" charset="0"/>
              </a:rPr>
              <a:t>устроив </a:t>
            </a:r>
            <a:r>
              <a:rPr lang="ru-RU" sz="1700" b="1" dirty="0">
                <a:solidFill>
                  <a:srgbClr val="002060"/>
                </a:solidFill>
                <a:latin typeface="Times New Roman" pitchFamily="18" charset="0"/>
                <a:cs typeface="Times New Roman" pitchFamily="18" charset="0"/>
              </a:rPr>
              <a:t>«выставку</a:t>
            </a:r>
            <a:r>
              <a:rPr lang="ru-RU" sz="1700" b="1" dirty="0" smtClean="0">
                <a:solidFill>
                  <a:srgbClr val="002060"/>
                </a:solidFill>
                <a:latin typeface="Times New Roman" pitchFamily="18" charset="0"/>
                <a:cs typeface="Times New Roman" pitchFamily="18" charset="0"/>
              </a:rPr>
              <a:t>».</a:t>
            </a:r>
          </a:p>
          <a:p>
            <a:endParaRPr lang="ru-RU" sz="1800" b="1" i="1" dirty="0" smtClean="0">
              <a:solidFill>
                <a:srgbClr val="002060"/>
              </a:solidFill>
              <a:latin typeface="Times New Roman" pitchFamily="18" charset="0"/>
              <a:cs typeface="Times New Roman" pitchFamily="18" charset="0"/>
            </a:endParaRPr>
          </a:p>
          <a:p>
            <a:endParaRPr lang="ru-RU" sz="1800" b="1" dirty="0">
              <a:solidFill>
                <a:srgbClr val="002060"/>
              </a:solidFill>
              <a:latin typeface="Times New Roman" pitchFamily="18" charset="0"/>
              <a:cs typeface="Times New Roman" pitchFamily="18" charset="0"/>
            </a:endParaRPr>
          </a:p>
          <a:p>
            <a:pPr indent="174625" algn="just"/>
            <a:endParaRPr lang="ru-RU" sz="1700" b="1" dirty="0">
              <a:solidFill>
                <a:srgbClr val="002060"/>
              </a:solidFill>
              <a:latin typeface="Times New Roman" pitchFamily="18" charset="0"/>
              <a:cs typeface="Times New Roman" pitchFamily="18" charset="0"/>
            </a:endParaRPr>
          </a:p>
          <a:p>
            <a:pPr algn="just"/>
            <a:endParaRPr lang="ru-RU" dirty="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1968</Words>
  <Application>Microsoft Office PowerPoint</Application>
  <PresentationFormat>Экран (4:3)</PresentationFormat>
  <Paragraphs>100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           Воображение — вершина познавательного процесса, который включает в себя восприятие информации, запоминание, осмысление, воспроизведение. Воображение дает возможность не просто воспроизводить информацию, а творчески комбинировать ее, изменять форму, даже создавать новое на основе того, что мы знаем и умеем.        На земле не существует ребенка, лишенного воображения, как нет детей, не умеющих и не любящих играть. И неудивительно: эти процессы взаимосвязаны. Воображая, додумывая непонятное, малыш осмысливает новые знания об окружающем мире, играя — воспроизводит осмысленное.      Несмотря на то, что любой ребенок наделен воображением, оно далеко не у всех развито одинаково хорошо. А резервы для развития этого процесса есть у каждого без исключения малыша. Поэтому следует уделять особое внимание развитию их фантазии и творческих способностей.      Вашему вниманию  представлены игры, стимулирующие воображение детей, дающие возможность интерпретировать прочитанное; помогающие развивать художественные, литературные, актерские и другие способности.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9</cp:revision>
  <dcterms:created xsi:type="dcterms:W3CDTF">2013-02-05T18:13:21Z</dcterms:created>
  <dcterms:modified xsi:type="dcterms:W3CDTF">2013-02-06T18:28:00Z</dcterms:modified>
</cp:coreProperties>
</file>