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076371-3BE3-4997-AF46-D75D5DB5424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4B58E82-AA0D-4073-8CC1-7862A6D75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429132"/>
            <a:ext cx="8305800" cy="1643074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Лысенко Марина</a:t>
            </a:r>
          </a:p>
          <a:p>
            <a:r>
              <a:rPr lang="ru-RU" dirty="0" smtClean="0"/>
              <a:t>                                                                     3 курс 35 группа </a:t>
            </a:r>
          </a:p>
          <a:p>
            <a:r>
              <a:rPr lang="ru-RU" dirty="0" smtClean="0"/>
              <a:t>                                                                  заочное отделение </a:t>
            </a:r>
          </a:p>
          <a:p>
            <a:r>
              <a:rPr lang="ru-RU" dirty="0" smtClean="0"/>
              <a:t>                                                                  кафедра логопедии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05800" cy="1981200"/>
          </a:xfrm>
        </p:spPr>
        <p:txBody>
          <a:bodyPr/>
          <a:lstStyle/>
          <a:p>
            <a:r>
              <a:rPr lang="ru-RU" sz="88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Дары ФРЕБЕЛЯ</a:t>
            </a:r>
            <a:endParaRPr lang="ru-RU" sz="8800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9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im7-tub-ru.yandex.net/i?id=334197788-5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0929287-1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00042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26245536-18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572008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170987442-36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2571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332913237-6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572008"/>
            <a:ext cx="2786082" cy="20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1267421-70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2500306"/>
            <a:ext cx="320041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8-tub-ru.yandex.net/i?id=240894022-20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571480"/>
            <a:ext cx="2633666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dirty="0" smtClean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776270"/>
          </a:xfrm>
        </p:spPr>
        <p:txBody>
          <a:bodyPr>
            <a:normAutofit fontScale="90000"/>
          </a:bodyPr>
          <a:lstStyle/>
          <a:p>
            <a:r>
              <a:rPr sz="4400" b="1" i="1" smtClean="0">
                <a:latin typeface="Monotype Corsiva" pitchFamily="66" charset="0"/>
              </a:rPr>
              <a:t>   </a:t>
            </a:r>
            <a:r>
              <a:rPr lang="ru-RU" sz="4900" b="1" i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Фридрих  Вильгельм  Август  </a:t>
            </a:r>
            <a:r>
              <a:rPr lang="ru-RU" sz="4900" b="1" i="1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Фрёбель</a:t>
            </a:r>
            <a:endParaRPr lang="ru-RU" sz="4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2" descr="http://raduga-nte.de/artikel/unsleipzig/prominente/Froebel/Friedrich_Froeb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2786082" cy="3643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1214422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Фридрих Вильгельм Август </a:t>
            </a:r>
            <a:r>
              <a:rPr lang="ru-RU" sz="3200" b="1" i="1" dirty="0" err="1" smtClean="0">
                <a:latin typeface="Monotype Corsiva" pitchFamily="66" charset="0"/>
              </a:rPr>
              <a:t>Фрёбель</a:t>
            </a:r>
            <a:r>
              <a:rPr lang="ru-RU" sz="3200" b="1" i="1" dirty="0" smtClean="0">
                <a:latin typeface="Monotype Corsiva" pitchFamily="66" charset="0"/>
              </a:rPr>
              <a:t>  - </a:t>
            </a:r>
            <a:r>
              <a:rPr lang="ru-RU" sz="3200" i="1" dirty="0" smtClean="0">
                <a:latin typeface="Monotype Corsiva" pitchFamily="66" charset="0"/>
              </a:rPr>
              <a:t> немецкий педагог,</a:t>
            </a:r>
          </a:p>
          <a:p>
            <a:r>
              <a:rPr lang="ru-RU" sz="3200" i="1" dirty="0" smtClean="0">
                <a:latin typeface="Monotype Corsiva" pitchFamily="66" charset="0"/>
              </a:rPr>
              <a:t>теоретик  дошкольного воспитания, ученик Песталоцци, исходил из того, что дети- цветы и воспитывать их должны "добрые садовницы".</a:t>
            </a:r>
            <a:r>
              <a:rPr lang="ru-RU" sz="3200" dirty="0" smtClean="0"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857760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Monotype Corsiva" pitchFamily="66" charset="0"/>
              </a:rPr>
              <a:t>    </a:t>
            </a:r>
            <a:r>
              <a:rPr lang="ru-RU" b="1" i="1" dirty="0" smtClean="0">
                <a:solidFill>
                  <a:srgbClr val="0070C0"/>
                </a:solidFill>
                <a:latin typeface="Monotype Corsiva" pitchFamily="66" charset="0"/>
              </a:rPr>
              <a:t>2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1.04.1782 </a:t>
            </a:r>
            <a:r>
              <a:rPr lang="ru-RU" dirty="0">
                <a:solidFill>
                  <a:srgbClr val="0070C0"/>
                </a:solidFill>
                <a:latin typeface="Monotype Corsiva" pitchFamily="66" charset="0"/>
              </a:rPr>
              <a:t>– 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21.06.1852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cs307800.userapi.com/v307800794/4494/NgbsK6yAPek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929322" y="928670"/>
            <a:ext cx="278608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668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00024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 термин </a:t>
            </a:r>
            <a:r>
              <a:rPr lang="ru-RU" sz="2400" dirty="0">
                <a:latin typeface="Monotype Corsiva" pitchFamily="66" charset="0"/>
              </a:rPr>
              <a:t>«детский сад» </a:t>
            </a:r>
            <a:r>
              <a:rPr lang="ru-RU" sz="2400" dirty="0" err="1">
                <a:latin typeface="Monotype Corsiva" pitchFamily="66" charset="0"/>
              </a:rPr>
              <a:t>Фребель</a:t>
            </a:r>
            <a:r>
              <a:rPr lang="ru-RU" sz="2400" dirty="0">
                <a:latin typeface="Monotype Corsiva" pitchFamily="66" charset="0"/>
              </a:rPr>
              <a:t> вложил понимание ребенка как цветка, который надо заботливо выращивать, сохраняя при этом его врожденную природу </a:t>
            </a:r>
            <a:r>
              <a:rPr lang="ru-RU" sz="2400" dirty="0" smtClean="0">
                <a:latin typeface="Monotype Corsiva" pitchFamily="66" charset="0"/>
              </a:rPr>
              <a:t>(«дети </a:t>
            </a:r>
            <a:r>
              <a:rPr lang="ru-RU" sz="2400" dirty="0">
                <a:latin typeface="Monotype Corsiva" pitchFamily="66" charset="0"/>
              </a:rPr>
              <a:t>— цветы жизни!»)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42852"/>
            <a:ext cx="5572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Этот немецкий педагог 19 века не только придумал сам термин «детский сад», но и привлек внимание общественности к необходимости заниматься с детьми дошкольного возраста.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180344"/>
            <a:ext cx="5715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Monotype Corsiva" pitchFamily="66" charset="0"/>
              </a:rPr>
              <a:t>Фребель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>
                <a:latin typeface="Monotype Corsiva" pitchFamily="66" charset="0"/>
              </a:rPr>
              <a:t>изобрел систему раннего развития, основанную на т.н. «шести дарах», которые впоследствии получили его имя. Я</a:t>
            </a:r>
            <a:r>
              <a:rPr lang="ru-RU" sz="2400" dirty="0" smtClean="0">
                <a:latin typeface="Monotype Corsiva" pitchFamily="66" charset="0"/>
              </a:rPr>
              <a:t>дром </a:t>
            </a:r>
            <a:r>
              <a:rPr lang="ru-RU" sz="2400" dirty="0">
                <a:latin typeface="Monotype Corsiva" pitchFamily="66" charset="0"/>
              </a:rPr>
              <a:t>системы была игра, которую </a:t>
            </a:r>
            <a:r>
              <a:rPr lang="ru-RU" sz="2400" dirty="0" err="1">
                <a:latin typeface="Monotype Corsiva" pitchFamily="66" charset="0"/>
              </a:rPr>
              <a:t>Фребель</a:t>
            </a:r>
            <a:r>
              <a:rPr lang="ru-RU" sz="2400" dirty="0">
                <a:latin typeface="Monotype Corsiva" pitchFamily="66" charset="0"/>
              </a:rPr>
              <a:t> называл языком ребенка, дающим представление о том, что «лежит у него на душе, чем занята голова, чего хотят руки и ноги».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первый: </a:t>
            </a:r>
            <a:r>
              <a:rPr lang="ru-RU" sz="2000" b="1" dirty="0"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разноцветные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мячи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на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верёвочке</a:t>
            </a:r>
          </a:p>
          <a:p>
            <a:pPr>
              <a:buNone/>
            </a:pPr>
            <a:r>
              <a:rPr lang="ru-RU" sz="2000" dirty="0">
                <a:latin typeface="Monotype Corsiva" pitchFamily="66" charset="0"/>
              </a:rPr>
              <a:t>Подходящий возраст: </a:t>
            </a:r>
            <a:r>
              <a:rPr lang="ru-RU" sz="2000" dirty="0" smtClean="0">
                <a:latin typeface="Monotype Corsiva" pitchFamily="66" charset="0"/>
              </a:rPr>
              <a:t>с </a:t>
            </a:r>
            <a:r>
              <a:rPr lang="ru-RU" sz="2000" dirty="0">
                <a:latin typeface="Monotype Corsiva" pitchFamily="66" charset="0"/>
              </a:rPr>
              <a:t>3 месяцев до 4 </a:t>
            </a:r>
            <a:r>
              <a:rPr lang="ru-RU" sz="2000" dirty="0" smtClean="0">
                <a:latin typeface="Monotype Corsiva" pitchFamily="66" charset="0"/>
              </a:rPr>
              <a:t>лет.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 знакомство с цветами;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первичное </a:t>
            </a:r>
            <a:r>
              <a:rPr lang="ru-RU" sz="2000" dirty="0">
                <a:latin typeface="Monotype Corsiva" pitchFamily="66" charset="0"/>
              </a:rPr>
              <a:t>понимание формы;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пространственного мышления;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мелкой </a:t>
            </a:r>
            <a:r>
              <a:rPr lang="ru-RU" sz="2000" dirty="0" smtClean="0">
                <a:latin typeface="Monotype Corsiva" pitchFamily="66" charset="0"/>
              </a:rPr>
              <a:t>моторики.</a:t>
            </a:r>
            <a:endParaRPr lang="ru-RU" sz="1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второй: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1400" dirty="0"/>
              <a:t>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куб, цилиндр и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шар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Возраст</a:t>
            </a:r>
            <a:r>
              <a:rPr lang="ru-RU" sz="2000" dirty="0">
                <a:latin typeface="Monotype Corsiva" pitchFamily="66" charset="0"/>
              </a:rPr>
              <a:t>: с 2 </a:t>
            </a:r>
            <a:r>
              <a:rPr lang="ru-RU" sz="2000" dirty="0" smtClean="0">
                <a:latin typeface="Monotype Corsiva" pitchFamily="66" charset="0"/>
              </a:rPr>
              <a:t>лет.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  знакомство  с формами и свойствами предметов;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исследовательских навыков.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Шар </a:t>
            </a:r>
            <a:r>
              <a:rPr lang="ru-RU" sz="2000" dirty="0">
                <a:latin typeface="Monotype Corsiva" pitchFamily="66" charset="0"/>
              </a:rPr>
              <a:t>— символ движения,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куб </a:t>
            </a:r>
            <a:r>
              <a:rPr lang="ru-RU" sz="2000" dirty="0">
                <a:latin typeface="Monotype Corsiva" pitchFamily="66" charset="0"/>
              </a:rPr>
              <a:t>— символ покоя,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в </a:t>
            </a:r>
            <a:r>
              <a:rPr lang="ru-RU" sz="2000" dirty="0">
                <a:latin typeface="Monotype Corsiva" pitchFamily="66" charset="0"/>
              </a:rPr>
              <a:t>то время как цилиндр совмещает свойства обоих предметов.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                   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ДАРЫ    ФРЕБЕЛЯ</a:t>
            </a:r>
            <a:endParaRPr lang="ru-RU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froebelgifts.com/images/froebel_gift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85860"/>
            <a:ext cx="2786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roebelgifts.com/images/froebel_gift_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571876"/>
            <a:ext cx="19288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третий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куб, разбитый на 8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кубиков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Возраст</a:t>
            </a:r>
            <a:r>
              <a:rPr lang="ru-RU" sz="2000" dirty="0">
                <a:latin typeface="Monotype Corsiva" pitchFamily="66" charset="0"/>
              </a:rPr>
              <a:t>: от 3 </a:t>
            </a:r>
            <a:r>
              <a:rPr lang="ru-RU" sz="2000" dirty="0" smtClean="0">
                <a:latin typeface="Monotype Corsiva" pitchFamily="66" charset="0"/>
              </a:rPr>
              <a:t>лет.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 понимание целого и частей («сложное единство»);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творческих способностей</a:t>
            </a:r>
            <a:r>
              <a:rPr lang="ru-RU" sz="2000" dirty="0" smtClean="0">
                <a:latin typeface="Monotype Corsiva" pitchFamily="66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 развитие </a:t>
            </a:r>
            <a:r>
              <a:rPr lang="ru-RU" sz="2000" dirty="0">
                <a:latin typeface="Monotype Corsiva" pitchFamily="66" charset="0"/>
              </a:rPr>
              <a:t>координации; понимание </a:t>
            </a:r>
            <a:r>
              <a:rPr lang="ru-RU" sz="2000" dirty="0" smtClean="0">
                <a:latin typeface="Monotype Corsiva" pitchFamily="66" charset="0"/>
              </a:rPr>
              <a:t>симметрии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четвертый: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  куб, разделенный на 8 плиток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Возраст</a:t>
            </a:r>
            <a:r>
              <a:rPr lang="ru-RU" sz="2000" dirty="0">
                <a:latin typeface="Monotype Corsiva" pitchFamily="66" charset="0"/>
              </a:rPr>
              <a:t>: с 3 </a:t>
            </a:r>
            <a:r>
              <a:rPr lang="ru-RU" sz="2000" dirty="0" smtClean="0">
                <a:latin typeface="Monotype Corsiva" pitchFamily="66" charset="0"/>
              </a:rPr>
              <a:t>лет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 развитие пространственного мышления;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понимание взаимоотношений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между </a:t>
            </a:r>
            <a:r>
              <a:rPr lang="ru-RU" sz="2000" dirty="0">
                <a:latin typeface="Monotype Corsiva" pitchFamily="66" charset="0"/>
              </a:rPr>
              <a:t>различными частями целого;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зрительно-моторной координации.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         ДАРЫ    ФРЕБЕЛЯ</a:t>
            </a:r>
            <a:endParaRPr lang="ru-RU" dirty="0"/>
          </a:p>
        </p:txBody>
      </p:sp>
      <p:pic>
        <p:nvPicPr>
          <p:cNvPr id="4" name="Рисунок 3" descr="http://www.froebelgifts.com/images/froebel_gift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857232"/>
            <a:ext cx="207170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froebelgifts.com/images/froebel_gift_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500438"/>
            <a:ext cx="2119312" cy="250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пятый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: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куб, разделенный на 27 маленьких кубиков, при этом 9 из них разделены на более мелкие составляющие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Monotype Corsiva" pitchFamily="66" charset="0"/>
              </a:rPr>
              <a:t>Возраст: с 4 </a:t>
            </a:r>
            <a:r>
              <a:rPr lang="ru-RU" sz="2000" dirty="0" smtClean="0">
                <a:latin typeface="Monotype Corsiva" pitchFamily="66" charset="0"/>
              </a:rPr>
              <a:t>лет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 знакомство с понятиями квадрата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и </a:t>
            </a:r>
            <a:r>
              <a:rPr lang="ru-RU" sz="2000" dirty="0">
                <a:latin typeface="Monotype Corsiva" pitchFamily="66" charset="0"/>
              </a:rPr>
              <a:t>треугольника; знакомство с  объемными  формами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(</a:t>
            </a:r>
            <a:r>
              <a:rPr lang="ru-RU" sz="2000" dirty="0">
                <a:latin typeface="Monotype Corsiva" pitchFamily="66" charset="0"/>
              </a:rPr>
              <a:t>куб и треугольная призма); развитие воображения; 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 </a:t>
            </a:r>
            <a:r>
              <a:rPr lang="ru-RU" sz="2000" dirty="0">
                <a:latin typeface="Monotype Corsiva" pitchFamily="66" charset="0"/>
              </a:rPr>
              <a:t>зрительно-моторной </a:t>
            </a:r>
            <a:r>
              <a:rPr lang="ru-RU" sz="2000" dirty="0" smtClean="0">
                <a:latin typeface="Monotype Corsiva" pitchFamily="66" charset="0"/>
              </a:rPr>
              <a:t>координации.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шестой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: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куб, разделенный на 27 кубиков, 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многие 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из которых разделены на другие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фигуры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Возраст</a:t>
            </a:r>
            <a:r>
              <a:rPr lang="ru-RU" sz="2000" dirty="0">
                <a:latin typeface="Monotype Corsiva" pitchFamily="66" charset="0"/>
              </a:rPr>
              <a:t>: с 4 </a:t>
            </a:r>
            <a:r>
              <a:rPr lang="ru-RU" sz="2000" dirty="0" smtClean="0">
                <a:latin typeface="Monotype Corsiva" pitchFamily="66" charset="0"/>
              </a:rPr>
              <a:t>лет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Цель </a:t>
            </a:r>
            <a:r>
              <a:rPr lang="ru-RU" sz="2000" dirty="0">
                <a:latin typeface="Monotype Corsiva" pitchFamily="66" charset="0"/>
              </a:rPr>
              <a:t>игры: знакомство с понятиями </a:t>
            </a:r>
            <a:r>
              <a:rPr lang="ru-RU" sz="2000" dirty="0" smtClean="0">
                <a:latin typeface="Monotype Corsiva" pitchFamily="66" charset="0"/>
              </a:rPr>
              <a:t>полуцилиндра;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развитие</a:t>
            </a:r>
            <a:r>
              <a:rPr lang="ru-RU" sz="2000" dirty="0">
                <a:latin typeface="Monotype Corsiva" pitchFamily="66" charset="0"/>
              </a:rPr>
              <a:t>  пространственного  мышления; развитие </a:t>
            </a:r>
            <a:r>
              <a:rPr lang="ru-RU" sz="2000" dirty="0" smtClean="0">
                <a:latin typeface="Monotype Corsiva" pitchFamily="66" charset="0"/>
              </a:rPr>
              <a:t>воображения.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Помимо </a:t>
            </a:r>
            <a:r>
              <a:rPr lang="ru-RU" sz="2000" dirty="0">
                <a:latin typeface="Monotype Corsiva" pitchFamily="66" charset="0"/>
              </a:rPr>
              <a:t>этих 6 даров, </a:t>
            </a:r>
            <a:r>
              <a:rPr lang="ru-RU" sz="2000" dirty="0" err="1">
                <a:latin typeface="Monotype Corsiva" pitchFamily="66" charset="0"/>
              </a:rPr>
              <a:t>Фребель</a:t>
            </a:r>
            <a:r>
              <a:rPr lang="ru-RU" sz="2000" dirty="0">
                <a:latin typeface="Monotype Corsiva" pitchFamily="66" charset="0"/>
              </a:rPr>
              <a:t> предлагал другие разнообразные игры, в частности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        ДАРЫ    ФРЕБЕЛЯ</a:t>
            </a:r>
            <a:endParaRPr lang="ru-RU" dirty="0"/>
          </a:p>
        </p:txBody>
      </p:sp>
      <p:pic>
        <p:nvPicPr>
          <p:cNvPr id="4" name="Рисунок 3" descr="http://www.froebelgifts.com/images/froebel_gift_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500174"/>
            <a:ext cx="188118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froebelgifts.com/images/gift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857628"/>
            <a:ext cx="21193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седьмой: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Цель:</a:t>
            </a:r>
            <a:r>
              <a:rPr lang="ru-RU" sz="2000" i="1" dirty="0" smtClean="0">
                <a:latin typeface="Monotype Corsiva" pitchFamily="66" charset="0"/>
              </a:rPr>
              <a:t> демонстрирует абстракцию, подготавливает ребёнка к рисованию.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Применение: </a:t>
            </a:r>
            <a:r>
              <a:rPr lang="ru-RU" sz="2000" i="1" dirty="0" smtClean="0">
                <a:latin typeface="Monotype Corsiva" pitchFamily="66" charset="0"/>
              </a:rPr>
              <a:t>используется для демонстрации изображения как заместителя реальных объектов.</a:t>
            </a:r>
            <a:r>
              <a:rPr lang="ru-RU" sz="2000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Направленность: </a:t>
            </a:r>
            <a:r>
              <a:rPr lang="ru-RU" sz="2000" i="1" dirty="0" smtClean="0">
                <a:latin typeface="Monotype Corsiva" pitchFamily="66" charset="0"/>
              </a:rPr>
              <a:t>развивает воображение.</a:t>
            </a:r>
            <a:r>
              <a:rPr lang="ru-RU" sz="2000" dirty="0" smtClean="0">
                <a:latin typeface="Monotype Corsiva" pitchFamily="66" charset="0"/>
              </a:rPr>
              <a:t>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восьмой: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Цель:</a:t>
            </a:r>
            <a:r>
              <a:rPr lang="ru-RU" sz="2000" i="1" dirty="0" smtClean="0">
                <a:latin typeface="Monotype Corsiva" pitchFamily="66" charset="0"/>
              </a:rPr>
              <a:t> демонстрирует линию и вводит понятие длины.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Применение: </a:t>
            </a:r>
            <a:r>
              <a:rPr lang="ru-RU" sz="2000" i="1" dirty="0" smtClean="0">
                <a:latin typeface="Monotype Corsiva" pitchFamily="66" charset="0"/>
              </a:rPr>
              <a:t>используется для введения идеи периметра.</a:t>
            </a:r>
            <a:endParaRPr lang="ru-RU" sz="20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Направленность</a:t>
            </a:r>
            <a:r>
              <a:rPr lang="ru-RU" sz="2000" i="1" dirty="0" smtClean="0">
                <a:latin typeface="Monotype Corsiva" pitchFamily="66" charset="0"/>
              </a:rPr>
              <a:t>: р</a:t>
            </a:r>
            <a:r>
              <a:rPr lang="ru-RU" sz="2000" dirty="0" smtClean="0">
                <a:latin typeface="Monotype Corsiva" pitchFamily="66" charset="0"/>
              </a:rPr>
              <a:t>азвивает моторные навыки, 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координацию, </a:t>
            </a:r>
          </a:p>
          <a:p>
            <a:pPr>
              <a:buNone/>
            </a:pPr>
            <a:r>
              <a:rPr lang="ru-RU" sz="2000" dirty="0" smtClean="0">
                <a:latin typeface="Monotype Corsiva" pitchFamily="66" charset="0"/>
              </a:rPr>
              <a:t>переводит математические способности на новый уровень 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             ДАРЫ    ФРЕБЕЛЯ</a:t>
            </a:r>
            <a:endParaRPr lang="ru-RU" dirty="0"/>
          </a:p>
        </p:txBody>
      </p:sp>
      <p:pic>
        <p:nvPicPr>
          <p:cNvPr id="8" name="Picture 6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143116"/>
            <a:ext cx="2535225" cy="2162173"/>
          </a:xfrm>
          <a:prstGeom prst="rect">
            <a:avLst/>
          </a:prstGeom>
          <a:noFill/>
        </p:spPr>
      </p:pic>
      <p:pic>
        <p:nvPicPr>
          <p:cNvPr id="9" name="Picture 6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500570"/>
            <a:ext cx="257176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девятый: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Цель:</a:t>
            </a:r>
            <a:r>
              <a:rPr lang="ru-RU" sz="2000" i="1" dirty="0" smtClean="0">
                <a:latin typeface="Monotype Corsiva" pitchFamily="66" charset="0"/>
              </a:rPr>
              <a:t> представляет идею кривой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Применение: </a:t>
            </a:r>
            <a:r>
              <a:rPr lang="ru-RU" sz="2000" i="1" dirty="0" smtClean="0">
                <a:latin typeface="Monotype Corsiva" pitchFamily="66" charset="0"/>
              </a:rPr>
              <a:t>используется для введения идеи края цилиндра.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Направленность</a:t>
            </a:r>
            <a:r>
              <a:rPr lang="ru-RU" sz="2000" i="1" dirty="0" smtClean="0">
                <a:latin typeface="Monotype Corsiva" pitchFamily="66" charset="0"/>
              </a:rPr>
              <a:t>: развивает моторные навыки, </a:t>
            </a:r>
          </a:p>
          <a:p>
            <a:pPr>
              <a:buNone/>
            </a:pPr>
            <a:r>
              <a:rPr lang="ru-RU" sz="2000" i="1" dirty="0" smtClean="0">
                <a:latin typeface="Monotype Corsiva" pitchFamily="66" charset="0"/>
              </a:rPr>
              <a:t>координацию, переводит математические способности </a:t>
            </a:r>
          </a:p>
          <a:p>
            <a:pPr>
              <a:buNone/>
            </a:pPr>
            <a:r>
              <a:rPr lang="ru-RU" sz="2000" i="1" dirty="0" smtClean="0">
                <a:latin typeface="Monotype Corsiva" pitchFamily="66" charset="0"/>
              </a:rPr>
              <a:t>на новый уровень 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Дар десятый: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Цель:</a:t>
            </a:r>
            <a:r>
              <a:rPr lang="ru-RU" sz="2000" i="1" dirty="0" smtClean="0">
                <a:latin typeface="Monotype Corsiva" pitchFamily="66" charset="0"/>
              </a:rPr>
              <a:t> демонстрирует, что линия состоит из точек. 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Применение: </a:t>
            </a:r>
            <a:r>
              <a:rPr lang="ru-RU" sz="2000" i="1" dirty="0" smtClean="0">
                <a:latin typeface="Monotype Corsiva" pitchFamily="66" charset="0"/>
              </a:rPr>
              <a:t>используется для конструирования континуума из конечных объектов.</a:t>
            </a:r>
          </a:p>
          <a:p>
            <a:pPr>
              <a:buNone/>
            </a:pPr>
            <a:r>
              <a:rPr lang="ru-RU" sz="2000" b="1" i="1" dirty="0" smtClean="0">
                <a:latin typeface="Monotype Corsiva" pitchFamily="66" charset="0"/>
              </a:rPr>
              <a:t>Направленность</a:t>
            </a:r>
            <a:r>
              <a:rPr lang="ru-RU" sz="2000" i="1" dirty="0" smtClean="0">
                <a:latin typeface="Monotype Corsiva" pitchFamily="66" charset="0"/>
              </a:rPr>
              <a:t>: развивает моторные навыки, </a:t>
            </a:r>
          </a:p>
          <a:p>
            <a:pPr>
              <a:buNone/>
            </a:pPr>
            <a:r>
              <a:rPr lang="ru-RU" sz="2000" i="1" dirty="0" smtClean="0">
                <a:latin typeface="Monotype Corsiva" pitchFamily="66" charset="0"/>
              </a:rPr>
              <a:t>координацию, переводит математические способности </a:t>
            </a:r>
          </a:p>
          <a:p>
            <a:pPr>
              <a:buNone/>
            </a:pPr>
            <a:r>
              <a:rPr lang="ru-RU" sz="2000" i="1" dirty="0" smtClean="0">
                <a:latin typeface="Monotype Corsiva" pitchFamily="66" charset="0"/>
              </a:rPr>
              <a:t>на новый уровень. Теперь ребёнок может переходить </a:t>
            </a:r>
          </a:p>
          <a:p>
            <a:pPr>
              <a:buNone/>
            </a:pPr>
            <a:r>
              <a:rPr lang="ru-RU" sz="2000" i="1" dirty="0" smtClean="0">
                <a:latin typeface="Monotype Corsiva" pitchFamily="66" charset="0"/>
              </a:rPr>
              <a:t>к изобразительной деятельности. 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             ДАРЫ    ФРЕБЕЛЯ</a:t>
            </a:r>
            <a:endParaRPr lang="ru-RU" dirty="0"/>
          </a:p>
        </p:txBody>
      </p:sp>
      <p:pic>
        <p:nvPicPr>
          <p:cNvPr id="5" name="Picture 6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785794"/>
            <a:ext cx="2214578" cy="2143140"/>
          </a:xfrm>
          <a:prstGeom prst="rect">
            <a:avLst/>
          </a:prstGeom>
          <a:noFill/>
        </p:spPr>
      </p:pic>
      <p:pic>
        <p:nvPicPr>
          <p:cNvPr id="6" name="Picture 6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357694"/>
            <a:ext cx="289718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15436" cy="585791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Monotype Corsiva" pitchFamily="66" charset="0"/>
              </a:rPr>
              <a:t>Фребелевские</a:t>
            </a:r>
            <a:r>
              <a:rPr lang="ru-RU" dirty="0" smtClean="0">
                <a:latin typeface="Monotype Corsiva" pitchFamily="66" charset="0"/>
              </a:rPr>
              <a:t> «дары» (геометрические формы: шар, куб, цилиндр), </a:t>
            </a:r>
            <a:r>
              <a:rPr lang="ru-RU" dirty="0" err="1" smtClean="0">
                <a:latin typeface="Monotype Corsiva" pitchFamily="66" charset="0"/>
              </a:rPr>
              <a:t>фребелевские</a:t>
            </a:r>
            <a:r>
              <a:rPr lang="ru-RU" dirty="0" smtClean="0">
                <a:latin typeface="Monotype Corsiva" pitchFamily="66" charset="0"/>
              </a:rPr>
              <a:t> работы (плетение, вышивание, рисование и т. п.) дают богатый материал семье и детскому саду для того, чтобы занять детей полезной работой и игрой.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Большое место в системе </a:t>
            </a:r>
            <a:r>
              <a:rPr lang="ru-RU" dirty="0" err="1" smtClean="0">
                <a:latin typeface="Monotype Corsiva" pitchFamily="66" charset="0"/>
              </a:rPr>
              <a:t>Фребеля</a:t>
            </a:r>
            <a:r>
              <a:rPr lang="ru-RU" dirty="0" smtClean="0">
                <a:latin typeface="Monotype Corsiva" pitchFamily="66" charset="0"/>
              </a:rPr>
              <a:t> занимает художественная деятельность детей: рисование, лепка, аппликация, музыка и стихи. Важным принципом является сочетание действия или чувственного впечатления со словом. Связь со словом делает действия ребенка и его чувственный опыт осмысленным и осознанным. В процессе игр с дарами </a:t>
            </a:r>
            <a:r>
              <a:rPr lang="ru-RU" dirty="0" err="1" smtClean="0">
                <a:latin typeface="Monotype Corsiva" pitchFamily="66" charset="0"/>
              </a:rPr>
              <a:t>Фребеля</a:t>
            </a:r>
            <a:r>
              <a:rPr lang="ru-RU" dirty="0" smtClean="0">
                <a:latin typeface="Monotype Corsiva" pitchFamily="66" charset="0"/>
              </a:rPr>
              <a:t> воспитатель демонстрирует ребенку предмет, подчеркивая его физические характеристики и возможные способы действия с ним и </a:t>
            </a:r>
            <a:r>
              <a:rPr lang="ru-RU" dirty="0" err="1" smtClean="0">
                <a:latin typeface="Monotype Corsiva" pitchFamily="66" charset="0"/>
              </a:rPr>
              <a:t>сопровождалет</a:t>
            </a:r>
            <a:r>
              <a:rPr lang="ru-RU" smtClean="0">
                <a:latin typeface="Monotype Corsiva" pitchFamily="66" charset="0"/>
              </a:rPr>
              <a:t> свой </a:t>
            </a:r>
            <a:r>
              <a:rPr lang="ru-RU" dirty="0" smtClean="0">
                <a:latin typeface="Monotype Corsiva" pitchFamily="66" charset="0"/>
              </a:rPr>
              <a:t>показ специальным текстом (как правило, стишком или песенкой).</a:t>
            </a:r>
            <a:r>
              <a:rPr lang="ru-RU" dirty="0" smtClean="0"/>
              <a:t> </a:t>
            </a:r>
            <a:r>
              <a:rPr lang="ru-RU" dirty="0" smtClean="0">
                <a:latin typeface="Monotype Corsiva" pitchFamily="66" charset="0"/>
              </a:rPr>
              <a:t>Именно в игре ребенок выражает свой внутренний мир, получает и наиболее остро переживает внешние впечатления, проявляет себя как деятель и творец, поэтому в основу педагогической системы </a:t>
            </a:r>
            <a:r>
              <a:rPr lang="ru-RU" dirty="0" err="1" smtClean="0">
                <a:latin typeface="Monotype Corsiva" pitchFamily="66" charset="0"/>
              </a:rPr>
              <a:t>Фребеля</a:t>
            </a:r>
            <a:r>
              <a:rPr lang="ru-RU" dirty="0" smtClean="0">
                <a:latin typeface="Monotype Corsiva" pitchFamily="66" charset="0"/>
              </a:rPr>
              <a:t> были положены игры, которые он стремился сделать увлекательными, яркими и осмысленными.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        Использование  даров 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Фребеля</a:t>
            </a:r>
            <a:endParaRPr lang="ru-RU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298</TotalTime>
  <Words>451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Дары ФРЕБЕЛЯ</vt:lpstr>
      <vt:lpstr>   Фридрих  Вильгельм  Август  Фрёбель</vt:lpstr>
      <vt:lpstr>Слайд 3</vt:lpstr>
      <vt:lpstr>                   ДАРЫ    ФРЕБЕЛЯ</vt:lpstr>
      <vt:lpstr>                 ДАРЫ    ФРЕБЕЛЯ</vt:lpstr>
      <vt:lpstr>                ДАРЫ    ФРЕБЕЛЯ</vt:lpstr>
      <vt:lpstr>                     ДАРЫ    ФРЕБЕЛЯ</vt:lpstr>
      <vt:lpstr>               ДАРЫ    ФРЕБЕЛЯ</vt:lpstr>
      <vt:lpstr>        Использование  даров  Фребеля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2013-04-08T15:50:27Z</dcterms:created>
  <dcterms:modified xsi:type="dcterms:W3CDTF">2013-04-24T18:24:41Z</dcterms:modified>
</cp:coreProperties>
</file>