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60" r:id="rId4"/>
    <p:sldId id="258" r:id="rId5"/>
    <p:sldId id="259" r:id="rId6"/>
    <p:sldId id="261" r:id="rId7"/>
    <p:sldId id="262" r:id="rId8"/>
    <p:sldId id="263" r:id="rId9"/>
    <p:sldId id="264" r:id="rId10"/>
    <p:sldId id="265" r:id="rId11"/>
    <p:sldId id="267" r:id="rId12"/>
    <p:sldId id="268" r:id="rId13"/>
    <p:sldId id="269" r:id="rId14"/>
    <p:sldId id="271" r:id="rId15"/>
    <p:sldId id="270"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445" autoAdjust="0"/>
  </p:normalViewPr>
  <p:slideViewPr>
    <p:cSldViewPr>
      <p:cViewPr varScale="1">
        <p:scale>
          <a:sx n="70" d="100"/>
          <a:sy n="70" d="100"/>
        </p:scale>
        <p:origin x="-51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10D39-77EE-4E3B-BF73-7AEA430A670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368E0D44-5980-4E7A-9002-484C7533BF55}">
      <dgm:prSet phldrT="[Текст]" custT="1"/>
      <dgm:spPr/>
      <dgm:t>
        <a:bodyPr/>
        <a:lstStyle/>
        <a:p>
          <a:pPr algn="ctr"/>
          <a:r>
            <a:rPr lang="ru-RU" sz="1800" dirty="0" smtClean="0"/>
            <a:t>Пальчиковый театр</a:t>
          </a:r>
          <a:endParaRPr lang="ru-RU" sz="1800" dirty="0"/>
        </a:p>
      </dgm:t>
    </dgm:pt>
    <dgm:pt modelId="{2B4448D2-A518-46EC-8CFF-EACE5EFBB383}" type="parTrans" cxnId="{3D7BEB5F-1AEE-4006-8F61-2037809B1505}">
      <dgm:prSet/>
      <dgm:spPr/>
      <dgm:t>
        <a:bodyPr/>
        <a:lstStyle/>
        <a:p>
          <a:endParaRPr lang="ru-RU"/>
        </a:p>
      </dgm:t>
    </dgm:pt>
    <dgm:pt modelId="{32E6FE91-9CC1-4AC9-ADDC-5DCE38E4DBFA}" type="sibTrans" cxnId="{3D7BEB5F-1AEE-4006-8F61-2037809B1505}">
      <dgm:prSet/>
      <dgm:spPr/>
      <dgm:t>
        <a:bodyPr/>
        <a:lstStyle/>
        <a:p>
          <a:endParaRPr lang="ru-RU"/>
        </a:p>
      </dgm:t>
    </dgm:pt>
    <dgm:pt modelId="{79BA86D4-CE84-41D8-8814-757CDFFF8A39}">
      <dgm:prSet phldrT="[Текст]" custT="1"/>
      <dgm:spPr/>
      <dgm:t>
        <a:bodyPr/>
        <a:lstStyle/>
        <a:p>
          <a:pPr algn="ctr"/>
          <a:r>
            <a:rPr lang="ru-RU" sz="1800" dirty="0" smtClean="0"/>
            <a:t>Театр ложек</a:t>
          </a:r>
          <a:endParaRPr lang="ru-RU" sz="1800" dirty="0"/>
        </a:p>
      </dgm:t>
    </dgm:pt>
    <dgm:pt modelId="{E8BAA41C-C10E-45FE-AE99-A9CDD0AD13E5}" type="parTrans" cxnId="{C21E0D2A-A42D-46E8-893B-A94CDA05C28E}">
      <dgm:prSet/>
      <dgm:spPr/>
      <dgm:t>
        <a:bodyPr/>
        <a:lstStyle/>
        <a:p>
          <a:endParaRPr lang="ru-RU"/>
        </a:p>
      </dgm:t>
    </dgm:pt>
    <dgm:pt modelId="{97EF4819-B42E-42F9-AB29-AAEEA7914491}" type="sibTrans" cxnId="{C21E0D2A-A42D-46E8-893B-A94CDA05C28E}">
      <dgm:prSet/>
      <dgm:spPr/>
      <dgm:t>
        <a:bodyPr/>
        <a:lstStyle/>
        <a:p>
          <a:endParaRPr lang="ru-RU"/>
        </a:p>
      </dgm:t>
    </dgm:pt>
    <dgm:pt modelId="{84CF6A14-A204-44E2-99A2-790FCA7D8650}">
      <dgm:prSet phldrT="[Текст]" custT="1"/>
      <dgm:spPr/>
      <dgm:t>
        <a:bodyPr/>
        <a:lstStyle/>
        <a:p>
          <a:pPr algn="ctr"/>
          <a:r>
            <a:rPr lang="ru-RU" sz="1800" dirty="0" smtClean="0"/>
            <a:t>Настольный театр из картона</a:t>
          </a:r>
          <a:endParaRPr lang="ru-RU" sz="1800" dirty="0"/>
        </a:p>
      </dgm:t>
    </dgm:pt>
    <dgm:pt modelId="{93FA480A-1ED7-4EA9-B801-2161D4E546A6}" type="parTrans" cxnId="{CB5FB847-D455-429E-A000-DA8F3A73804C}">
      <dgm:prSet/>
      <dgm:spPr/>
      <dgm:t>
        <a:bodyPr/>
        <a:lstStyle/>
        <a:p>
          <a:endParaRPr lang="ru-RU"/>
        </a:p>
      </dgm:t>
    </dgm:pt>
    <dgm:pt modelId="{0FCCB568-B133-4678-8A20-998306CCFDE5}" type="sibTrans" cxnId="{CB5FB847-D455-429E-A000-DA8F3A73804C}">
      <dgm:prSet/>
      <dgm:spPr/>
      <dgm:t>
        <a:bodyPr/>
        <a:lstStyle/>
        <a:p>
          <a:endParaRPr lang="ru-RU"/>
        </a:p>
      </dgm:t>
    </dgm:pt>
    <dgm:pt modelId="{F48272D1-1FF6-49CE-A988-CE5F9ACA61BC}">
      <dgm:prSet phldrT="[Текст]" custT="1"/>
      <dgm:spPr/>
      <dgm:t>
        <a:bodyPr/>
        <a:lstStyle/>
        <a:p>
          <a:pPr algn="ctr"/>
          <a:r>
            <a:rPr lang="ru-RU" sz="1800" dirty="0" smtClean="0"/>
            <a:t>Театр игрушек</a:t>
          </a:r>
          <a:endParaRPr lang="ru-RU" sz="1800" dirty="0"/>
        </a:p>
      </dgm:t>
    </dgm:pt>
    <dgm:pt modelId="{7BD8FC69-BDE9-4569-97FA-B4FE83EBABD1}" type="parTrans" cxnId="{943BDB31-0C01-40DC-9710-E3910A893081}">
      <dgm:prSet/>
      <dgm:spPr/>
      <dgm:t>
        <a:bodyPr/>
        <a:lstStyle/>
        <a:p>
          <a:endParaRPr lang="ru-RU"/>
        </a:p>
      </dgm:t>
    </dgm:pt>
    <dgm:pt modelId="{701C9DB1-F49F-42B1-BD7C-2D8C26E65BBD}" type="sibTrans" cxnId="{943BDB31-0C01-40DC-9710-E3910A893081}">
      <dgm:prSet/>
      <dgm:spPr/>
      <dgm:t>
        <a:bodyPr/>
        <a:lstStyle/>
        <a:p>
          <a:endParaRPr lang="ru-RU"/>
        </a:p>
      </dgm:t>
    </dgm:pt>
    <dgm:pt modelId="{388F020B-8740-47C9-B7D8-87573B92EA47}">
      <dgm:prSet phldrT="[Текст]" custT="1"/>
      <dgm:spPr/>
      <dgm:t>
        <a:bodyPr/>
        <a:lstStyle/>
        <a:p>
          <a:pPr algn="ctr"/>
          <a:r>
            <a:rPr lang="ru-RU" sz="1800" dirty="0" smtClean="0"/>
            <a:t>Театр теней</a:t>
          </a:r>
          <a:endParaRPr lang="ru-RU" sz="1800" dirty="0"/>
        </a:p>
      </dgm:t>
    </dgm:pt>
    <dgm:pt modelId="{D937C33C-7286-4F4A-B74C-F0AE2D2242B2}" type="parTrans" cxnId="{BAA66F5C-2202-46AB-91B1-0DCA0867853B}">
      <dgm:prSet/>
      <dgm:spPr/>
      <dgm:t>
        <a:bodyPr/>
        <a:lstStyle/>
        <a:p>
          <a:endParaRPr lang="ru-RU"/>
        </a:p>
      </dgm:t>
    </dgm:pt>
    <dgm:pt modelId="{9914658B-20A3-4F2D-9BE2-659EF275DE72}" type="sibTrans" cxnId="{BAA66F5C-2202-46AB-91B1-0DCA0867853B}">
      <dgm:prSet/>
      <dgm:spPr/>
      <dgm:t>
        <a:bodyPr/>
        <a:lstStyle/>
        <a:p>
          <a:endParaRPr lang="ru-RU"/>
        </a:p>
      </dgm:t>
    </dgm:pt>
    <dgm:pt modelId="{7BE84C00-347C-4946-8222-BE2490CB10C1}">
      <dgm:prSet custT="1"/>
      <dgm:spPr/>
      <dgm:t>
        <a:bodyPr/>
        <a:lstStyle/>
        <a:p>
          <a:pPr algn="ctr"/>
          <a:r>
            <a:rPr lang="ru-RU" sz="1800" dirty="0" smtClean="0"/>
            <a:t>Театр кукол Би-ба-бо</a:t>
          </a:r>
          <a:endParaRPr lang="ru-RU" sz="1800" dirty="0"/>
        </a:p>
      </dgm:t>
    </dgm:pt>
    <dgm:pt modelId="{F706EF74-3EDA-4092-8977-6EA85F6E2582}" type="parTrans" cxnId="{C7BC3181-F17F-46CC-96B2-D488BA2C61FC}">
      <dgm:prSet/>
      <dgm:spPr/>
      <dgm:t>
        <a:bodyPr/>
        <a:lstStyle/>
        <a:p>
          <a:endParaRPr lang="ru-RU"/>
        </a:p>
      </dgm:t>
    </dgm:pt>
    <dgm:pt modelId="{18F521A2-3D53-470F-B22A-F5BD773A1B90}" type="sibTrans" cxnId="{C7BC3181-F17F-46CC-96B2-D488BA2C61FC}">
      <dgm:prSet/>
      <dgm:spPr/>
      <dgm:t>
        <a:bodyPr/>
        <a:lstStyle/>
        <a:p>
          <a:endParaRPr lang="ru-RU"/>
        </a:p>
      </dgm:t>
    </dgm:pt>
    <dgm:pt modelId="{B49CAFCF-9BB3-469A-BB62-E8ADD1FECC7C}">
      <dgm:prSet custT="1"/>
      <dgm:spPr/>
      <dgm:t>
        <a:bodyPr/>
        <a:lstStyle/>
        <a:p>
          <a:pPr algn="ctr"/>
          <a:r>
            <a:rPr lang="ru-RU" sz="1800" dirty="0" smtClean="0"/>
            <a:t>Конусный театр</a:t>
          </a:r>
          <a:endParaRPr lang="ru-RU" sz="1800" dirty="0"/>
        </a:p>
      </dgm:t>
    </dgm:pt>
    <dgm:pt modelId="{1B46D20D-EC85-46CE-932A-C1D98614E960}" type="parTrans" cxnId="{488DFF08-D5D8-4C30-8AB7-997AE365297C}">
      <dgm:prSet/>
      <dgm:spPr/>
      <dgm:t>
        <a:bodyPr/>
        <a:lstStyle/>
        <a:p>
          <a:endParaRPr lang="ru-RU"/>
        </a:p>
      </dgm:t>
    </dgm:pt>
    <dgm:pt modelId="{41784678-5995-4AA4-8DA4-ECC1A881A3E3}" type="sibTrans" cxnId="{488DFF08-D5D8-4C30-8AB7-997AE365297C}">
      <dgm:prSet/>
      <dgm:spPr/>
      <dgm:t>
        <a:bodyPr/>
        <a:lstStyle/>
        <a:p>
          <a:endParaRPr lang="ru-RU"/>
        </a:p>
      </dgm:t>
    </dgm:pt>
    <dgm:pt modelId="{F4F4B4B2-69C8-4A05-9C46-EC47A1B76457}">
      <dgm:prSet custT="1"/>
      <dgm:spPr/>
      <dgm:t>
        <a:bodyPr/>
        <a:lstStyle/>
        <a:p>
          <a:pPr algn="ctr"/>
          <a:r>
            <a:rPr lang="ru-RU" sz="1800" dirty="0" smtClean="0"/>
            <a:t>Театр на гапите</a:t>
          </a:r>
          <a:endParaRPr lang="ru-RU" sz="1800" dirty="0"/>
        </a:p>
      </dgm:t>
    </dgm:pt>
    <dgm:pt modelId="{024E931C-214A-478F-8256-5FD833CA31D8}" type="parTrans" cxnId="{4CF1268C-7E51-4A3A-9348-50C7FBDE4E35}">
      <dgm:prSet/>
      <dgm:spPr/>
      <dgm:t>
        <a:bodyPr/>
        <a:lstStyle/>
        <a:p>
          <a:endParaRPr lang="ru-RU"/>
        </a:p>
      </dgm:t>
    </dgm:pt>
    <dgm:pt modelId="{A1736C35-FDB1-4B02-98B1-2044EF5BEF93}" type="sibTrans" cxnId="{4CF1268C-7E51-4A3A-9348-50C7FBDE4E35}">
      <dgm:prSet/>
      <dgm:spPr/>
      <dgm:t>
        <a:bodyPr/>
        <a:lstStyle/>
        <a:p>
          <a:endParaRPr lang="ru-RU"/>
        </a:p>
      </dgm:t>
    </dgm:pt>
    <dgm:pt modelId="{319A45E3-1CC9-4939-839D-CDCD9025DFCF}">
      <dgm:prSet custT="1"/>
      <dgm:spPr/>
      <dgm:t>
        <a:bodyPr/>
        <a:lstStyle/>
        <a:p>
          <a:pPr algn="ctr"/>
          <a:r>
            <a:rPr lang="ru-RU" sz="1800" dirty="0" smtClean="0"/>
            <a:t>Театр картинок (фланелеграф)</a:t>
          </a:r>
          <a:endParaRPr lang="ru-RU" sz="1500" dirty="0"/>
        </a:p>
      </dgm:t>
    </dgm:pt>
    <dgm:pt modelId="{7BE9FAB5-8CB1-44F7-9A92-5779923DB23C}" type="parTrans" cxnId="{730F132F-B31A-4389-9833-082D746A6966}">
      <dgm:prSet/>
      <dgm:spPr/>
      <dgm:t>
        <a:bodyPr/>
        <a:lstStyle/>
        <a:p>
          <a:endParaRPr lang="ru-RU"/>
        </a:p>
      </dgm:t>
    </dgm:pt>
    <dgm:pt modelId="{03CA0728-DE98-455C-BF25-040F976C1781}" type="sibTrans" cxnId="{730F132F-B31A-4389-9833-082D746A6966}">
      <dgm:prSet/>
      <dgm:spPr/>
      <dgm:t>
        <a:bodyPr/>
        <a:lstStyle/>
        <a:p>
          <a:endParaRPr lang="ru-RU"/>
        </a:p>
      </dgm:t>
    </dgm:pt>
    <dgm:pt modelId="{0DFE9270-77CD-42F8-9A3B-33916FF9D79C}">
      <dgm:prSet custT="1"/>
      <dgm:spPr/>
      <dgm:t>
        <a:bodyPr/>
        <a:lstStyle/>
        <a:p>
          <a:pPr algn="ctr"/>
          <a:r>
            <a:rPr lang="ru-RU" sz="1800" dirty="0" smtClean="0"/>
            <a:t>драматизация</a:t>
          </a:r>
          <a:endParaRPr lang="ru-RU" sz="1800" dirty="0"/>
        </a:p>
      </dgm:t>
    </dgm:pt>
    <dgm:pt modelId="{84D46773-9995-451B-A909-6724DF138162}" type="parTrans" cxnId="{0AE8712B-B3B9-489A-94B9-0F5579AEF4A9}">
      <dgm:prSet/>
      <dgm:spPr/>
      <dgm:t>
        <a:bodyPr/>
        <a:lstStyle/>
        <a:p>
          <a:endParaRPr lang="ru-RU"/>
        </a:p>
      </dgm:t>
    </dgm:pt>
    <dgm:pt modelId="{13DCE49A-67B4-469B-B186-E1101BD0DF81}" type="sibTrans" cxnId="{0AE8712B-B3B9-489A-94B9-0F5579AEF4A9}">
      <dgm:prSet/>
      <dgm:spPr/>
      <dgm:t>
        <a:bodyPr/>
        <a:lstStyle/>
        <a:p>
          <a:endParaRPr lang="ru-RU"/>
        </a:p>
      </dgm:t>
    </dgm:pt>
    <dgm:pt modelId="{F735C8A2-177E-4F24-A59D-2A61198C45C4}" type="pres">
      <dgm:prSet presAssocID="{EE410D39-77EE-4E3B-BF73-7AEA430A670C}" presName="linear" presStyleCnt="0">
        <dgm:presLayoutVars>
          <dgm:animLvl val="lvl"/>
          <dgm:resizeHandles val="exact"/>
        </dgm:presLayoutVars>
      </dgm:prSet>
      <dgm:spPr/>
      <dgm:t>
        <a:bodyPr/>
        <a:lstStyle/>
        <a:p>
          <a:endParaRPr lang="ru-RU"/>
        </a:p>
      </dgm:t>
    </dgm:pt>
    <dgm:pt modelId="{44CCD9AE-2EC5-4DB3-8DCF-DE57B887ACD0}" type="pres">
      <dgm:prSet presAssocID="{368E0D44-5980-4E7A-9002-484C7533BF55}" presName="parentText" presStyleLbl="node1" presStyleIdx="0" presStyleCnt="10">
        <dgm:presLayoutVars>
          <dgm:chMax val="0"/>
          <dgm:bulletEnabled val="1"/>
        </dgm:presLayoutVars>
      </dgm:prSet>
      <dgm:spPr/>
      <dgm:t>
        <a:bodyPr/>
        <a:lstStyle/>
        <a:p>
          <a:endParaRPr lang="ru-RU"/>
        </a:p>
      </dgm:t>
    </dgm:pt>
    <dgm:pt modelId="{A2861A7F-29EF-46FC-A496-EA5107945E03}" type="pres">
      <dgm:prSet presAssocID="{32E6FE91-9CC1-4AC9-ADDC-5DCE38E4DBFA}" presName="spacer" presStyleCnt="0"/>
      <dgm:spPr/>
    </dgm:pt>
    <dgm:pt modelId="{68EAA9EC-279D-4863-A485-7E61800540D6}" type="pres">
      <dgm:prSet presAssocID="{79BA86D4-CE84-41D8-8814-757CDFFF8A39}" presName="parentText" presStyleLbl="node1" presStyleIdx="1" presStyleCnt="10">
        <dgm:presLayoutVars>
          <dgm:chMax val="0"/>
          <dgm:bulletEnabled val="1"/>
        </dgm:presLayoutVars>
      </dgm:prSet>
      <dgm:spPr/>
      <dgm:t>
        <a:bodyPr/>
        <a:lstStyle/>
        <a:p>
          <a:endParaRPr lang="ru-RU"/>
        </a:p>
      </dgm:t>
    </dgm:pt>
    <dgm:pt modelId="{7185D227-5710-4471-B068-15571E3C2888}" type="pres">
      <dgm:prSet presAssocID="{97EF4819-B42E-42F9-AB29-AAEEA7914491}" presName="spacer" presStyleCnt="0"/>
      <dgm:spPr/>
    </dgm:pt>
    <dgm:pt modelId="{7B72D2B8-D0AB-4FE3-83F3-51E9C19372F3}" type="pres">
      <dgm:prSet presAssocID="{84CF6A14-A204-44E2-99A2-790FCA7D8650}" presName="parentText" presStyleLbl="node1" presStyleIdx="2" presStyleCnt="10">
        <dgm:presLayoutVars>
          <dgm:chMax val="0"/>
          <dgm:bulletEnabled val="1"/>
        </dgm:presLayoutVars>
      </dgm:prSet>
      <dgm:spPr/>
      <dgm:t>
        <a:bodyPr/>
        <a:lstStyle/>
        <a:p>
          <a:endParaRPr lang="ru-RU"/>
        </a:p>
      </dgm:t>
    </dgm:pt>
    <dgm:pt modelId="{7B81454D-FE83-4AAE-80DB-5AF48B0FAD98}" type="pres">
      <dgm:prSet presAssocID="{0FCCB568-B133-4678-8A20-998306CCFDE5}" presName="spacer" presStyleCnt="0"/>
      <dgm:spPr/>
    </dgm:pt>
    <dgm:pt modelId="{83561D30-27E5-4702-AF46-D84903F6BD7E}" type="pres">
      <dgm:prSet presAssocID="{F48272D1-1FF6-49CE-A988-CE5F9ACA61BC}" presName="parentText" presStyleLbl="node1" presStyleIdx="3" presStyleCnt="10">
        <dgm:presLayoutVars>
          <dgm:chMax val="0"/>
          <dgm:bulletEnabled val="1"/>
        </dgm:presLayoutVars>
      </dgm:prSet>
      <dgm:spPr/>
      <dgm:t>
        <a:bodyPr/>
        <a:lstStyle/>
        <a:p>
          <a:endParaRPr lang="ru-RU"/>
        </a:p>
      </dgm:t>
    </dgm:pt>
    <dgm:pt modelId="{67F479C6-CA27-4EF5-9997-D57CE1DA6A58}" type="pres">
      <dgm:prSet presAssocID="{701C9DB1-F49F-42B1-BD7C-2D8C26E65BBD}" presName="spacer" presStyleCnt="0"/>
      <dgm:spPr/>
    </dgm:pt>
    <dgm:pt modelId="{39314FCC-E326-42B0-9AB4-8BA7ECE462DA}" type="pres">
      <dgm:prSet presAssocID="{388F020B-8740-47C9-B7D8-87573B92EA47}" presName="parentText" presStyleLbl="node1" presStyleIdx="4" presStyleCnt="10">
        <dgm:presLayoutVars>
          <dgm:chMax val="0"/>
          <dgm:bulletEnabled val="1"/>
        </dgm:presLayoutVars>
      </dgm:prSet>
      <dgm:spPr/>
      <dgm:t>
        <a:bodyPr/>
        <a:lstStyle/>
        <a:p>
          <a:endParaRPr lang="ru-RU"/>
        </a:p>
      </dgm:t>
    </dgm:pt>
    <dgm:pt modelId="{7D21CE66-F691-47D1-BEA0-9114B0307E79}" type="pres">
      <dgm:prSet presAssocID="{9914658B-20A3-4F2D-9BE2-659EF275DE72}" presName="spacer" presStyleCnt="0"/>
      <dgm:spPr/>
    </dgm:pt>
    <dgm:pt modelId="{0E443997-EA0B-41A8-B64B-4C3603A91927}" type="pres">
      <dgm:prSet presAssocID="{7BE84C00-347C-4946-8222-BE2490CB10C1}" presName="parentText" presStyleLbl="node1" presStyleIdx="5" presStyleCnt="10">
        <dgm:presLayoutVars>
          <dgm:chMax val="0"/>
          <dgm:bulletEnabled val="1"/>
        </dgm:presLayoutVars>
      </dgm:prSet>
      <dgm:spPr/>
      <dgm:t>
        <a:bodyPr/>
        <a:lstStyle/>
        <a:p>
          <a:endParaRPr lang="ru-RU"/>
        </a:p>
      </dgm:t>
    </dgm:pt>
    <dgm:pt modelId="{2671152E-0E00-4358-9175-36C03A76378B}" type="pres">
      <dgm:prSet presAssocID="{18F521A2-3D53-470F-B22A-F5BD773A1B90}" presName="spacer" presStyleCnt="0"/>
      <dgm:spPr/>
    </dgm:pt>
    <dgm:pt modelId="{917B0620-EF9B-4882-BF0D-DEF8E6451816}" type="pres">
      <dgm:prSet presAssocID="{B49CAFCF-9BB3-469A-BB62-E8ADD1FECC7C}" presName="parentText" presStyleLbl="node1" presStyleIdx="6" presStyleCnt="10">
        <dgm:presLayoutVars>
          <dgm:chMax val="0"/>
          <dgm:bulletEnabled val="1"/>
        </dgm:presLayoutVars>
      </dgm:prSet>
      <dgm:spPr/>
      <dgm:t>
        <a:bodyPr/>
        <a:lstStyle/>
        <a:p>
          <a:endParaRPr lang="ru-RU"/>
        </a:p>
      </dgm:t>
    </dgm:pt>
    <dgm:pt modelId="{B970B78C-DF9D-4CA2-894E-DE34595C6151}" type="pres">
      <dgm:prSet presAssocID="{41784678-5995-4AA4-8DA4-ECC1A881A3E3}" presName="spacer" presStyleCnt="0"/>
      <dgm:spPr/>
    </dgm:pt>
    <dgm:pt modelId="{70AD4358-3E95-4D8E-8D8E-E1B0D8EA33DD}" type="pres">
      <dgm:prSet presAssocID="{F4F4B4B2-69C8-4A05-9C46-EC47A1B76457}" presName="parentText" presStyleLbl="node1" presStyleIdx="7" presStyleCnt="10">
        <dgm:presLayoutVars>
          <dgm:chMax val="0"/>
          <dgm:bulletEnabled val="1"/>
        </dgm:presLayoutVars>
      </dgm:prSet>
      <dgm:spPr/>
      <dgm:t>
        <a:bodyPr/>
        <a:lstStyle/>
        <a:p>
          <a:endParaRPr lang="ru-RU"/>
        </a:p>
      </dgm:t>
    </dgm:pt>
    <dgm:pt modelId="{28483F88-1B08-4A00-BAD8-C77A83E922C9}" type="pres">
      <dgm:prSet presAssocID="{A1736C35-FDB1-4B02-98B1-2044EF5BEF93}" presName="spacer" presStyleCnt="0"/>
      <dgm:spPr/>
    </dgm:pt>
    <dgm:pt modelId="{49283F39-9E82-4649-9E12-42315ACB8B88}" type="pres">
      <dgm:prSet presAssocID="{319A45E3-1CC9-4939-839D-CDCD9025DFCF}" presName="parentText" presStyleLbl="node1" presStyleIdx="8" presStyleCnt="10">
        <dgm:presLayoutVars>
          <dgm:chMax val="0"/>
          <dgm:bulletEnabled val="1"/>
        </dgm:presLayoutVars>
      </dgm:prSet>
      <dgm:spPr/>
      <dgm:t>
        <a:bodyPr/>
        <a:lstStyle/>
        <a:p>
          <a:endParaRPr lang="ru-RU"/>
        </a:p>
      </dgm:t>
    </dgm:pt>
    <dgm:pt modelId="{95EE6EF1-3087-4FEE-AB25-E591761F194C}" type="pres">
      <dgm:prSet presAssocID="{03CA0728-DE98-455C-BF25-040F976C1781}" presName="spacer" presStyleCnt="0"/>
      <dgm:spPr/>
    </dgm:pt>
    <dgm:pt modelId="{036DC563-12C8-449B-9C18-D250E1B7657F}" type="pres">
      <dgm:prSet presAssocID="{0DFE9270-77CD-42F8-9A3B-33916FF9D79C}" presName="parentText" presStyleLbl="node1" presStyleIdx="9" presStyleCnt="10">
        <dgm:presLayoutVars>
          <dgm:chMax val="0"/>
          <dgm:bulletEnabled val="1"/>
        </dgm:presLayoutVars>
      </dgm:prSet>
      <dgm:spPr/>
      <dgm:t>
        <a:bodyPr/>
        <a:lstStyle/>
        <a:p>
          <a:endParaRPr lang="ru-RU"/>
        </a:p>
      </dgm:t>
    </dgm:pt>
  </dgm:ptLst>
  <dgm:cxnLst>
    <dgm:cxn modelId="{488DFF08-D5D8-4C30-8AB7-997AE365297C}" srcId="{EE410D39-77EE-4E3B-BF73-7AEA430A670C}" destId="{B49CAFCF-9BB3-469A-BB62-E8ADD1FECC7C}" srcOrd="6" destOrd="0" parTransId="{1B46D20D-EC85-46CE-932A-C1D98614E960}" sibTransId="{41784678-5995-4AA4-8DA4-ECC1A881A3E3}"/>
    <dgm:cxn modelId="{C21E0D2A-A42D-46E8-893B-A94CDA05C28E}" srcId="{EE410D39-77EE-4E3B-BF73-7AEA430A670C}" destId="{79BA86D4-CE84-41D8-8814-757CDFFF8A39}" srcOrd="1" destOrd="0" parTransId="{E8BAA41C-C10E-45FE-AE99-A9CDD0AD13E5}" sibTransId="{97EF4819-B42E-42F9-AB29-AAEEA7914491}"/>
    <dgm:cxn modelId="{CB5FB847-D455-429E-A000-DA8F3A73804C}" srcId="{EE410D39-77EE-4E3B-BF73-7AEA430A670C}" destId="{84CF6A14-A204-44E2-99A2-790FCA7D8650}" srcOrd="2" destOrd="0" parTransId="{93FA480A-1ED7-4EA9-B801-2161D4E546A6}" sibTransId="{0FCCB568-B133-4678-8A20-998306CCFDE5}"/>
    <dgm:cxn modelId="{7B7D2CB3-8089-4FFC-96F4-1D352BB5696A}" type="presOf" srcId="{B49CAFCF-9BB3-469A-BB62-E8ADD1FECC7C}" destId="{917B0620-EF9B-4882-BF0D-DEF8E6451816}" srcOrd="0" destOrd="0" presId="urn:microsoft.com/office/officeart/2005/8/layout/vList2"/>
    <dgm:cxn modelId="{4CF1268C-7E51-4A3A-9348-50C7FBDE4E35}" srcId="{EE410D39-77EE-4E3B-BF73-7AEA430A670C}" destId="{F4F4B4B2-69C8-4A05-9C46-EC47A1B76457}" srcOrd="7" destOrd="0" parTransId="{024E931C-214A-478F-8256-5FD833CA31D8}" sibTransId="{A1736C35-FDB1-4B02-98B1-2044EF5BEF93}"/>
    <dgm:cxn modelId="{BAA66F5C-2202-46AB-91B1-0DCA0867853B}" srcId="{EE410D39-77EE-4E3B-BF73-7AEA430A670C}" destId="{388F020B-8740-47C9-B7D8-87573B92EA47}" srcOrd="4" destOrd="0" parTransId="{D937C33C-7286-4F4A-B74C-F0AE2D2242B2}" sibTransId="{9914658B-20A3-4F2D-9BE2-659EF275DE72}"/>
    <dgm:cxn modelId="{943BDB31-0C01-40DC-9710-E3910A893081}" srcId="{EE410D39-77EE-4E3B-BF73-7AEA430A670C}" destId="{F48272D1-1FF6-49CE-A988-CE5F9ACA61BC}" srcOrd="3" destOrd="0" parTransId="{7BD8FC69-BDE9-4569-97FA-B4FE83EBABD1}" sibTransId="{701C9DB1-F49F-42B1-BD7C-2D8C26E65BBD}"/>
    <dgm:cxn modelId="{C7BC3181-F17F-46CC-96B2-D488BA2C61FC}" srcId="{EE410D39-77EE-4E3B-BF73-7AEA430A670C}" destId="{7BE84C00-347C-4946-8222-BE2490CB10C1}" srcOrd="5" destOrd="0" parTransId="{F706EF74-3EDA-4092-8977-6EA85F6E2582}" sibTransId="{18F521A2-3D53-470F-B22A-F5BD773A1B90}"/>
    <dgm:cxn modelId="{CCEA9218-92A6-4E65-848D-6840940CA43E}" type="presOf" srcId="{79BA86D4-CE84-41D8-8814-757CDFFF8A39}" destId="{68EAA9EC-279D-4863-A485-7E61800540D6}" srcOrd="0" destOrd="0" presId="urn:microsoft.com/office/officeart/2005/8/layout/vList2"/>
    <dgm:cxn modelId="{9849ADD6-EB0A-4892-8EC6-4C9A75D97320}" type="presOf" srcId="{368E0D44-5980-4E7A-9002-484C7533BF55}" destId="{44CCD9AE-2EC5-4DB3-8DCF-DE57B887ACD0}" srcOrd="0" destOrd="0" presId="urn:microsoft.com/office/officeart/2005/8/layout/vList2"/>
    <dgm:cxn modelId="{02FA6BA6-D06C-4418-9504-2CC7FCF09BDF}" type="presOf" srcId="{7BE84C00-347C-4946-8222-BE2490CB10C1}" destId="{0E443997-EA0B-41A8-B64B-4C3603A91927}" srcOrd="0" destOrd="0" presId="urn:microsoft.com/office/officeart/2005/8/layout/vList2"/>
    <dgm:cxn modelId="{78DD7AD9-D86D-4A42-BDCD-1E93D65A95C7}" type="presOf" srcId="{388F020B-8740-47C9-B7D8-87573B92EA47}" destId="{39314FCC-E326-42B0-9AB4-8BA7ECE462DA}" srcOrd="0" destOrd="0" presId="urn:microsoft.com/office/officeart/2005/8/layout/vList2"/>
    <dgm:cxn modelId="{16C8FBA8-4985-41FA-961E-D0889AD0D437}" type="presOf" srcId="{84CF6A14-A204-44E2-99A2-790FCA7D8650}" destId="{7B72D2B8-D0AB-4FE3-83F3-51E9C19372F3}" srcOrd="0" destOrd="0" presId="urn:microsoft.com/office/officeart/2005/8/layout/vList2"/>
    <dgm:cxn modelId="{633F8EDE-8FE4-4561-9464-0DB7948B264C}" type="presOf" srcId="{EE410D39-77EE-4E3B-BF73-7AEA430A670C}" destId="{F735C8A2-177E-4F24-A59D-2A61198C45C4}" srcOrd="0" destOrd="0" presId="urn:microsoft.com/office/officeart/2005/8/layout/vList2"/>
    <dgm:cxn modelId="{0AE8712B-B3B9-489A-94B9-0F5579AEF4A9}" srcId="{EE410D39-77EE-4E3B-BF73-7AEA430A670C}" destId="{0DFE9270-77CD-42F8-9A3B-33916FF9D79C}" srcOrd="9" destOrd="0" parTransId="{84D46773-9995-451B-A909-6724DF138162}" sibTransId="{13DCE49A-67B4-469B-B186-E1101BD0DF81}"/>
    <dgm:cxn modelId="{B0EF9480-7F67-430E-87E8-A69149D735F3}" type="presOf" srcId="{F4F4B4B2-69C8-4A05-9C46-EC47A1B76457}" destId="{70AD4358-3E95-4D8E-8D8E-E1B0D8EA33DD}" srcOrd="0" destOrd="0" presId="urn:microsoft.com/office/officeart/2005/8/layout/vList2"/>
    <dgm:cxn modelId="{730F132F-B31A-4389-9833-082D746A6966}" srcId="{EE410D39-77EE-4E3B-BF73-7AEA430A670C}" destId="{319A45E3-1CC9-4939-839D-CDCD9025DFCF}" srcOrd="8" destOrd="0" parTransId="{7BE9FAB5-8CB1-44F7-9A92-5779923DB23C}" sibTransId="{03CA0728-DE98-455C-BF25-040F976C1781}"/>
    <dgm:cxn modelId="{79ABE3B0-CD20-4FDE-A609-C6F79B90EEFA}" type="presOf" srcId="{F48272D1-1FF6-49CE-A988-CE5F9ACA61BC}" destId="{83561D30-27E5-4702-AF46-D84903F6BD7E}" srcOrd="0" destOrd="0" presId="urn:microsoft.com/office/officeart/2005/8/layout/vList2"/>
    <dgm:cxn modelId="{3D7BEB5F-1AEE-4006-8F61-2037809B1505}" srcId="{EE410D39-77EE-4E3B-BF73-7AEA430A670C}" destId="{368E0D44-5980-4E7A-9002-484C7533BF55}" srcOrd="0" destOrd="0" parTransId="{2B4448D2-A518-46EC-8CFF-EACE5EFBB383}" sibTransId="{32E6FE91-9CC1-4AC9-ADDC-5DCE38E4DBFA}"/>
    <dgm:cxn modelId="{CEFE1C9C-6C8A-4EE9-9858-1C80B6429E4C}" type="presOf" srcId="{319A45E3-1CC9-4939-839D-CDCD9025DFCF}" destId="{49283F39-9E82-4649-9E12-42315ACB8B88}" srcOrd="0" destOrd="0" presId="urn:microsoft.com/office/officeart/2005/8/layout/vList2"/>
    <dgm:cxn modelId="{37D7C4A6-904A-41B8-A387-F36302568928}" type="presOf" srcId="{0DFE9270-77CD-42F8-9A3B-33916FF9D79C}" destId="{036DC563-12C8-449B-9C18-D250E1B7657F}" srcOrd="0" destOrd="0" presId="urn:microsoft.com/office/officeart/2005/8/layout/vList2"/>
    <dgm:cxn modelId="{BBEE219B-1745-4062-B58C-B04EE25769CE}" type="presParOf" srcId="{F735C8A2-177E-4F24-A59D-2A61198C45C4}" destId="{44CCD9AE-2EC5-4DB3-8DCF-DE57B887ACD0}" srcOrd="0" destOrd="0" presId="urn:microsoft.com/office/officeart/2005/8/layout/vList2"/>
    <dgm:cxn modelId="{00C50AC1-C655-491E-87FA-43CA20CDB2BB}" type="presParOf" srcId="{F735C8A2-177E-4F24-A59D-2A61198C45C4}" destId="{A2861A7F-29EF-46FC-A496-EA5107945E03}" srcOrd="1" destOrd="0" presId="urn:microsoft.com/office/officeart/2005/8/layout/vList2"/>
    <dgm:cxn modelId="{923075EE-1E42-4A1E-AADE-6F87B4CCEA6B}" type="presParOf" srcId="{F735C8A2-177E-4F24-A59D-2A61198C45C4}" destId="{68EAA9EC-279D-4863-A485-7E61800540D6}" srcOrd="2" destOrd="0" presId="urn:microsoft.com/office/officeart/2005/8/layout/vList2"/>
    <dgm:cxn modelId="{04BEA358-57E7-4899-B458-AF5D047EF4BA}" type="presParOf" srcId="{F735C8A2-177E-4F24-A59D-2A61198C45C4}" destId="{7185D227-5710-4471-B068-15571E3C2888}" srcOrd="3" destOrd="0" presId="urn:microsoft.com/office/officeart/2005/8/layout/vList2"/>
    <dgm:cxn modelId="{9A68FF26-0951-464D-8475-1FD3CE79A50D}" type="presParOf" srcId="{F735C8A2-177E-4F24-A59D-2A61198C45C4}" destId="{7B72D2B8-D0AB-4FE3-83F3-51E9C19372F3}" srcOrd="4" destOrd="0" presId="urn:microsoft.com/office/officeart/2005/8/layout/vList2"/>
    <dgm:cxn modelId="{E79244C3-DC41-4C17-A78B-296B4A5DDD0C}" type="presParOf" srcId="{F735C8A2-177E-4F24-A59D-2A61198C45C4}" destId="{7B81454D-FE83-4AAE-80DB-5AF48B0FAD98}" srcOrd="5" destOrd="0" presId="urn:microsoft.com/office/officeart/2005/8/layout/vList2"/>
    <dgm:cxn modelId="{49AE788D-BAD1-44E8-9C81-BC145D8527FB}" type="presParOf" srcId="{F735C8A2-177E-4F24-A59D-2A61198C45C4}" destId="{83561D30-27E5-4702-AF46-D84903F6BD7E}" srcOrd="6" destOrd="0" presId="urn:microsoft.com/office/officeart/2005/8/layout/vList2"/>
    <dgm:cxn modelId="{C61C499B-883C-485D-8A61-B20BCEE29511}" type="presParOf" srcId="{F735C8A2-177E-4F24-A59D-2A61198C45C4}" destId="{67F479C6-CA27-4EF5-9997-D57CE1DA6A58}" srcOrd="7" destOrd="0" presId="urn:microsoft.com/office/officeart/2005/8/layout/vList2"/>
    <dgm:cxn modelId="{F7DF794C-0487-478A-BFA3-625442C6CCA0}" type="presParOf" srcId="{F735C8A2-177E-4F24-A59D-2A61198C45C4}" destId="{39314FCC-E326-42B0-9AB4-8BA7ECE462DA}" srcOrd="8" destOrd="0" presId="urn:microsoft.com/office/officeart/2005/8/layout/vList2"/>
    <dgm:cxn modelId="{80FA5E2D-B26C-4BE0-B129-110BEDB1E79D}" type="presParOf" srcId="{F735C8A2-177E-4F24-A59D-2A61198C45C4}" destId="{7D21CE66-F691-47D1-BEA0-9114B0307E79}" srcOrd="9" destOrd="0" presId="urn:microsoft.com/office/officeart/2005/8/layout/vList2"/>
    <dgm:cxn modelId="{19435F58-489B-4719-8F00-E9196FEDD5E6}" type="presParOf" srcId="{F735C8A2-177E-4F24-A59D-2A61198C45C4}" destId="{0E443997-EA0B-41A8-B64B-4C3603A91927}" srcOrd="10" destOrd="0" presId="urn:microsoft.com/office/officeart/2005/8/layout/vList2"/>
    <dgm:cxn modelId="{1D916B65-E811-4883-B65D-38CDFAF45E43}" type="presParOf" srcId="{F735C8A2-177E-4F24-A59D-2A61198C45C4}" destId="{2671152E-0E00-4358-9175-36C03A76378B}" srcOrd="11" destOrd="0" presId="urn:microsoft.com/office/officeart/2005/8/layout/vList2"/>
    <dgm:cxn modelId="{73EC5643-1C94-4B6B-971A-462B951F7E4A}" type="presParOf" srcId="{F735C8A2-177E-4F24-A59D-2A61198C45C4}" destId="{917B0620-EF9B-4882-BF0D-DEF8E6451816}" srcOrd="12" destOrd="0" presId="urn:microsoft.com/office/officeart/2005/8/layout/vList2"/>
    <dgm:cxn modelId="{9A20208C-B2BE-4251-9642-0CACEFCE26E5}" type="presParOf" srcId="{F735C8A2-177E-4F24-A59D-2A61198C45C4}" destId="{B970B78C-DF9D-4CA2-894E-DE34595C6151}" srcOrd="13" destOrd="0" presId="urn:microsoft.com/office/officeart/2005/8/layout/vList2"/>
    <dgm:cxn modelId="{69787AD1-BF7D-48A3-84A5-E58E08BA9016}" type="presParOf" srcId="{F735C8A2-177E-4F24-A59D-2A61198C45C4}" destId="{70AD4358-3E95-4D8E-8D8E-E1B0D8EA33DD}" srcOrd="14" destOrd="0" presId="urn:microsoft.com/office/officeart/2005/8/layout/vList2"/>
    <dgm:cxn modelId="{CA769912-ED12-4167-BA49-04512E3B6DA0}" type="presParOf" srcId="{F735C8A2-177E-4F24-A59D-2A61198C45C4}" destId="{28483F88-1B08-4A00-BAD8-C77A83E922C9}" srcOrd="15" destOrd="0" presId="urn:microsoft.com/office/officeart/2005/8/layout/vList2"/>
    <dgm:cxn modelId="{F3C8EC36-CFA3-4631-AC24-3E6B1300516D}" type="presParOf" srcId="{F735C8A2-177E-4F24-A59D-2A61198C45C4}" destId="{49283F39-9E82-4649-9E12-42315ACB8B88}" srcOrd="16" destOrd="0" presId="urn:microsoft.com/office/officeart/2005/8/layout/vList2"/>
    <dgm:cxn modelId="{924667B4-D7F0-4B7C-9460-A057E22DA652}" type="presParOf" srcId="{F735C8A2-177E-4F24-A59D-2A61198C45C4}" destId="{95EE6EF1-3087-4FEE-AB25-E591761F194C}" srcOrd="17" destOrd="0" presId="urn:microsoft.com/office/officeart/2005/8/layout/vList2"/>
    <dgm:cxn modelId="{F6ED1E62-DF1F-49E4-BA93-1EED1750F69A}" type="presParOf" srcId="{F735C8A2-177E-4F24-A59D-2A61198C45C4}" destId="{036DC563-12C8-449B-9C18-D250E1B7657F}"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CD9AE-2EC5-4DB3-8DCF-DE57B887ACD0}">
      <dsp:nvSpPr>
        <dsp:cNvPr id="0" name=""/>
        <dsp:cNvSpPr/>
      </dsp:nvSpPr>
      <dsp:spPr>
        <a:xfrm>
          <a:off x="0" y="811"/>
          <a:ext cx="6096000" cy="394429"/>
        </a:xfrm>
        <a:prstGeom prst="roundRect">
          <a:avLst/>
        </a:prstGeom>
        <a:gradFill rotWithShape="0">
          <a:gsLst>
            <a:gs pos="0">
              <a:schemeClr val="accent1">
                <a:hueOff val="0"/>
                <a:satOff val="0"/>
                <a:lumOff val="0"/>
                <a:alphaOff val="0"/>
                <a:tint val="79000"/>
                <a:satMod val="180000"/>
              </a:schemeClr>
            </a:gs>
            <a:gs pos="65000">
              <a:schemeClr val="accent1">
                <a:hueOff val="0"/>
                <a:satOff val="0"/>
                <a:lumOff val="0"/>
                <a:alphaOff val="0"/>
                <a:tint val="52000"/>
                <a:satMod val="250000"/>
              </a:schemeClr>
            </a:gs>
            <a:gs pos="100000">
              <a:schemeClr val="accent1">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Пальчиковый театр</a:t>
          </a:r>
          <a:endParaRPr lang="ru-RU" sz="1800" kern="1200" dirty="0"/>
        </a:p>
      </dsp:txBody>
      <dsp:txXfrm>
        <a:off x="19254" y="20065"/>
        <a:ext cx="6057492" cy="355921"/>
      </dsp:txXfrm>
    </dsp:sp>
    <dsp:sp modelId="{68EAA9EC-279D-4863-A485-7E61800540D6}">
      <dsp:nvSpPr>
        <dsp:cNvPr id="0" name=""/>
        <dsp:cNvSpPr/>
      </dsp:nvSpPr>
      <dsp:spPr>
        <a:xfrm>
          <a:off x="0" y="408361"/>
          <a:ext cx="6096000" cy="394429"/>
        </a:xfrm>
        <a:prstGeom prst="roundRect">
          <a:avLst/>
        </a:prstGeom>
        <a:gradFill rotWithShape="0">
          <a:gsLst>
            <a:gs pos="0">
              <a:schemeClr val="accent1">
                <a:hueOff val="0"/>
                <a:satOff val="0"/>
                <a:lumOff val="0"/>
                <a:alphaOff val="0"/>
                <a:tint val="79000"/>
                <a:satMod val="180000"/>
              </a:schemeClr>
            </a:gs>
            <a:gs pos="65000">
              <a:schemeClr val="accent1">
                <a:hueOff val="0"/>
                <a:satOff val="0"/>
                <a:lumOff val="0"/>
                <a:alphaOff val="0"/>
                <a:tint val="52000"/>
                <a:satMod val="250000"/>
              </a:schemeClr>
            </a:gs>
            <a:gs pos="100000">
              <a:schemeClr val="accent1">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Театр ложек</a:t>
          </a:r>
          <a:endParaRPr lang="ru-RU" sz="1800" kern="1200" dirty="0"/>
        </a:p>
      </dsp:txBody>
      <dsp:txXfrm>
        <a:off x="19254" y="427615"/>
        <a:ext cx="6057492" cy="355921"/>
      </dsp:txXfrm>
    </dsp:sp>
    <dsp:sp modelId="{7B72D2B8-D0AB-4FE3-83F3-51E9C19372F3}">
      <dsp:nvSpPr>
        <dsp:cNvPr id="0" name=""/>
        <dsp:cNvSpPr/>
      </dsp:nvSpPr>
      <dsp:spPr>
        <a:xfrm>
          <a:off x="0" y="815911"/>
          <a:ext cx="6096000" cy="394429"/>
        </a:xfrm>
        <a:prstGeom prst="roundRect">
          <a:avLst/>
        </a:prstGeom>
        <a:gradFill rotWithShape="0">
          <a:gsLst>
            <a:gs pos="0">
              <a:schemeClr val="accent1">
                <a:hueOff val="0"/>
                <a:satOff val="0"/>
                <a:lumOff val="0"/>
                <a:alphaOff val="0"/>
                <a:tint val="79000"/>
                <a:satMod val="180000"/>
              </a:schemeClr>
            </a:gs>
            <a:gs pos="65000">
              <a:schemeClr val="accent1">
                <a:hueOff val="0"/>
                <a:satOff val="0"/>
                <a:lumOff val="0"/>
                <a:alphaOff val="0"/>
                <a:tint val="52000"/>
                <a:satMod val="250000"/>
              </a:schemeClr>
            </a:gs>
            <a:gs pos="100000">
              <a:schemeClr val="accent1">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Настольный театр из картона</a:t>
          </a:r>
          <a:endParaRPr lang="ru-RU" sz="1800" kern="1200" dirty="0"/>
        </a:p>
      </dsp:txBody>
      <dsp:txXfrm>
        <a:off x="19254" y="835165"/>
        <a:ext cx="6057492" cy="355921"/>
      </dsp:txXfrm>
    </dsp:sp>
    <dsp:sp modelId="{83561D30-27E5-4702-AF46-D84903F6BD7E}">
      <dsp:nvSpPr>
        <dsp:cNvPr id="0" name=""/>
        <dsp:cNvSpPr/>
      </dsp:nvSpPr>
      <dsp:spPr>
        <a:xfrm>
          <a:off x="0" y="1223460"/>
          <a:ext cx="6096000" cy="394429"/>
        </a:xfrm>
        <a:prstGeom prst="roundRect">
          <a:avLst/>
        </a:prstGeom>
        <a:gradFill rotWithShape="0">
          <a:gsLst>
            <a:gs pos="0">
              <a:schemeClr val="accent1">
                <a:hueOff val="0"/>
                <a:satOff val="0"/>
                <a:lumOff val="0"/>
                <a:alphaOff val="0"/>
                <a:tint val="79000"/>
                <a:satMod val="180000"/>
              </a:schemeClr>
            </a:gs>
            <a:gs pos="65000">
              <a:schemeClr val="accent1">
                <a:hueOff val="0"/>
                <a:satOff val="0"/>
                <a:lumOff val="0"/>
                <a:alphaOff val="0"/>
                <a:tint val="52000"/>
                <a:satMod val="250000"/>
              </a:schemeClr>
            </a:gs>
            <a:gs pos="100000">
              <a:schemeClr val="accent1">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Театр игрушек</a:t>
          </a:r>
          <a:endParaRPr lang="ru-RU" sz="1800" kern="1200" dirty="0"/>
        </a:p>
      </dsp:txBody>
      <dsp:txXfrm>
        <a:off x="19254" y="1242714"/>
        <a:ext cx="6057492" cy="355921"/>
      </dsp:txXfrm>
    </dsp:sp>
    <dsp:sp modelId="{39314FCC-E326-42B0-9AB4-8BA7ECE462DA}">
      <dsp:nvSpPr>
        <dsp:cNvPr id="0" name=""/>
        <dsp:cNvSpPr/>
      </dsp:nvSpPr>
      <dsp:spPr>
        <a:xfrm>
          <a:off x="0" y="1631010"/>
          <a:ext cx="6096000" cy="394429"/>
        </a:xfrm>
        <a:prstGeom prst="roundRect">
          <a:avLst/>
        </a:prstGeom>
        <a:gradFill rotWithShape="0">
          <a:gsLst>
            <a:gs pos="0">
              <a:schemeClr val="accent1">
                <a:hueOff val="0"/>
                <a:satOff val="0"/>
                <a:lumOff val="0"/>
                <a:alphaOff val="0"/>
                <a:tint val="79000"/>
                <a:satMod val="180000"/>
              </a:schemeClr>
            </a:gs>
            <a:gs pos="65000">
              <a:schemeClr val="accent1">
                <a:hueOff val="0"/>
                <a:satOff val="0"/>
                <a:lumOff val="0"/>
                <a:alphaOff val="0"/>
                <a:tint val="52000"/>
                <a:satMod val="250000"/>
              </a:schemeClr>
            </a:gs>
            <a:gs pos="100000">
              <a:schemeClr val="accent1">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Театр теней</a:t>
          </a:r>
          <a:endParaRPr lang="ru-RU" sz="1800" kern="1200" dirty="0"/>
        </a:p>
      </dsp:txBody>
      <dsp:txXfrm>
        <a:off x="19254" y="1650264"/>
        <a:ext cx="6057492" cy="355921"/>
      </dsp:txXfrm>
    </dsp:sp>
    <dsp:sp modelId="{0E443997-EA0B-41A8-B64B-4C3603A91927}">
      <dsp:nvSpPr>
        <dsp:cNvPr id="0" name=""/>
        <dsp:cNvSpPr/>
      </dsp:nvSpPr>
      <dsp:spPr>
        <a:xfrm>
          <a:off x="0" y="2038560"/>
          <a:ext cx="6096000" cy="394429"/>
        </a:xfrm>
        <a:prstGeom prst="roundRect">
          <a:avLst/>
        </a:prstGeom>
        <a:gradFill rotWithShape="0">
          <a:gsLst>
            <a:gs pos="0">
              <a:schemeClr val="accent1">
                <a:hueOff val="0"/>
                <a:satOff val="0"/>
                <a:lumOff val="0"/>
                <a:alphaOff val="0"/>
                <a:tint val="79000"/>
                <a:satMod val="180000"/>
              </a:schemeClr>
            </a:gs>
            <a:gs pos="65000">
              <a:schemeClr val="accent1">
                <a:hueOff val="0"/>
                <a:satOff val="0"/>
                <a:lumOff val="0"/>
                <a:alphaOff val="0"/>
                <a:tint val="52000"/>
                <a:satMod val="250000"/>
              </a:schemeClr>
            </a:gs>
            <a:gs pos="100000">
              <a:schemeClr val="accent1">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Театр кукол Би-ба-бо</a:t>
          </a:r>
          <a:endParaRPr lang="ru-RU" sz="1800" kern="1200" dirty="0"/>
        </a:p>
      </dsp:txBody>
      <dsp:txXfrm>
        <a:off x="19254" y="2057814"/>
        <a:ext cx="6057492" cy="355921"/>
      </dsp:txXfrm>
    </dsp:sp>
    <dsp:sp modelId="{917B0620-EF9B-4882-BF0D-DEF8E6451816}">
      <dsp:nvSpPr>
        <dsp:cNvPr id="0" name=""/>
        <dsp:cNvSpPr/>
      </dsp:nvSpPr>
      <dsp:spPr>
        <a:xfrm>
          <a:off x="0" y="2446109"/>
          <a:ext cx="6096000" cy="394429"/>
        </a:xfrm>
        <a:prstGeom prst="roundRect">
          <a:avLst/>
        </a:prstGeom>
        <a:gradFill rotWithShape="0">
          <a:gsLst>
            <a:gs pos="0">
              <a:schemeClr val="accent1">
                <a:hueOff val="0"/>
                <a:satOff val="0"/>
                <a:lumOff val="0"/>
                <a:alphaOff val="0"/>
                <a:tint val="79000"/>
                <a:satMod val="180000"/>
              </a:schemeClr>
            </a:gs>
            <a:gs pos="65000">
              <a:schemeClr val="accent1">
                <a:hueOff val="0"/>
                <a:satOff val="0"/>
                <a:lumOff val="0"/>
                <a:alphaOff val="0"/>
                <a:tint val="52000"/>
                <a:satMod val="250000"/>
              </a:schemeClr>
            </a:gs>
            <a:gs pos="100000">
              <a:schemeClr val="accent1">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Конусный театр</a:t>
          </a:r>
          <a:endParaRPr lang="ru-RU" sz="1800" kern="1200" dirty="0"/>
        </a:p>
      </dsp:txBody>
      <dsp:txXfrm>
        <a:off x="19254" y="2465363"/>
        <a:ext cx="6057492" cy="355921"/>
      </dsp:txXfrm>
    </dsp:sp>
    <dsp:sp modelId="{70AD4358-3E95-4D8E-8D8E-E1B0D8EA33DD}">
      <dsp:nvSpPr>
        <dsp:cNvPr id="0" name=""/>
        <dsp:cNvSpPr/>
      </dsp:nvSpPr>
      <dsp:spPr>
        <a:xfrm>
          <a:off x="0" y="2853659"/>
          <a:ext cx="6096000" cy="394429"/>
        </a:xfrm>
        <a:prstGeom prst="roundRect">
          <a:avLst/>
        </a:prstGeom>
        <a:gradFill rotWithShape="0">
          <a:gsLst>
            <a:gs pos="0">
              <a:schemeClr val="accent1">
                <a:hueOff val="0"/>
                <a:satOff val="0"/>
                <a:lumOff val="0"/>
                <a:alphaOff val="0"/>
                <a:tint val="79000"/>
                <a:satMod val="180000"/>
              </a:schemeClr>
            </a:gs>
            <a:gs pos="65000">
              <a:schemeClr val="accent1">
                <a:hueOff val="0"/>
                <a:satOff val="0"/>
                <a:lumOff val="0"/>
                <a:alphaOff val="0"/>
                <a:tint val="52000"/>
                <a:satMod val="250000"/>
              </a:schemeClr>
            </a:gs>
            <a:gs pos="100000">
              <a:schemeClr val="accent1">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Театр на гапите</a:t>
          </a:r>
          <a:endParaRPr lang="ru-RU" sz="1800" kern="1200" dirty="0"/>
        </a:p>
      </dsp:txBody>
      <dsp:txXfrm>
        <a:off x="19254" y="2872913"/>
        <a:ext cx="6057492" cy="355921"/>
      </dsp:txXfrm>
    </dsp:sp>
    <dsp:sp modelId="{49283F39-9E82-4649-9E12-42315ACB8B88}">
      <dsp:nvSpPr>
        <dsp:cNvPr id="0" name=""/>
        <dsp:cNvSpPr/>
      </dsp:nvSpPr>
      <dsp:spPr>
        <a:xfrm>
          <a:off x="0" y="3261209"/>
          <a:ext cx="6096000" cy="394429"/>
        </a:xfrm>
        <a:prstGeom prst="roundRect">
          <a:avLst/>
        </a:prstGeom>
        <a:gradFill rotWithShape="0">
          <a:gsLst>
            <a:gs pos="0">
              <a:schemeClr val="accent1">
                <a:hueOff val="0"/>
                <a:satOff val="0"/>
                <a:lumOff val="0"/>
                <a:alphaOff val="0"/>
                <a:tint val="79000"/>
                <a:satMod val="180000"/>
              </a:schemeClr>
            </a:gs>
            <a:gs pos="65000">
              <a:schemeClr val="accent1">
                <a:hueOff val="0"/>
                <a:satOff val="0"/>
                <a:lumOff val="0"/>
                <a:alphaOff val="0"/>
                <a:tint val="52000"/>
                <a:satMod val="250000"/>
              </a:schemeClr>
            </a:gs>
            <a:gs pos="100000">
              <a:schemeClr val="accent1">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Театр картинок (фланелеграф)</a:t>
          </a:r>
          <a:endParaRPr lang="ru-RU" sz="1500" kern="1200" dirty="0"/>
        </a:p>
      </dsp:txBody>
      <dsp:txXfrm>
        <a:off x="19254" y="3280463"/>
        <a:ext cx="6057492" cy="355921"/>
      </dsp:txXfrm>
    </dsp:sp>
    <dsp:sp modelId="{036DC563-12C8-449B-9C18-D250E1B7657F}">
      <dsp:nvSpPr>
        <dsp:cNvPr id="0" name=""/>
        <dsp:cNvSpPr/>
      </dsp:nvSpPr>
      <dsp:spPr>
        <a:xfrm>
          <a:off x="0" y="3668758"/>
          <a:ext cx="6096000" cy="394429"/>
        </a:xfrm>
        <a:prstGeom prst="roundRect">
          <a:avLst/>
        </a:prstGeom>
        <a:gradFill rotWithShape="0">
          <a:gsLst>
            <a:gs pos="0">
              <a:schemeClr val="accent1">
                <a:hueOff val="0"/>
                <a:satOff val="0"/>
                <a:lumOff val="0"/>
                <a:alphaOff val="0"/>
                <a:tint val="79000"/>
                <a:satMod val="180000"/>
              </a:schemeClr>
            </a:gs>
            <a:gs pos="65000">
              <a:schemeClr val="accent1">
                <a:hueOff val="0"/>
                <a:satOff val="0"/>
                <a:lumOff val="0"/>
                <a:alphaOff val="0"/>
                <a:tint val="52000"/>
                <a:satMod val="250000"/>
              </a:schemeClr>
            </a:gs>
            <a:gs pos="100000">
              <a:schemeClr val="accent1">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драматизация</a:t>
          </a:r>
          <a:endParaRPr lang="ru-RU" sz="1800" kern="1200" dirty="0"/>
        </a:p>
      </dsp:txBody>
      <dsp:txXfrm>
        <a:off x="19254" y="3688012"/>
        <a:ext cx="6057492" cy="3559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589E6C9E-7557-4DB7-AB54-AAA9594D7BA6}" type="datetimeFigureOut">
              <a:rPr lang="ru-RU" smtClean="0"/>
              <a:t>24.04.2013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8BCDF8D-C897-42EF-97F5-3BF833901E25}" type="slidenum">
              <a:rPr lang="ru-RU" smtClean="0"/>
              <a:t>‹#›</a:t>
            </a:fld>
            <a:endParaRPr lang="ru-RU"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89E6C9E-7557-4DB7-AB54-AAA9594D7BA6}" type="datetimeFigureOut">
              <a:rPr lang="ru-RU" smtClean="0"/>
              <a:t>24.04.2013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8BCDF8D-C897-42EF-97F5-3BF833901E25}" type="slidenum">
              <a:rPr lang="ru-RU" smtClean="0"/>
              <a:t>‹#›</a:t>
            </a:fld>
            <a:endParaRPr lang="ru-RU"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89E6C9E-7557-4DB7-AB54-AAA9594D7BA6}" type="datetimeFigureOut">
              <a:rPr lang="ru-RU" smtClean="0"/>
              <a:t>24.04.2013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8BCDF8D-C897-42EF-97F5-3BF833901E25}" type="slidenum">
              <a:rPr lang="ru-RU" smtClean="0"/>
              <a:t>‹#›</a:t>
            </a:fld>
            <a:endParaRPr lang="ru-RU"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89E6C9E-7557-4DB7-AB54-AAA9594D7BA6}" type="datetimeFigureOut">
              <a:rPr lang="ru-RU" smtClean="0"/>
              <a:t>24.04.2013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8BCDF8D-C897-42EF-97F5-3BF833901E25}" type="slidenum">
              <a:rPr lang="ru-RU" smtClean="0"/>
              <a:t>‹#›</a:t>
            </a:fld>
            <a:endParaRPr lang="ru-RU"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589E6C9E-7557-4DB7-AB54-AAA9594D7BA6}" type="datetimeFigureOut">
              <a:rPr lang="ru-RU" smtClean="0"/>
              <a:t>24.04.2013</a:t>
            </a:fld>
            <a:endParaRPr lang="ru-RU" dirty="0"/>
          </a:p>
        </p:txBody>
      </p:sp>
      <p:sp>
        <p:nvSpPr>
          <p:cNvPr id="91" name="Footer Placeholder 90"/>
          <p:cNvSpPr>
            <a:spLocks noGrp="1"/>
          </p:cNvSpPr>
          <p:nvPr>
            <p:ph type="ftr" sz="quarter" idx="11"/>
          </p:nvPr>
        </p:nvSpPr>
        <p:spPr/>
        <p:txBody>
          <a:bodyPr/>
          <a:lstStyle/>
          <a:p>
            <a:endParaRPr lang="ru-RU" dirty="0"/>
          </a:p>
        </p:txBody>
      </p:sp>
      <p:sp>
        <p:nvSpPr>
          <p:cNvPr id="92" name="Slide Number Placeholder 91"/>
          <p:cNvSpPr>
            <a:spLocks noGrp="1"/>
          </p:cNvSpPr>
          <p:nvPr>
            <p:ph type="sldNum" sz="quarter" idx="12"/>
          </p:nvPr>
        </p:nvSpPr>
        <p:spPr/>
        <p:txBody>
          <a:bodyPr/>
          <a:lstStyle/>
          <a:p>
            <a:fld id="{58BCDF8D-C897-42EF-97F5-3BF833901E25}"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589E6C9E-7557-4DB7-AB54-AAA9594D7BA6}" type="datetimeFigureOut">
              <a:rPr lang="ru-RU" smtClean="0"/>
              <a:t>24.04.2013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8BCDF8D-C897-42EF-97F5-3BF833901E25}" type="slidenum">
              <a:rPr lang="ru-RU" smtClean="0"/>
              <a:t>‹#›</a:t>
            </a:fld>
            <a:endParaRPr lang="ru-RU"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589E6C9E-7557-4DB7-AB54-AAA9594D7BA6}" type="datetimeFigureOut">
              <a:rPr lang="ru-RU" smtClean="0"/>
              <a:t>24.04.2013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58BCDF8D-C897-42EF-97F5-3BF833901E25}" type="slidenum">
              <a:rPr lang="ru-RU" smtClean="0"/>
              <a:t>‹#›</a:t>
            </a:fld>
            <a:endParaRPr lang="ru-RU"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89E6C9E-7557-4DB7-AB54-AAA9594D7BA6}" type="datetimeFigureOut">
              <a:rPr lang="ru-RU" smtClean="0"/>
              <a:t>24.04.2013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58BCDF8D-C897-42EF-97F5-3BF833901E25}" type="slidenum">
              <a:rPr lang="ru-RU" smtClean="0"/>
              <a:t>‹#›</a:t>
            </a:fld>
            <a:endParaRPr lang="ru-RU"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E6C9E-7557-4DB7-AB54-AAA9594D7BA6}" type="datetimeFigureOut">
              <a:rPr lang="ru-RU" smtClean="0"/>
              <a:t>24.04.2013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58BCDF8D-C897-42EF-97F5-3BF833901E25}" type="slidenum">
              <a:rPr lang="ru-RU" smtClean="0"/>
              <a:t>‹#›</a:t>
            </a:fld>
            <a:endParaRPr lang="ru-RU"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89E6C9E-7557-4DB7-AB54-AAA9594D7BA6}" type="datetimeFigureOut">
              <a:rPr lang="ru-RU" smtClean="0"/>
              <a:t>24.04.2013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8BCDF8D-C897-42EF-97F5-3BF833901E25}" type="slidenum">
              <a:rPr lang="ru-RU" smtClean="0"/>
              <a:t>‹#›</a:t>
            </a:fld>
            <a:endParaRPr lang="ru-RU"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5" name="Date Placeholder 4"/>
          <p:cNvSpPr>
            <a:spLocks noGrp="1"/>
          </p:cNvSpPr>
          <p:nvPr>
            <p:ph type="dt" sz="half" idx="10"/>
          </p:nvPr>
        </p:nvSpPr>
        <p:spPr/>
        <p:txBody>
          <a:bodyPr/>
          <a:lstStyle/>
          <a:p>
            <a:fld id="{589E6C9E-7557-4DB7-AB54-AAA9594D7BA6}" type="datetimeFigureOut">
              <a:rPr lang="ru-RU" smtClean="0"/>
              <a:t>24.04.2013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8BCDF8D-C897-42EF-97F5-3BF833901E25}" type="slidenum">
              <a:rPr lang="ru-RU" smtClean="0"/>
              <a:t>‹#›</a:t>
            </a:fld>
            <a:endParaRPr lang="ru-RU"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589E6C9E-7557-4DB7-AB54-AAA9594D7BA6}" type="datetimeFigureOut">
              <a:rPr lang="ru-RU" smtClean="0"/>
              <a:t>24.04.2013</a:t>
            </a:fld>
            <a:endParaRPr lang="ru-RU"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8BCDF8D-C897-42EF-97F5-3BF833901E25}"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wipe/>
  </p:transition>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 y="2130425"/>
            <a:ext cx="4559424" cy="1600327"/>
          </a:xfrm>
        </p:spPr>
        <p:txBody>
          <a:bodyPr>
            <a:normAutofit fontScale="90000"/>
          </a:bodyPr>
          <a:lstStyle/>
          <a:p>
            <a:r>
              <a:rPr lang="ru-RU"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ТЕАТРАЛИЗОВАННАЯ ДЕЯТЕЛЬНОСТЬ </a:t>
            </a:r>
            <a:br>
              <a:rPr lang="ru-RU"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br>
            <a:r>
              <a:rPr lang="ru-RU"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В ДОУ</a:t>
            </a:r>
            <a:endParaRPr lang="ru-RU"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3" name="Подзаголовок 2"/>
          <p:cNvSpPr>
            <a:spLocks noGrp="1"/>
          </p:cNvSpPr>
          <p:nvPr>
            <p:ph type="subTitle" idx="1"/>
          </p:nvPr>
        </p:nvSpPr>
        <p:spPr/>
        <p:txBody>
          <a:bodyPr>
            <a:normAutofit fontScale="77500" lnSpcReduction="20000"/>
            <a:scene3d>
              <a:camera prst="orthographicFront"/>
              <a:lightRig rig="soft" dir="t">
                <a:rot lat="0" lon="0" rev="10800000"/>
              </a:lightRig>
            </a:scene3d>
            <a:sp3d>
              <a:bevelT w="27940" h="12700"/>
              <a:contourClr>
                <a:srgbClr val="DDDDDD"/>
              </a:contourClr>
            </a:sp3d>
          </a:bodyPr>
          <a:lstStyle/>
          <a:p>
            <a:r>
              <a:rPr lang="ru-RU" b="1" spc="150" dirty="0" smtClean="0">
                <a:ln w="11430"/>
                <a:solidFill>
                  <a:srgbClr val="F8F8F8"/>
                </a:solidFill>
                <a:effectLst>
                  <a:outerShdw blurRad="25400" algn="tl" rotWithShape="0">
                    <a:srgbClr val="000000">
                      <a:alpha val="43000"/>
                    </a:srgbClr>
                  </a:outerShdw>
                </a:effectLst>
              </a:rPr>
              <a:t>Презентация для родителей и воспитателей</a:t>
            </a:r>
          </a:p>
          <a:p>
            <a:r>
              <a:rPr lang="ru-RU" b="1" spc="150" dirty="0" smtClean="0">
                <a:ln w="11430"/>
                <a:solidFill>
                  <a:srgbClr val="F8F8F8"/>
                </a:solidFill>
                <a:effectLst>
                  <a:outerShdw blurRad="25400" algn="tl" rotWithShape="0">
                    <a:srgbClr val="000000">
                      <a:alpha val="43000"/>
                    </a:srgbClr>
                  </a:outerShdw>
                </a:effectLst>
              </a:rPr>
              <a:t>Подготовила Уханова В. А.</a:t>
            </a:r>
          </a:p>
          <a:p>
            <a:r>
              <a:rPr lang="ru-RU" b="1" spc="150" dirty="0" smtClean="0">
                <a:ln w="11430"/>
                <a:solidFill>
                  <a:srgbClr val="F8F8F8"/>
                </a:solidFill>
                <a:effectLst>
                  <a:outerShdw blurRad="25400" algn="tl" rotWithShape="0">
                    <a:srgbClr val="000000">
                      <a:alpha val="43000"/>
                    </a:srgbClr>
                  </a:outerShdw>
                </a:effectLst>
              </a:rPr>
              <a:t>Воспитатель ГБДОУ № 39 г. СПб</a:t>
            </a:r>
          </a:p>
          <a:p>
            <a:endParaRPr lang="ru-RU"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81780893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ТЕАТР ТЕНЕЙ</a:t>
            </a:r>
            <a:br>
              <a:rPr lang="ru-RU" dirty="0" smtClean="0"/>
            </a:br>
            <a:endParaRPr lang="ru-RU" dirty="0"/>
          </a:p>
        </p:txBody>
      </p:sp>
      <p:pic>
        <p:nvPicPr>
          <p:cNvPr id="6146" name="Picture 2" descr="F:\для презентации\P101018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552" y="4014075"/>
            <a:ext cx="3744416" cy="25381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1202189"/>
            <a:ext cx="8346503" cy="2308324"/>
          </a:xfrm>
          <a:prstGeom prst="rect">
            <a:avLst/>
          </a:prstGeom>
          <a:noFill/>
        </p:spPr>
        <p:txBody>
          <a:bodyPr wrap="square" rtlCol="0">
            <a:spAutoFit/>
          </a:bodyPr>
          <a:lstStyle/>
          <a:p>
            <a:pPr algn="just"/>
            <a:r>
              <a:rPr lang="ru-RU" dirty="0" smtClean="0"/>
              <a:t>Театр теней - очень удивительный и зрелищный вид театрального искусства. Силуэтные картинки или предметы могут быть сделаны из обыкновенной бумаги, кальки или картона. Силуэты можно сделать цветными, если при их изготовлении использовать цветную прозрачную пленку. Свет должен падать таким образом чтобы были видны силуэты, </a:t>
            </a:r>
            <a:r>
              <a:rPr lang="ru-RU" dirty="0"/>
              <a:t>и не было видно актеров.</a:t>
            </a:r>
          </a:p>
          <a:p>
            <a:pPr algn="just"/>
            <a:r>
              <a:rPr lang="ru-RU" dirty="0"/>
              <a:t> В</a:t>
            </a:r>
            <a:r>
              <a:rPr lang="ru-RU" dirty="0" smtClean="0"/>
              <a:t> </a:t>
            </a:r>
            <a:r>
              <a:rPr lang="ru-RU" dirty="0"/>
              <a:t>теневом театре </a:t>
            </a:r>
            <a:r>
              <a:rPr lang="ru-RU" dirty="0" smtClean="0"/>
              <a:t>можно </a:t>
            </a:r>
            <a:r>
              <a:rPr lang="ru-RU" dirty="0"/>
              <a:t>обойтись минимальным количеством актеров. Достаточно одного или двух человек</a:t>
            </a:r>
            <a:r>
              <a:rPr lang="ru-RU" dirty="0" smtClean="0"/>
              <a:t>.</a:t>
            </a:r>
          </a:p>
          <a:p>
            <a:pPr algn="just"/>
            <a:r>
              <a:rPr lang="ru-RU" dirty="0" smtClean="0"/>
              <a:t>Этот вид театра развивает воображение детей.</a:t>
            </a:r>
            <a:endParaRPr lang="ru-RU"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2040" y="4014074"/>
            <a:ext cx="3809999" cy="25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6159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plus(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plus(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КУКЛЫ БИ-БА-БО</a:t>
            </a:r>
            <a:br>
              <a:rPr lang="ru-RU" dirty="0" smtClean="0"/>
            </a:br>
            <a:endParaRPr lang="ru-RU" dirty="0"/>
          </a:p>
        </p:txBody>
      </p:sp>
      <p:pic>
        <p:nvPicPr>
          <p:cNvPr id="7171" name="Picture 3" descr="F:\для презентации\P101018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11561" y="1556792"/>
            <a:ext cx="4608512" cy="269721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F:\для презентации\P101018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50582" y="3893172"/>
            <a:ext cx="4436731" cy="273929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для презентации\фото\перчаточная би-ба-бо.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6359" y="3889170"/>
            <a:ext cx="3654223" cy="273929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268333" y="1556792"/>
            <a:ext cx="3418980" cy="2031325"/>
          </a:xfrm>
          <a:prstGeom prst="rect">
            <a:avLst/>
          </a:prstGeom>
        </p:spPr>
        <p:txBody>
          <a:bodyPr wrap="square">
            <a:spAutoFit/>
          </a:bodyPr>
          <a:lstStyle/>
          <a:p>
            <a:r>
              <a:rPr lang="ru-RU" dirty="0"/>
              <a:t>Би-ба-бо — простейшая кукла, состоящая из головы и платья в виде перчатки. Голова имеет специальное отверстие под указательный палец, а большой и средний палец служат для жестикуляции руками куклы.</a:t>
            </a:r>
          </a:p>
        </p:txBody>
      </p:sp>
    </p:spTree>
    <p:extLst>
      <p:ext uri="{BB962C8B-B14F-4D97-AF65-F5344CB8AC3E}">
        <p14:creationId xmlns:p14="http://schemas.microsoft.com/office/powerpoint/2010/main" val="1536212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fltVal val="0"/>
                                          </p:val>
                                        </p:tav>
                                        <p:tav tm="100000">
                                          <p:val>
                                            <p:strVal val="#ppt_w"/>
                                          </p:val>
                                        </p:tav>
                                      </p:tavLst>
                                    </p:anim>
                                    <p:anim calcmode="lin" valueType="num">
                                      <p:cBhvr>
                                        <p:cTn id="8" dur="1000" fill="hold"/>
                                        <p:tgtEl>
                                          <p:spTgt spid="7172"/>
                                        </p:tgtEl>
                                        <p:attrNameLst>
                                          <p:attrName>ppt_h</p:attrName>
                                        </p:attrNameLst>
                                      </p:cBhvr>
                                      <p:tavLst>
                                        <p:tav tm="0">
                                          <p:val>
                                            <p:fltVal val="0"/>
                                          </p:val>
                                        </p:tav>
                                        <p:tav tm="100000">
                                          <p:val>
                                            <p:strVal val="#ppt_h"/>
                                          </p:val>
                                        </p:tav>
                                      </p:tavLst>
                                    </p:anim>
                                    <p:animEffect transition="in" filter="fade">
                                      <p:cBhvr>
                                        <p:cTn id="9" dur="1000"/>
                                        <p:tgtEl>
                                          <p:spTgt spid="717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wheel(1)">
                                      <p:cBhvr>
                                        <p:cTn id="14" dur="20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p:cTn id="19" dur="1000" fill="hold"/>
                                        <p:tgtEl>
                                          <p:spTgt spid="7171"/>
                                        </p:tgtEl>
                                        <p:attrNameLst>
                                          <p:attrName>ppt_w</p:attrName>
                                        </p:attrNameLst>
                                      </p:cBhvr>
                                      <p:tavLst>
                                        <p:tav tm="0">
                                          <p:val>
                                            <p:fltVal val="0"/>
                                          </p:val>
                                        </p:tav>
                                        <p:tav tm="100000">
                                          <p:val>
                                            <p:strVal val="#ppt_w"/>
                                          </p:val>
                                        </p:tav>
                                      </p:tavLst>
                                    </p:anim>
                                    <p:anim calcmode="lin" valueType="num">
                                      <p:cBhvr>
                                        <p:cTn id="20" dur="1000" fill="hold"/>
                                        <p:tgtEl>
                                          <p:spTgt spid="7171"/>
                                        </p:tgtEl>
                                        <p:attrNameLst>
                                          <p:attrName>ppt_h</p:attrName>
                                        </p:attrNameLst>
                                      </p:cBhvr>
                                      <p:tavLst>
                                        <p:tav tm="0">
                                          <p:val>
                                            <p:fltVal val="0"/>
                                          </p:val>
                                        </p:tav>
                                        <p:tav tm="100000">
                                          <p:val>
                                            <p:strVal val="#ppt_h"/>
                                          </p:val>
                                        </p:tav>
                                      </p:tavLst>
                                    </p:anim>
                                    <p:anim calcmode="lin" valueType="num">
                                      <p:cBhvr>
                                        <p:cTn id="21" dur="1000" fill="hold"/>
                                        <p:tgtEl>
                                          <p:spTgt spid="7171"/>
                                        </p:tgtEl>
                                        <p:attrNameLst>
                                          <p:attrName>style.rotation</p:attrName>
                                        </p:attrNameLst>
                                      </p:cBhvr>
                                      <p:tavLst>
                                        <p:tav tm="0">
                                          <p:val>
                                            <p:fltVal val="90"/>
                                          </p:val>
                                        </p:tav>
                                        <p:tav tm="100000">
                                          <p:val>
                                            <p:fltVal val="0"/>
                                          </p:val>
                                        </p:tav>
                                      </p:tavLst>
                                    </p:anim>
                                    <p:animEffect transition="in" filter="fade">
                                      <p:cBhvr>
                                        <p:cTn id="22"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КОНУСНЫЙ ТЕАТР</a:t>
            </a:r>
            <a:br>
              <a:rPr lang="ru-RU" dirty="0" smtClean="0"/>
            </a:br>
            <a:endParaRPr lang="ru-RU" dirty="0"/>
          </a:p>
        </p:txBody>
      </p:sp>
      <p:pic>
        <p:nvPicPr>
          <p:cNvPr id="9218" name="Picture 2" descr="F:\для презентации\фото\конусный.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1534326" y="3784605"/>
            <a:ext cx="1728193" cy="35664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87824" y="1566084"/>
            <a:ext cx="5913710" cy="2862322"/>
          </a:xfrm>
          <a:prstGeom prst="rect">
            <a:avLst/>
          </a:prstGeom>
          <a:noFill/>
        </p:spPr>
        <p:txBody>
          <a:bodyPr wrap="square" rtlCol="0">
            <a:spAutoFit/>
          </a:bodyPr>
          <a:lstStyle/>
          <a:p>
            <a:pPr algn="just"/>
            <a:r>
              <a:rPr lang="ru-RU" dirty="0" smtClean="0"/>
              <a:t>Куклы надо </a:t>
            </a:r>
            <a:r>
              <a:rPr lang="ru-RU" dirty="0"/>
              <a:t>вырезать и склеить в виде конусов </a:t>
            </a:r>
            <a:r>
              <a:rPr lang="ru-RU" dirty="0" smtClean="0"/>
              <a:t>(это их основа). </a:t>
            </a:r>
            <a:r>
              <a:rPr lang="ru-RU" dirty="0"/>
              <a:t>Затем прикрепить дополнительные детали, они обычно также выполнены в виде геометрических фигурок – круглая голова, треугольные ушки у животных, прямоугольные усы. При желании украсить одежду кукол небольшими аппликациями или разрисовать. В комплекте к куклам желательно подготовить декорации – речку, дерево, дома, облака</a:t>
            </a:r>
            <a:r>
              <a:rPr lang="ru-RU" dirty="0" smtClean="0"/>
              <a:t>. </a:t>
            </a:r>
          </a:p>
          <a:p>
            <a:pPr algn="just"/>
            <a:r>
              <a:rPr lang="ru-RU" dirty="0" smtClean="0"/>
              <a:t>Этот вид театра помогает учить детей координировать движения руку и глаз.</a:t>
            </a:r>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1566084"/>
            <a:ext cx="2088232" cy="307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64088" y="4703726"/>
            <a:ext cx="3339744" cy="17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3978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p:cTn id="15" dur="1000" fill="hold"/>
                                        <p:tgtEl>
                                          <p:spTgt spid="2051"/>
                                        </p:tgtEl>
                                        <p:attrNameLst>
                                          <p:attrName>ppt_w</p:attrName>
                                        </p:attrNameLst>
                                      </p:cBhvr>
                                      <p:tavLst>
                                        <p:tav tm="0">
                                          <p:val>
                                            <p:fltVal val="0"/>
                                          </p:val>
                                        </p:tav>
                                        <p:tav tm="100000">
                                          <p:val>
                                            <p:strVal val="#ppt_w"/>
                                          </p:val>
                                        </p:tav>
                                      </p:tavLst>
                                    </p:anim>
                                    <p:anim calcmode="lin" valueType="num">
                                      <p:cBhvr>
                                        <p:cTn id="16" dur="1000" fill="hold"/>
                                        <p:tgtEl>
                                          <p:spTgt spid="2051"/>
                                        </p:tgtEl>
                                        <p:attrNameLst>
                                          <p:attrName>ppt_h</p:attrName>
                                        </p:attrNameLst>
                                      </p:cBhvr>
                                      <p:tavLst>
                                        <p:tav tm="0">
                                          <p:val>
                                            <p:fltVal val="0"/>
                                          </p:val>
                                        </p:tav>
                                        <p:tav tm="100000">
                                          <p:val>
                                            <p:strVal val="#ppt_h"/>
                                          </p:val>
                                        </p:tav>
                                      </p:tavLst>
                                    </p:anim>
                                    <p:anim calcmode="lin" valueType="num">
                                      <p:cBhvr>
                                        <p:cTn id="17" dur="1000" fill="hold"/>
                                        <p:tgtEl>
                                          <p:spTgt spid="2051"/>
                                        </p:tgtEl>
                                        <p:attrNameLst>
                                          <p:attrName>style.rotation</p:attrName>
                                        </p:attrNameLst>
                                      </p:cBhvr>
                                      <p:tavLst>
                                        <p:tav tm="0">
                                          <p:val>
                                            <p:fltVal val="90"/>
                                          </p:val>
                                        </p:tav>
                                        <p:tav tm="100000">
                                          <p:val>
                                            <p:fltVal val="0"/>
                                          </p:val>
                                        </p:tav>
                                      </p:tavLst>
                                    </p:anim>
                                    <p:animEffect transition="in" filter="fade">
                                      <p:cBhvr>
                                        <p:cTn id="18" dur="1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heel(1)">
                                      <p:cBhvr>
                                        <p:cTn id="2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dirty="0" smtClean="0"/>
              <a:t/>
            </a:r>
            <a:br>
              <a:rPr lang="ru-RU" dirty="0" smtClean="0"/>
            </a:br>
            <a:r>
              <a:rPr lang="ru-RU" dirty="0" smtClean="0"/>
              <a:t>ТЕАТР НА ГАПИТЕ</a:t>
            </a:r>
            <a:br>
              <a:rPr lang="ru-RU" dirty="0" smtClean="0"/>
            </a:br>
            <a:endParaRPr lang="ru-RU" dirty="0"/>
          </a:p>
        </p:txBody>
      </p:sp>
      <p:pic>
        <p:nvPicPr>
          <p:cNvPr id="10242" name="Picture 2" descr="F:\для презентации\P1010179.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165420" y="3645024"/>
            <a:ext cx="4546739" cy="284068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F:\для презентации\P101018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5536" y="3645024"/>
            <a:ext cx="3100773" cy="284068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5" y="1305342"/>
            <a:ext cx="8316623" cy="1477328"/>
          </a:xfrm>
          <a:prstGeom prst="rect">
            <a:avLst/>
          </a:prstGeom>
        </p:spPr>
        <p:txBody>
          <a:bodyPr wrap="square">
            <a:spAutoFit/>
          </a:bodyPr>
          <a:lstStyle/>
          <a:p>
            <a:pPr algn="just"/>
            <a:r>
              <a:rPr lang="ru-RU" dirty="0"/>
              <a:t>Ч</a:t>
            </a:r>
            <a:r>
              <a:rPr lang="ru-RU" dirty="0" smtClean="0"/>
              <a:t>тобы </a:t>
            </a:r>
            <a:r>
              <a:rPr lang="ru-RU" dirty="0"/>
              <a:t>привести в движение тростевую куклу нужно специальное приспособление — гапит. Простейший гапит это </a:t>
            </a:r>
            <a:r>
              <a:rPr lang="ru-RU" dirty="0" smtClean="0"/>
              <a:t>деревянный </a:t>
            </a:r>
            <a:r>
              <a:rPr lang="ru-RU" dirty="0"/>
              <a:t>стержень, на котором держится кукла. Благодаря ему кукла может поворачивать голову и плечи. Руки куклы управляются с помощью тростей или спиц, прикрепленных к кистям рук. Так устроены самые простые тростевые куклы.</a:t>
            </a:r>
          </a:p>
        </p:txBody>
      </p:sp>
    </p:spTree>
    <p:extLst>
      <p:ext uri="{BB962C8B-B14F-4D97-AF65-F5344CB8AC3E}">
        <p14:creationId xmlns:p14="http://schemas.microsoft.com/office/powerpoint/2010/main" val="34346435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heckerboard(across)">
                                      <p:cBhvr>
                                        <p:cTn id="7" dur="10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checkerboard(across)">
                                      <p:cBhvr>
                                        <p:cTn id="12"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Театр картинок (фланелеграф)</a:t>
            </a:r>
            <a:br>
              <a:rPr lang="ru-RU" dirty="0" smtClean="0"/>
            </a:br>
            <a:endParaRPr lang="ru-RU" dirty="0"/>
          </a:p>
        </p:txBody>
      </p:sp>
      <p:sp>
        <p:nvSpPr>
          <p:cNvPr id="3" name="TextBox 2"/>
          <p:cNvSpPr txBox="1"/>
          <p:nvPr/>
        </p:nvSpPr>
        <p:spPr>
          <a:xfrm>
            <a:off x="3419872" y="1988840"/>
            <a:ext cx="5183416" cy="3139321"/>
          </a:xfrm>
          <a:prstGeom prst="rect">
            <a:avLst/>
          </a:prstGeom>
          <a:noFill/>
        </p:spPr>
        <p:txBody>
          <a:bodyPr wrap="square" rtlCol="0">
            <a:spAutoFit/>
          </a:bodyPr>
          <a:lstStyle/>
          <a:p>
            <a:pPr algn="just"/>
            <a:r>
              <a:rPr lang="ru-RU" dirty="0"/>
              <a:t>Такой театр малыши могут нарисовать </a:t>
            </a:r>
            <a:r>
              <a:rPr lang="ru-RU" dirty="0" smtClean="0"/>
              <a:t>и вырезать </a:t>
            </a:r>
            <a:r>
              <a:rPr lang="ru-RU" dirty="0"/>
              <a:t>сами. Они будут изображать </a:t>
            </a:r>
            <a:r>
              <a:rPr lang="ru-RU" dirty="0" smtClean="0"/>
              <a:t>картинки, силуэты </a:t>
            </a:r>
            <a:r>
              <a:rPr lang="ru-RU" dirty="0"/>
              <a:t>и придумывать к ним свои рассказы. </a:t>
            </a:r>
            <a:r>
              <a:rPr lang="ru-RU" dirty="0" smtClean="0"/>
              <a:t>Здесь все </a:t>
            </a:r>
            <a:r>
              <a:rPr lang="ru-RU" dirty="0"/>
              <a:t>плоское и куклы и декорации, фланелеграф </a:t>
            </a:r>
            <a:r>
              <a:rPr lang="ru-RU" dirty="0" smtClean="0"/>
              <a:t>- показывают </a:t>
            </a:r>
            <a:r>
              <a:rPr lang="ru-RU" dirty="0"/>
              <a:t>на специальной доске (</a:t>
            </a:r>
            <a:r>
              <a:rPr lang="ru-RU" dirty="0" smtClean="0"/>
              <a:t>покрытой фланелью). А с другой стороны картинки наклеивается «липучка», чтобы картинка держалась. </a:t>
            </a:r>
          </a:p>
          <a:p>
            <a:pPr algn="just"/>
            <a:r>
              <a:rPr lang="ru-RU" dirty="0" smtClean="0"/>
              <a:t>Этот вид театра развивает </a:t>
            </a:r>
            <a:r>
              <a:rPr lang="ru-RU" dirty="0"/>
              <a:t>творческие способности, ловкость, умение управлять своими движениями, контролировать внимание.</a:t>
            </a:r>
          </a:p>
        </p:txBody>
      </p:sp>
      <p:pic>
        <p:nvPicPr>
          <p:cNvPr id="6" name="Picture 2" descr="G:\для презентации\P1010195.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7584" y="1700808"/>
            <a:ext cx="240200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476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dirty="0" smtClean="0"/>
              <a:t>ДРАМАТИЗАЦИЯ</a:t>
            </a:r>
            <a:br>
              <a:rPr lang="ru-RU" dirty="0" smtClean="0"/>
            </a:br>
            <a:endParaRPr lang="ru-RU" dirty="0"/>
          </a:p>
        </p:txBody>
      </p:sp>
      <p:pic>
        <p:nvPicPr>
          <p:cNvPr id="11266" name="Picture 2" descr="F:\для презентации\P100083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64088" y="3717032"/>
            <a:ext cx="3563325" cy="2774722"/>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F:\для презентации\27012012100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812"/>
          <a:stretch/>
        </p:blipFill>
        <p:spPr bwMode="auto">
          <a:xfrm>
            <a:off x="611560" y="3717032"/>
            <a:ext cx="4466232" cy="277472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87516" y="1412776"/>
            <a:ext cx="8243845" cy="1477328"/>
          </a:xfrm>
          <a:prstGeom prst="rect">
            <a:avLst/>
          </a:prstGeom>
        </p:spPr>
        <p:txBody>
          <a:bodyPr wrap="square">
            <a:spAutoFit/>
          </a:bodyPr>
          <a:lstStyle/>
          <a:p>
            <a:pPr lvl="0" algn="just"/>
            <a:r>
              <a:rPr lang="ru-RU" dirty="0">
                <a:solidFill>
                  <a:prstClr val="white"/>
                </a:solidFill>
              </a:rPr>
              <a:t>Игра – драматизация является эффективным средством обучения, обогащает игровой опыт детей, поддерживает </a:t>
            </a:r>
            <a:r>
              <a:rPr lang="ru-RU" dirty="0" smtClean="0">
                <a:solidFill>
                  <a:prstClr val="white"/>
                </a:solidFill>
              </a:rPr>
              <a:t>их интерес, </a:t>
            </a:r>
            <a:r>
              <a:rPr lang="ru-RU" dirty="0">
                <a:solidFill>
                  <a:prstClr val="white"/>
                </a:solidFill>
              </a:rPr>
              <a:t>а значит, может </a:t>
            </a:r>
            <a:r>
              <a:rPr lang="ru-RU" dirty="0" smtClean="0">
                <a:solidFill>
                  <a:prstClr val="white"/>
                </a:solidFill>
              </a:rPr>
              <a:t>способствовать развитию воображения </a:t>
            </a:r>
            <a:r>
              <a:rPr lang="ru-RU" dirty="0">
                <a:solidFill>
                  <a:prstClr val="white"/>
                </a:solidFill>
              </a:rPr>
              <a:t>и </a:t>
            </a:r>
            <a:r>
              <a:rPr lang="ru-RU" dirty="0" smtClean="0">
                <a:solidFill>
                  <a:prstClr val="white"/>
                </a:solidFill>
              </a:rPr>
              <a:t>фантазии</a:t>
            </a:r>
            <a:r>
              <a:rPr lang="ru-RU" dirty="0">
                <a:solidFill>
                  <a:prstClr val="white"/>
                </a:solidFill>
              </a:rPr>
              <a:t>.</a:t>
            </a:r>
          </a:p>
          <a:p>
            <a:pPr lvl="0" algn="just"/>
            <a:r>
              <a:rPr lang="ru-RU" dirty="0" smtClean="0">
                <a:solidFill>
                  <a:prstClr val="white"/>
                </a:solidFill>
              </a:rPr>
              <a:t>Каждый ребенок выполняет свою роль, что способствует </a:t>
            </a:r>
            <a:r>
              <a:rPr lang="ru-RU" dirty="0">
                <a:solidFill>
                  <a:prstClr val="white"/>
                </a:solidFill>
              </a:rPr>
              <a:t>развитию сценического мастерства, музыкальных и артистических способностей детей</a:t>
            </a:r>
            <a:r>
              <a:rPr lang="ru-RU" dirty="0" smtClean="0">
                <a:solidFill>
                  <a:prstClr val="white"/>
                </a:solidFill>
              </a:rPr>
              <a:t>.</a:t>
            </a:r>
          </a:p>
        </p:txBody>
      </p:sp>
    </p:spTree>
    <p:extLst>
      <p:ext uri="{BB962C8B-B14F-4D97-AF65-F5344CB8AC3E}">
        <p14:creationId xmlns:p14="http://schemas.microsoft.com/office/powerpoint/2010/main" val="6058641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anim calcmode="lin" valueType="num">
                                      <p:cBhvr>
                                        <p:cTn id="8" dur="2000" fill="hold"/>
                                        <p:tgtEl>
                                          <p:spTgt spid="11267"/>
                                        </p:tgtEl>
                                        <p:attrNameLst>
                                          <p:attrName>style.rotation</p:attrName>
                                        </p:attrNameLst>
                                      </p:cBhvr>
                                      <p:tavLst>
                                        <p:tav tm="0">
                                          <p:val>
                                            <p:fltVal val="720"/>
                                          </p:val>
                                        </p:tav>
                                        <p:tav tm="100000">
                                          <p:val>
                                            <p:fltVal val="0"/>
                                          </p:val>
                                        </p:tav>
                                      </p:tavLst>
                                    </p:anim>
                                    <p:anim calcmode="lin" valueType="num">
                                      <p:cBhvr>
                                        <p:cTn id="9" dur="2000" fill="hold"/>
                                        <p:tgtEl>
                                          <p:spTgt spid="11267"/>
                                        </p:tgtEl>
                                        <p:attrNameLst>
                                          <p:attrName>ppt_h</p:attrName>
                                        </p:attrNameLst>
                                      </p:cBhvr>
                                      <p:tavLst>
                                        <p:tav tm="0">
                                          <p:val>
                                            <p:fltVal val="0"/>
                                          </p:val>
                                        </p:tav>
                                        <p:tav tm="100000">
                                          <p:val>
                                            <p:strVal val="#ppt_h"/>
                                          </p:val>
                                        </p:tav>
                                      </p:tavLst>
                                    </p:anim>
                                    <p:anim calcmode="lin" valueType="num">
                                      <p:cBhvr>
                                        <p:cTn id="10" dur="2000" fill="hold"/>
                                        <p:tgtEl>
                                          <p:spTgt spid="1126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animScale>
                                      <p:cBhvr>
                                        <p:cTn id="15" dur="1000" decel="50000" fill="hold">
                                          <p:stCondLst>
                                            <p:cond delay="0"/>
                                          </p:stCondLst>
                                        </p:cTn>
                                        <p:tgtEl>
                                          <p:spTgt spid="112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1266"/>
                                        </p:tgtEl>
                                        <p:attrNameLst>
                                          <p:attrName>ppt_x</p:attrName>
                                          <p:attrName>ppt_y</p:attrName>
                                        </p:attrNameLst>
                                      </p:cBhvr>
                                    </p:animMotion>
                                    <p:animEffect transition="in" filter="fade">
                                      <p:cBhvr>
                                        <p:cTn id="17"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329" y="348023"/>
            <a:ext cx="8380345" cy="621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3482274" y="2994818"/>
            <a:ext cx="2214453" cy="923330"/>
          </a:xfrm>
          <a:prstGeom prst="rect">
            <a:avLst/>
          </a:prstGeom>
          <a:noFill/>
        </p:spPr>
        <p:txBody>
          <a:bodyPr wrap="none" lIns="91440" tIns="45720" rIns="91440" bIns="45720">
            <a:spAutoFit/>
          </a:bodyPr>
          <a:lstStyle/>
          <a:p>
            <a:pPr algn="ctr"/>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КОНЕЦ</a:t>
            </a:r>
            <a:endParaRPr lang="ru-RU"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662159351"/>
      </p:ext>
    </p:extLst>
  </p:cSld>
  <p:clrMapOvr>
    <a:masterClrMapping/>
  </p:clrMapOvr>
  <mc:AlternateContent xmlns:mc="http://schemas.openxmlformats.org/markup-compatibility/2006" xmlns:p14="http://schemas.microsoft.com/office/powerpoint/2010/main">
    <mc:Choice Requires="p14">
      <p:transition spd="slow" p14:dur="2000">
        <p:wipe/>
        <p:sndAc>
          <p:stSnd>
            <p:snd r:embed="rId2" name="applause.wav"/>
          </p:stSnd>
        </p:sndAc>
      </p:transition>
    </mc:Choice>
    <mc:Fallback xmlns="">
      <p:transition spd="slow">
        <p:wipe/>
        <p:sndAc>
          <p:stSnd>
            <p:snd r:embed="rId4"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ЦЕЛЬ</a:t>
            </a:r>
            <a:br>
              <a:rPr lang="ru-RU" dirty="0" smtClean="0"/>
            </a:br>
            <a:endParaRPr lang="ru-RU" dirty="0"/>
          </a:p>
        </p:txBody>
      </p:sp>
      <p:sp>
        <p:nvSpPr>
          <p:cNvPr id="3" name="Прямоугольник 2"/>
          <p:cNvSpPr/>
          <p:nvPr/>
        </p:nvSpPr>
        <p:spPr>
          <a:xfrm>
            <a:off x="878282" y="1521658"/>
            <a:ext cx="7272808" cy="646331"/>
          </a:xfrm>
          <a:prstGeom prst="rect">
            <a:avLst/>
          </a:prstGeom>
        </p:spPr>
        <p:txBody>
          <a:bodyPr wrap="square">
            <a:spAutoFit/>
          </a:bodyPr>
          <a:lstStyle/>
          <a:p>
            <a:pPr marL="285750" indent="-285750" algn="just">
              <a:buFont typeface="Wingdings" pitchFamily="2" charset="2"/>
              <a:buChar char="ü"/>
            </a:pPr>
            <a:r>
              <a:rPr lang="ru-RU" dirty="0"/>
              <a:t>развитие творческих способностей </a:t>
            </a:r>
            <a:r>
              <a:rPr lang="ru-RU" dirty="0" smtClean="0"/>
              <a:t>детей средствами </a:t>
            </a:r>
            <a:r>
              <a:rPr lang="ru-RU" dirty="0"/>
              <a:t>театрального искусства.</a:t>
            </a:r>
          </a:p>
        </p:txBody>
      </p:sp>
      <p:sp>
        <p:nvSpPr>
          <p:cNvPr id="4" name="TextBox 3"/>
          <p:cNvSpPr txBox="1"/>
          <p:nvPr/>
        </p:nvSpPr>
        <p:spPr>
          <a:xfrm flipH="1">
            <a:off x="1082981" y="3717032"/>
            <a:ext cx="7088077" cy="2031325"/>
          </a:xfrm>
          <a:prstGeom prst="rect">
            <a:avLst/>
          </a:prstGeom>
          <a:noFill/>
        </p:spPr>
        <p:txBody>
          <a:bodyPr wrap="square" rtlCol="0">
            <a:spAutoFit/>
          </a:bodyPr>
          <a:lstStyle/>
          <a:p>
            <a:pPr marL="285750" indent="-285750" algn="just">
              <a:buFont typeface="Wingdings" pitchFamily="2" charset="2"/>
              <a:buChar char="ü"/>
            </a:pPr>
            <a:r>
              <a:rPr lang="ru-RU" dirty="0"/>
              <a:t>развитие коммуникативных умений, эмоциональное развитие ребенка (Культура и техника речи</a:t>
            </a:r>
            <a:r>
              <a:rPr lang="ru-RU" dirty="0" smtClean="0"/>
              <a:t>);</a:t>
            </a:r>
            <a:endParaRPr lang="ru-RU" dirty="0"/>
          </a:p>
          <a:p>
            <a:pPr marL="285750" indent="-285750" algn="just">
              <a:buFont typeface="Wingdings" pitchFamily="2" charset="2"/>
              <a:buChar char="ü"/>
            </a:pPr>
            <a:r>
              <a:rPr lang="ru-RU" dirty="0" smtClean="0"/>
              <a:t>развитие </a:t>
            </a:r>
            <a:r>
              <a:rPr lang="ru-RU" dirty="0"/>
              <a:t>речевых навыков, литературное развитие дошкольников;</a:t>
            </a:r>
          </a:p>
          <a:p>
            <a:pPr marL="285750" indent="-285750" algn="just">
              <a:buFont typeface="Wingdings" pitchFamily="2" charset="2"/>
              <a:buChar char="ü"/>
            </a:pPr>
            <a:r>
              <a:rPr lang="ru-RU" dirty="0" smtClean="0"/>
              <a:t>развитие </a:t>
            </a:r>
            <a:r>
              <a:rPr lang="ru-RU" dirty="0"/>
              <a:t>у ребенка стойкого интереса к музыкальному искусству;</a:t>
            </a:r>
          </a:p>
          <a:p>
            <a:pPr marL="285750" indent="-285750" algn="just">
              <a:buFont typeface="Wingdings" pitchFamily="2" charset="2"/>
              <a:buChar char="ü"/>
            </a:pPr>
            <a:r>
              <a:rPr lang="ru-RU" dirty="0" smtClean="0"/>
              <a:t>развитие </a:t>
            </a:r>
            <a:r>
              <a:rPr lang="ru-RU" dirty="0"/>
              <a:t>песенного, танцевального, музыкально-игрового творчества;</a:t>
            </a:r>
          </a:p>
          <a:p>
            <a:pPr marL="285750" indent="-285750" algn="just">
              <a:buFont typeface="Wingdings" pitchFamily="2" charset="2"/>
              <a:buChar char="ü"/>
            </a:pPr>
            <a:r>
              <a:rPr lang="ru-RU" dirty="0" smtClean="0"/>
              <a:t>работа </a:t>
            </a:r>
            <a:r>
              <a:rPr lang="ru-RU" dirty="0"/>
              <a:t>над спектаклем.</a:t>
            </a:r>
          </a:p>
        </p:txBody>
      </p:sp>
      <p:sp>
        <p:nvSpPr>
          <p:cNvPr id="6" name="TextBox 5"/>
          <p:cNvSpPr txBox="1"/>
          <p:nvPr/>
        </p:nvSpPr>
        <p:spPr>
          <a:xfrm>
            <a:off x="1098628" y="2358451"/>
            <a:ext cx="7056784" cy="1200329"/>
          </a:xfrm>
          <a:prstGeom prst="rect">
            <a:avLst/>
          </a:prstGeom>
          <a:noFill/>
        </p:spPr>
        <p:txBody>
          <a:bodyPr wrap="square" rtlCol="0">
            <a:spAutoFit/>
          </a:bodyPr>
          <a:lstStyle/>
          <a:p>
            <a:pPr algn="ctr"/>
            <a:r>
              <a:rPr lang="ru-RU" sz="3600" dirty="0" smtClean="0">
                <a:latin typeface="+mj-lt"/>
              </a:rPr>
              <a:t>ЗАДАЧИ</a:t>
            </a:r>
          </a:p>
          <a:p>
            <a:pPr algn="ctr"/>
            <a:endParaRPr lang="ru-RU" sz="3600" dirty="0" smtClean="0">
              <a:latin typeface="+mj-lt"/>
            </a:endParaRPr>
          </a:p>
        </p:txBody>
      </p:sp>
      <p:pic>
        <p:nvPicPr>
          <p:cNvPr id="8" name="Picture 2" descr="C:\Users\USER\AppData\Local\Microsoft\Windows\Temporary Internet Files\Content.IE5\TQZV0XBV\MC900238985[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92280" y="5085185"/>
            <a:ext cx="1822399"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050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ФОРМЫ РАБОТЫ</a:t>
            </a:r>
            <a:br>
              <a:rPr lang="ru-RU" dirty="0" smtClean="0"/>
            </a:br>
            <a:endParaRPr lang="ru-RU" dirty="0"/>
          </a:p>
        </p:txBody>
      </p:sp>
      <p:sp>
        <p:nvSpPr>
          <p:cNvPr id="3" name="TextBox 2"/>
          <p:cNvSpPr txBox="1"/>
          <p:nvPr/>
        </p:nvSpPr>
        <p:spPr>
          <a:xfrm flipH="1">
            <a:off x="827584" y="1734957"/>
            <a:ext cx="8026191" cy="4524315"/>
          </a:xfrm>
          <a:prstGeom prst="rect">
            <a:avLst/>
          </a:prstGeom>
          <a:noFill/>
        </p:spPr>
        <p:txBody>
          <a:bodyPr wrap="square" rtlCol="0">
            <a:spAutoFit/>
          </a:bodyPr>
          <a:lstStyle/>
          <a:p>
            <a:pPr marL="285750" indent="-285750" algn="just">
              <a:buFont typeface="Wingdings" pitchFamily="2" charset="2"/>
              <a:buChar char="ü"/>
            </a:pPr>
            <a:r>
              <a:rPr lang="ru-RU" dirty="0" smtClean="0"/>
              <a:t>Театрализованные </a:t>
            </a:r>
            <a:r>
              <a:rPr lang="ru-RU" dirty="0"/>
              <a:t>игры. </a:t>
            </a:r>
            <a:endParaRPr lang="ru-RU" dirty="0" smtClean="0"/>
          </a:p>
          <a:p>
            <a:pPr marL="285750" indent="-285750" algn="just">
              <a:buFont typeface="Wingdings" pitchFamily="2" charset="2"/>
              <a:buChar char="ü"/>
            </a:pPr>
            <a:endParaRPr lang="ru-RU" dirty="0"/>
          </a:p>
          <a:p>
            <a:pPr marL="285750" indent="-285750" algn="just">
              <a:buFont typeface="Wingdings" pitchFamily="2" charset="2"/>
              <a:buChar char="ü"/>
            </a:pPr>
            <a:r>
              <a:rPr lang="ru-RU" dirty="0" smtClean="0"/>
              <a:t>Сочинение </a:t>
            </a:r>
            <a:r>
              <a:rPr lang="ru-RU" dirty="0"/>
              <a:t>сказок, придумывание историй для постановки</a:t>
            </a:r>
            <a:r>
              <a:rPr lang="ru-RU" dirty="0" smtClean="0"/>
              <a:t>.</a:t>
            </a:r>
          </a:p>
          <a:p>
            <a:pPr algn="just"/>
            <a:endParaRPr lang="ru-RU" dirty="0"/>
          </a:p>
          <a:p>
            <a:pPr marL="285750" indent="-285750" algn="just">
              <a:buFont typeface="Wingdings" pitchFamily="2" charset="2"/>
              <a:buChar char="ü"/>
            </a:pPr>
            <a:r>
              <a:rPr lang="ru-RU" dirty="0" smtClean="0"/>
              <a:t>Разыгрывание бесед-диалогов, стихотворений, этюдов, постановка </a:t>
            </a:r>
            <a:r>
              <a:rPr lang="ru-RU" dirty="0"/>
              <a:t>спектаклей</a:t>
            </a:r>
          </a:p>
          <a:p>
            <a:pPr algn="just"/>
            <a:endParaRPr lang="ru-RU" dirty="0"/>
          </a:p>
          <a:p>
            <a:pPr marL="285750" indent="-285750" algn="just">
              <a:buFont typeface="Wingdings" pitchFamily="2" charset="2"/>
              <a:buChar char="ü"/>
            </a:pPr>
            <a:r>
              <a:rPr lang="ru-RU" dirty="0" smtClean="0"/>
              <a:t>Изготовление </a:t>
            </a:r>
            <a:r>
              <a:rPr lang="ru-RU" dirty="0"/>
              <a:t>и ремонт атрибутов и пособий к спектаклям. </a:t>
            </a:r>
            <a:endParaRPr lang="ru-RU" dirty="0" smtClean="0"/>
          </a:p>
          <a:p>
            <a:pPr marL="285750" indent="-285750" algn="just">
              <a:buFont typeface="Wingdings" pitchFamily="2" charset="2"/>
              <a:buChar char="ü"/>
            </a:pPr>
            <a:endParaRPr lang="ru-RU" dirty="0"/>
          </a:p>
          <a:p>
            <a:pPr marL="285750" indent="-285750" algn="just">
              <a:buFont typeface="Wingdings" pitchFamily="2" charset="2"/>
              <a:buChar char="ü"/>
            </a:pPr>
            <a:r>
              <a:rPr lang="ru-RU" dirty="0" smtClean="0"/>
              <a:t>Изготовление </a:t>
            </a:r>
            <a:r>
              <a:rPr lang="ru-RU" dirty="0"/>
              <a:t>кукол для театра</a:t>
            </a:r>
            <a:r>
              <a:rPr lang="ru-RU" dirty="0" smtClean="0"/>
              <a:t>.</a:t>
            </a:r>
          </a:p>
          <a:p>
            <a:pPr marL="285750" indent="-285750" algn="just">
              <a:buFont typeface="Wingdings" pitchFamily="2" charset="2"/>
              <a:buChar char="ü"/>
            </a:pPr>
            <a:endParaRPr lang="ru-RU" dirty="0"/>
          </a:p>
          <a:p>
            <a:pPr marL="285750" indent="-285750" algn="just">
              <a:buFont typeface="Wingdings" pitchFamily="2" charset="2"/>
              <a:buChar char="ü"/>
            </a:pPr>
            <a:r>
              <a:rPr lang="ru-RU" dirty="0" smtClean="0"/>
              <a:t>Речевые </a:t>
            </a:r>
            <a:r>
              <a:rPr lang="ru-RU" dirty="0"/>
              <a:t>игры, </a:t>
            </a:r>
            <a:r>
              <a:rPr lang="ru-RU" dirty="0" smtClean="0"/>
              <a:t>работа </a:t>
            </a:r>
            <a:r>
              <a:rPr lang="ru-RU" dirty="0"/>
              <a:t>над мимикой</a:t>
            </a:r>
          </a:p>
          <a:p>
            <a:pPr algn="just"/>
            <a:endParaRPr lang="ru-RU" dirty="0" smtClean="0"/>
          </a:p>
          <a:p>
            <a:pPr marL="285750" indent="-285750" algn="just">
              <a:buFont typeface="Wingdings" pitchFamily="2" charset="2"/>
              <a:buChar char="ü"/>
            </a:pPr>
            <a:r>
              <a:rPr lang="ru-RU" dirty="0" smtClean="0"/>
              <a:t>Ритмопластика</a:t>
            </a:r>
          </a:p>
          <a:p>
            <a:pPr marL="285750" indent="-285750" algn="just">
              <a:buFont typeface="Wingdings" pitchFamily="2" charset="2"/>
              <a:buChar char="ü"/>
            </a:pPr>
            <a:endParaRPr lang="ru-RU" dirty="0" smtClean="0"/>
          </a:p>
          <a:p>
            <a:pPr marL="285750" indent="-285750" algn="just">
              <a:buFont typeface="Wingdings" pitchFamily="2" charset="2"/>
              <a:buChar char="ü"/>
            </a:pPr>
            <a:r>
              <a:rPr lang="ru-RU" dirty="0" smtClean="0"/>
              <a:t>Использование различных видов театра</a:t>
            </a:r>
            <a:endParaRPr lang="ru-RU" dirty="0"/>
          </a:p>
        </p:txBody>
      </p:sp>
      <p:pic>
        <p:nvPicPr>
          <p:cNvPr id="4" name="Picture 3" descr="C:\Users\USER\AppData\Local\Microsoft\Windows\Temporary Internet Files\Content.IE5\TQZV0XBV\MC900031101[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90965" y="5030013"/>
            <a:ext cx="2362810" cy="153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3840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ОЖИДАЕМЫЙ РЕЗУЛЬТАТ</a:t>
            </a:r>
            <a:br>
              <a:rPr lang="ru-RU" dirty="0" smtClean="0"/>
            </a:br>
            <a:endParaRPr lang="ru-RU" dirty="0"/>
          </a:p>
        </p:txBody>
      </p:sp>
      <p:sp>
        <p:nvSpPr>
          <p:cNvPr id="4" name="TextBox 3"/>
          <p:cNvSpPr txBox="1"/>
          <p:nvPr/>
        </p:nvSpPr>
        <p:spPr>
          <a:xfrm>
            <a:off x="827584" y="1628800"/>
            <a:ext cx="7560840" cy="3693319"/>
          </a:xfrm>
          <a:prstGeom prst="rect">
            <a:avLst/>
          </a:prstGeom>
          <a:noFill/>
        </p:spPr>
        <p:txBody>
          <a:bodyPr wrap="square" rtlCol="0">
            <a:spAutoFit/>
          </a:bodyPr>
          <a:lstStyle/>
          <a:p>
            <a:pPr marL="342900" indent="-342900" algn="just">
              <a:buFont typeface="+mj-lt"/>
              <a:buAutoNum type="arabicPeriod"/>
            </a:pPr>
            <a:r>
              <a:rPr lang="ru-RU" dirty="0" smtClean="0"/>
              <a:t>Умение </a:t>
            </a:r>
            <a:r>
              <a:rPr lang="ru-RU" dirty="0"/>
              <a:t>оценивать и использовать </a:t>
            </a:r>
            <a:r>
              <a:rPr lang="ru-RU" dirty="0" smtClean="0"/>
              <a:t>полученные </a:t>
            </a:r>
            <a:r>
              <a:rPr lang="ru-RU" dirty="0"/>
              <a:t>знания и умения в области театрального искусства</a:t>
            </a:r>
            <a:r>
              <a:rPr lang="ru-RU" dirty="0" smtClean="0"/>
              <a:t>.</a:t>
            </a:r>
            <a:endParaRPr lang="ru-RU" dirty="0"/>
          </a:p>
          <a:p>
            <a:pPr marL="342900" indent="-342900" algn="just">
              <a:buFont typeface="+mj-lt"/>
              <a:buAutoNum type="arabicPeriod"/>
            </a:pPr>
            <a:r>
              <a:rPr lang="ru-RU" dirty="0" smtClean="0"/>
              <a:t>Использование </a:t>
            </a:r>
            <a:r>
              <a:rPr lang="ru-RU" dirty="0"/>
              <a:t>необходимых актерских навыков: свободно взаимодействовать с партнером, действовать в предлагаемых обстоятельствах, импровизировать, сосредоточивать внимание, эмоциональную память, общаться со зрителем</a:t>
            </a:r>
            <a:r>
              <a:rPr lang="ru-RU" dirty="0" smtClean="0"/>
              <a:t>.</a:t>
            </a:r>
            <a:endParaRPr lang="ru-RU" dirty="0"/>
          </a:p>
          <a:p>
            <a:pPr marL="342900" indent="-342900" algn="just">
              <a:buFont typeface="+mj-lt"/>
              <a:buAutoNum type="arabicPeriod"/>
            </a:pPr>
            <a:r>
              <a:rPr lang="ru-RU" dirty="0" smtClean="0"/>
              <a:t>Владение </a:t>
            </a:r>
            <a:r>
              <a:rPr lang="ru-RU" dirty="0"/>
              <a:t>необходимыми навыками пластической выразительности и сценической речи</a:t>
            </a:r>
            <a:r>
              <a:rPr lang="ru-RU" dirty="0" smtClean="0"/>
              <a:t>.</a:t>
            </a:r>
            <a:endParaRPr lang="ru-RU" dirty="0"/>
          </a:p>
          <a:p>
            <a:pPr marL="342900" indent="-342900" algn="just">
              <a:buFont typeface="+mj-lt"/>
              <a:buAutoNum type="arabicPeriod"/>
            </a:pPr>
            <a:r>
              <a:rPr lang="ru-RU" dirty="0" smtClean="0"/>
              <a:t>Использование </a:t>
            </a:r>
            <a:r>
              <a:rPr lang="ru-RU" dirty="0"/>
              <a:t>практических навыков при работе над внешним обликом героя - подбор грима, костюмов, прически</a:t>
            </a:r>
            <a:r>
              <a:rPr lang="ru-RU" dirty="0" smtClean="0"/>
              <a:t>.</a:t>
            </a:r>
            <a:endParaRPr lang="ru-RU" dirty="0"/>
          </a:p>
          <a:p>
            <a:pPr marL="342900" indent="-342900" algn="just">
              <a:buFont typeface="+mj-lt"/>
              <a:buAutoNum type="arabicPeriod"/>
            </a:pPr>
            <a:r>
              <a:rPr lang="ru-RU" dirty="0" smtClean="0"/>
              <a:t>Повышение </a:t>
            </a:r>
            <a:r>
              <a:rPr lang="ru-RU" dirty="0"/>
              <a:t>интереса к изучению материала, связанного с искусством театра, </a:t>
            </a:r>
            <a:r>
              <a:rPr lang="ru-RU" dirty="0" smtClean="0"/>
              <a:t>литературой.</a:t>
            </a:r>
          </a:p>
          <a:p>
            <a:pPr marL="342900" indent="-342900" algn="just">
              <a:buFont typeface="+mj-lt"/>
              <a:buAutoNum type="arabicPeriod"/>
            </a:pPr>
            <a:r>
              <a:rPr lang="ru-RU" dirty="0" smtClean="0"/>
              <a:t> Участие в спектаклях </a:t>
            </a:r>
            <a:r>
              <a:rPr lang="ru-RU" dirty="0"/>
              <a:t>различной </a:t>
            </a:r>
            <a:r>
              <a:rPr lang="ru-RU" dirty="0" smtClean="0"/>
              <a:t>направленности.</a:t>
            </a:r>
            <a:endParaRPr lang="ru-RU" dirty="0"/>
          </a:p>
        </p:txBody>
      </p:sp>
      <p:pic>
        <p:nvPicPr>
          <p:cNvPr id="614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52378" y="332657"/>
            <a:ext cx="175904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C:\Users\USER\AppData\Local\Microsoft\Windows\Temporary Internet Files\Content.IE5\HTAPBR6Q\MC900412516[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251519" y="5445224"/>
            <a:ext cx="1662635" cy="117922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USER\AppData\Local\Microsoft\Windows\Temporary Internet Files\Content.IE5\SMLAXRP8\MC900354063[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52379" y="5445224"/>
            <a:ext cx="1759049" cy="117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1394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148"/>
                                        </p:tgtEl>
                                        <p:attrNameLst>
                                          <p:attrName>r</p:attrName>
                                        </p:attrNameLst>
                                      </p:cBhvr>
                                    </p:animRot>
                                    <p:animRot by="-240000">
                                      <p:cBhvr>
                                        <p:cTn id="7" dur="200" fill="hold">
                                          <p:stCondLst>
                                            <p:cond delay="200"/>
                                          </p:stCondLst>
                                        </p:cTn>
                                        <p:tgtEl>
                                          <p:spTgt spid="6148"/>
                                        </p:tgtEl>
                                        <p:attrNameLst>
                                          <p:attrName>r</p:attrName>
                                        </p:attrNameLst>
                                      </p:cBhvr>
                                    </p:animRot>
                                    <p:animRot by="240000">
                                      <p:cBhvr>
                                        <p:cTn id="8" dur="200" fill="hold">
                                          <p:stCondLst>
                                            <p:cond delay="400"/>
                                          </p:stCondLst>
                                        </p:cTn>
                                        <p:tgtEl>
                                          <p:spTgt spid="6148"/>
                                        </p:tgtEl>
                                        <p:attrNameLst>
                                          <p:attrName>r</p:attrName>
                                        </p:attrNameLst>
                                      </p:cBhvr>
                                    </p:animRot>
                                    <p:animRot by="-240000">
                                      <p:cBhvr>
                                        <p:cTn id="9" dur="200" fill="hold">
                                          <p:stCondLst>
                                            <p:cond delay="600"/>
                                          </p:stCondLst>
                                        </p:cTn>
                                        <p:tgtEl>
                                          <p:spTgt spid="6148"/>
                                        </p:tgtEl>
                                        <p:attrNameLst>
                                          <p:attrName>r</p:attrName>
                                        </p:attrNameLst>
                                      </p:cBhvr>
                                    </p:animRot>
                                    <p:animRot by="120000">
                                      <p:cBhvr>
                                        <p:cTn id="10" dur="200" fill="hold">
                                          <p:stCondLst>
                                            <p:cond delay="800"/>
                                          </p:stCondLst>
                                        </p:cTn>
                                        <p:tgtEl>
                                          <p:spTgt spid="61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2000" tmFilter="0, 0; .2, .5; .8, .5; 1, 0"/>
                                        <p:tgtEl>
                                          <p:spTgt spid="6147"/>
                                        </p:tgtEl>
                                      </p:cBhvr>
                                    </p:animEffect>
                                    <p:animScale>
                                      <p:cBhvr>
                                        <p:cTn id="19" dur="1000" autoRev="1" fill="hold"/>
                                        <p:tgtEl>
                                          <p:spTgt spid="614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ВИДЫ ТЕАТРОВ В ДЕТСКОМ САДУ</a:t>
            </a:r>
            <a:r>
              <a:rPr lang="ru-RU" b="0" dirty="0" smtClean="0"/>
              <a:t/>
            </a:r>
            <a:br>
              <a:rPr lang="ru-RU" b="0" dirty="0" smtClean="0"/>
            </a:br>
            <a:endParaRPr lang="ru-RU" b="0" dirty="0"/>
          </a:p>
        </p:txBody>
      </p:sp>
      <p:graphicFrame>
        <p:nvGraphicFramePr>
          <p:cNvPr id="3" name="Схема 2"/>
          <p:cNvGraphicFramePr/>
          <p:nvPr>
            <p:extLst>
              <p:ext uri="{D42A27DB-BD31-4B8C-83A1-F6EECF244321}">
                <p14:modId xmlns:p14="http://schemas.microsoft.com/office/powerpoint/2010/main" val="20364146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910156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ПАЛЬЧИКОВЫЙ ТЕАТР</a:t>
            </a:r>
            <a:br>
              <a:rPr lang="ru-RU" dirty="0" smtClean="0"/>
            </a:br>
            <a:endParaRPr lang="ru-RU" dirty="0"/>
          </a:p>
        </p:txBody>
      </p:sp>
      <p:pic>
        <p:nvPicPr>
          <p:cNvPr id="1026" name="Picture 2" descr="C:\Users\USER\Desktop\для презентации\P101019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51520" y="3933056"/>
            <a:ext cx="2923170" cy="27072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для презентации\P101019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174690" y="3933056"/>
            <a:ext cx="2880320" cy="27072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для презентации\фото\пальчиковый деревянный.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55010" y="3933056"/>
            <a:ext cx="2857500" cy="2707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1286860"/>
            <a:ext cx="8660990" cy="1477328"/>
          </a:xfrm>
          <a:prstGeom prst="rect">
            <a:avLst/>
          </a:prstGeom>
          <a:noFill/>
        </p:spPr>
        <p:txBody>
          <a:bodyPr wrap="square" rtlCol="0">
            <a:spAutoFit/>
          </a:bodyPr>
          <a:lstStyle/>
          <a:p>
            <a:pPr algn="just"/>
            <a:r>
              <a:rPr lang="ru-RU" dirty="0"/>
              <a:t>Пальчиковый театр - это прекрасный материал для развития у детей воображения, мышления и речи. Пальчиковый театр способствует развитию мелкой моторики. В ходе игр дети, повторяя движения взрослых, активизируют моторику рук. С помощью этого вырабатывается ловкость, умение управлять своими движениями, концентрировать внимание на одном виде деятельности.</a:t>
            </a:r>
          </a:p>
        </p:txBody>
      </p:sp>
    </p:spTree>
    <p:extLst>
      <p:ext uri="{BB962C8B-B14F-4D97-AF65-F5344CB8AC3E}">
        <p14:creationId xmlns:p14="http://schemas.microsoft.com/office/powerpoint/2010/main" val="1897382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ppt_x"/>
                                          </p:val>
                                        </p:tav>
                                        <p:tav tm="100000">
                                          <p:val>
                                            <p:strVal val="#ppt_x"/>
                                          </p:val>
                                        </p:tav>
                                      </p:tavLst>
                                    </p:anim>
                                    <p:anim calcmode="lin" valueType="num">
                                      <p:cBhvr additive="base">
                                        <p:cTn id="8"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1000" fill="hold"/>
                                        <p:tgtEl>
                                          <p:spTgt spid="2050"/>
                                        </p:tgtEl>
                                        <p:attrNameLst>
                                          <p:attrName>ppt_x</p:attrName>
                                        </p:attrNameLst>
                                      </p:cBhvr>
                                      <p:tavLst>
                                        <p:tav tm="0">
                                          <p:val>
                                            <p:strVal val="#ppt_x"/>
                                          </p:val>
                                        </p:tav>
                                        <p:tav tm="100000">
                                          <p:val>
                                            <p:strVal val="#ppt_x"/>
                                          </p:val>
                                        </p:tav>
                                      </p:tavLst>
                                    </p:anim>
                                    <p:anim calcmode="lin" valueType="num">
                                      <p:cBhvr additive="base">
                                        <p:cTn id="14"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1000" fill="hold"/>
                                        <p:tgtEl>
                                          <p:spTgt spid="1027"/>
                                        </p:tgtEl>
                                        <p:attrNameLst>
                                          <p:attrName>ppt_w</p:attrName>
                                        </p:attrNameLst>
                                      </p:cBhvr>
                                      <p:tavLst>
                                        <p:tav tm="0">
                                          <p:val>
                                            <p:fltVal val="0"/>
                                          </p:val>
                                        </p:tav>
                                        <p:tav tm="100000">
                                          <p:val>
                                            <p:strVal val="#ppt_w"/>
                                          </p:val>
                                        </p:tav>
                                      </p:tavLst>
                                    </p:anim>
                                    <p:anim calcmode="lin" valueType="num">
                                      <p:cBhvr>
                                        <p:cTn id="20" dur="1000" fill="hold"/>
                                        <p:tgtEl>
                                          <p:spTgt spid="1027"/>
                                        </p:tgtEl>
                                        <p:attrNameLst>
                                          <p:attrName>ppt_h</p:attrName>
                                        </p:attrNameLst>
                                      </p:cBhvr>
                                      <p:tavLst>
                                        <p:tav tm="0">
                                          <p:val>
                                            <p:fltVal val="0"/>
                                          </p:val>
                                        </p:tav>
                                        <p:tav tm="100000">
                                          <p:val>
                                            <p:strVal val="#ppt_h"/>
                                          </p:val>
                                        </p:tav>
                                      </p:tavLst>
                                    </p:anim>
                                    <p:animEffect transition="in" filter="fade">
                                      <p:cBhvr>
                                        <p:cTn id="21"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ТЕАТР НА ЛОЖКАХ</a:t>
            </a:r>
            <a:br>
              <a:rPr lang="ru-RU" dirty="0" smtClean="0"/>
            </a:br>
            <a:endParaRPr lang="ru-RU" dirty="0"/>
          </a:p>
        </p:txBody>
      </p:sp>
      <p:pic>
        <p:nvPicPr>
          <p:cNvPr id="3074" name="Picture 2" descr="F:\для презентации\фото\театр на ложках.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51520" y="3584091"/>
            <a:ext cx="4193177" cy="293914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для презентации\фото\на ложках.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4505" y="3613502"/>
            <a:ext cx="3879642" cy="290973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6475" y="1268760"/>
            <a:ext cx="8562627" cy="1200329"/>
          </a:xfrm>
          <a:prstGeom prst="rect">
            <a:avLst/>
          </a:prstGeom>
        </p:spPr>
        <p:txBody>
          <a:bodyPr wrap="square">
            <a:spAutoFit/>
          </a:bodyPr>
          <a:lstStyle/>
          <a:p>
            <a:r>
              <a:rPr lang="ru-RU" dirty="0"/>
              <a:t> На обычных деревянных ложках рисуют сказочного </a:t>
            </a:r>
            <a:r>
              <a:rPr lang="ru-RU" dirty="0" smtClean="0"/>
              <a:t>персонажа. Можно </a:t>
            </a:r>
            <a:r>
              <a:rPr lang="ru-RU" dirty="0"/>
              <a:t>приклеить готовые. </a:t>
            </a:r>
            <a:r>
              <a:rPr lang="ru-RU" dirty="0" smtClean="0"/>
              <a:t>После этого </a:t>
            </a:r>
            <a:r>
              <a:rPr lang="ru-RU" dirty="0"/>
              <a:t>ложки покрываются лаком. </a:t>
            </a:r>
            <a:r>
              <a:rPr lang="ru-RU" dirty="0" smtClean="0"/>
              <a:t>Так же можно для  </a:t>
            </a:r>
            <a:r>
              <a:rPr lang="ru-RU" dirty="0"/>
              <a:t>каждого </a:t>
            </a:r>
            <a:r>
              <a:rPr lang="ru-RU" dirty="0" smtClean="0"/>
              <a:t>персонажа сшить </a:t>
            </a:r>
            <a:r>
              <a:rPr lang="ru-RU" dirty="0"/>
              <a:t>"</a:t>
            </a:r>
            <a:r>
              <a:rPr lang="ru-RU" dirty="0" smtClean="0"/>
              <a:t>юбочку" </a:t>
            </a:r>
            <a:r>
              <a:rPr lang="ru-RU" dirty="0"/>
              <a:t>(чтобы скрывала ручку ложки). </a:t>
            </a:r>
            <a:endParaRPr lang="ru-RU" dirty="0" smtClean="0"/>
          </a:p>
          <a:p>
            <a:endParaRPr lang="ru-RU" dirty="0"/>
          </a:p>
        </p:txBody>
      </p:sp>
    </p:spTree>
    <p:extLst>
      <p:ext uri="{BB962C8B-B14F-4D97-AF65-F5344CB8AC3E}">
        <p14:creationId xmlns:p14="http://schemas.microsoft.com/office/powerpoint/2010/main" val="39969031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heel(1)">
                                      <p:cBhvr>
                                        <p:cTn id="12"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НАСТОЛЬНЫЙ ТЕАТР ИЗ КАРТОНА</a:t>
            </a:r>
            <a:br>
              <a:rPr lang="ru-RU" dirty="0" smtClean="0"/>
            </a:br>
            <a:endParaRPr lang="ru-RU" dirty="0"/>
          </a:p>
        </p:txBody>
      </p:sp>
      <p:pic>
        <p:nvPicPr>
          <p:cNvPr id="4098" name="Picture 2" descr="F:\для презентации\P101018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44326" y="3947065"/>
            <a:ext cx="3456384" cy="25921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для презентации\P101018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536" y="3934614"/>
            <a:ext cx="3216482" cy="25921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1340768"/>
            <a:ext cx="8305174" cy="2308324"/>
          </a:xfrm>
          <a:prstGeom prst="rect">
            <a:avLst/>
          </a:prstGeom>
        </p:spPr>
        <p:txBody>
          <a:bodyPr wrap="square">
            <a:spAutoFit/>
          </a:bodyPr>
          <a:lstStyle/>
          <a:p>
            <a:endParaRPr lang="ru-RU" dirty="0"/>
          </a:p>
          <a:p>
            <a:pPr algn="just"/>
            <a:r>
              <a:rPr lang="ru-RU" dirty="0"/>
              <a:t>Персонажи рисуются на тонком картоне, </a:t>
            </a:r>
            <a:r>
              <a:rPr lang="ru-RU" dirty="0" smtClean="0"/>
              <a:t>вырезаются. Можно </a:t>
            </a:r>
            <a:r>
              <a:rPr lang="ru-RU" dirty="0"/>
              <a:t>вырезать нарисованную фигурку, оставив снизу небольшую часть картона на обеих половинках изображения, чтобы, отогнув эти части и намазав их клеем, приклеить к картонному кружочку-подставке.</a:t>
            </a:r>
          </a:p>
          <a:p>
            <a:pPr algn="just"/>
            <a:r>
              <a:rPr lang="ru-RU" dirty="0"/>
              <a:t> Подставки могут быть деревянные, картонные, но можно обойтись и без них — фигурку в каком-либо месте сгибают под прямым углом. Такой театр может быть нарисован красками, фломастерами, оформлен аппликацией из бумаги и ткани.</a:t>
            </a:r>
          </a:p>
        </p:txBody>
      </p:sp>
    </p:spTree>
    <p:extLst>
      <p:ext uri="{BB962C8B-B14F-4D97-AF65-F5344CB8AC3E}">
        <p14:creationId xmlns:p14="http://schemas.microsoft.com/office/powerpoint/2010/main" val="12012486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2000" fill="hold"/>
                                        <p:tgtEl>
                                          <p:spTgt spid="4099"/>
                                        </p:tgtEl>
                                        <p:attrNameLst>
                                          <p:attrName>ppt_w</p:attrName>
                                        </p:attrNameLst>
                                      </p:cBhvr>
                                      <p:tavLst>
                                        <p:tav tm="0">
                                          <p:val>
                                            <p:fltVal val="0"/>
                                          </p:val>
                                        </p:tav>
                                        <p:tav tm="100000">
                                          <p:val>
                                            <p:strVal val="#ppt_w"/>
                                          </p:val>
                                        </p:tav>
                                      </p:tavLst>
                                    </p:anim>
                                    <p:anim calcmode="lin" valueType="num">
                                      <p:cBhvr>
                                        <p:cTn id="8" dur="2000" fill="hold"/>
                                        <p:tgtEl>
                                          <p:spTgt spid="4099"/>
                                        </p:tgtEl>
                                        <p:attrNameLst>
                                          <p:attrName>ppt_h</p:attrName>
                                        </p:attrNameLst>
                                      </p:cBhvr>
                                      <p:tavLst>
                                        <p:tav tm="0">
                                          <p:val>
                                            <p:fltVal val="0"/>
                                          </p:val>
                                        </p:tav>
                                        <p:tav tm="100000">
                                          <p:val>
                                            <p:strVal val="#ppt_h"/>
                                          </p:val>
                                        </p:tav>
                                      </p:tavLst>
                                    </p:anim>
                                    <p:anim calcmode="lin" valueType="num">
                                      <p:cBhvr>
                                        <p:cTn id="9" dur="2000" fill="hold"/>
                                        <p:tgtEl>
                                          <p:spTgt spid="4099"/>
                                        </p:tgtEl>
                                        <p:attrNameLst>
                                          <p:attrName>style.rotation</p:attrName>
                                        </p:attrNameLst>
                                      </p:cBhvr>
                                      <p:tavLst>
                                        <p:tav tm="0">
                                          <p:val>
                                            <p:fltVal val="90"/>
                                          </p:val>
                                        </p:tav>
                                        <p:tav tm="100000">
                                          <p:val>
                                            <p:fltVal val="0"/>
                                          </p:val>
                                        </p:tav>
                                      </p:tavLst>
                                    </p:anim>
                                    <p:animEffect transition="in" filter="fade">
                                      <p:cBhvr>
                                        <p:cTn id="10" dur="20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Effect transition="in" filter="fade">
                                      <p:cBhvr>
                                        <p:cTn id="1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НАСТОЛЬНЫЙ ТЕАТР ИГРУШЕК</a:t>
            </a:r>
            <a:br>
              <a:rPr lang="ru-RU" dirty="0" smtClean="0"/>
            </a:br>
            <a:endParaRPr lang="ru-RU" dirty="0"/>
          </a:p>
        </p:txBody>
      </p:sp>
      <p:pic>
        <p:nvPicPr>
          <p:cNvPr id="5122" name="Picture 2" descr="F:\для презентации\P101017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641800" y="1183139"/>
            <a:ext cx="4824536" cy="29106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F:\для презентации\P101018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41800" y="3524819"/>
            <a:ext cx="4824536" cy="30825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1628800"/>
            <a:ext cx="2952328" cy="4524315"/>
          </a:xfrm>
          <a:prstGeom prst="rect">
            <a:avLst/>
          </a:prstGeom>
          <a:noFill/>
        </p:spPr>
        <p:txBody>
          <a:bodyPr wrap="square" rtlCol="0">
            <a:spAutoFit/>
          </a:bodyPr>
          <a:lstStyle/>
          <a:p>
            <a:pPr algn="just"/>
            <a:r>
              <a:rPr lang="ru-RU" dirty="0"/>
              <a:t>Необходимо сначала подобрать резиновые игрушки. Они должны быть приблизительно одного размера, то есть так, чтобы мышка не была выше кошки. Затем придумывают или подбирают сказку, где бы участвовали эти персонажи. </a:t>
            </a:r>
          </a:p>
          <a:p>
            <a:pPr algn="just"/>
            <a:r>
              <a:rPr lang="ru-RU" dirty="0"/>
              <a:t>Театр резиновой игрушки помогает более яркому восприятию, развивает</a:t>
            </a:r>
          </a:p>
          <a:p>
            <a:pPr algn="just"/>
            <a:r>
              <a:rPr lang="ru-RU" dirty="0"/>
              <a:t>пространственное и образное видения детей.</a:t>
            </a:r>
          </a:p>
          <a:p>
            <a:endParaRPr lang="ru-RU" dirty="0"/>
          </a:p>
        </p:txBody>
      </p:sp>
    </p:spTree>
    <p:extLst>
      <p:ext uri="{BB962C8B-B14F-4D97-AF65-F5344CB8AC3E}">
        <p14:creationId xmlns:p14="http://schemas.microsoft.com/office/powerpoint/2010/main" val="6117006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randombar(horizontal)">
                                      <p:cBhvr>
                                        <p:cTn id="12"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607</TotalTime>
  <Words>836</Words>
  <Application>Microsoft Office PowerPoint</Application>
  <PresentationFormat>Экран (4:3)</PresentationFormat>
  <Paragraphs>76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Паркет</vt:lpstr>
      <vt:lpstr>ТЕАТРАЛИЗОВАННАЯ ДЕЯТЕЛЬНОСТЬ  В ДОУ</vt:lpstr>
      <vt:lpstr>ЦЕЛЬ </vt:lpstr>
      <vt:lpstr>ФОРМЫ РАБОТЫ </vt:lpstr>
      <vt:lpstr>ОЖИДАЕМЫЙ РЕЗУЛЬТАТ </vt:lpstr>
      <vt:lpstr>ВИДЫ ТЕАТРОВ В ДЕТСКОМ САДУ </vt:lpstr>
      <vt:lpstr>ПАЛЬЧИКОВЫЙ ТЕАТР </vt:lpstr>
      <vt:lpstr>ТЕАТР НА ЛОЖКАХ </vt:lpstr>
      <vt:lpstr>НАСТОЛЬНЫЙ ТЕАТР ИЗ КАРТОНА </vt:lpstr>
      <vt:lpstr>НАСТОЛЬНЫЙ ТЕАТР ИГРУШЕК </vt:lpstr>
      <vt:lpstr>ТЕАТР ТЕНЕЙ </vt:lpstr>
      <vt:lpstr>КУКЛЫ БИ-БА-БО </vt:lpstr>
      <vt:lpstr>КОНУСНЫЙ ТЕАТР </vt:lpstr>
      <vt:lpstr>  ТЕАТР НА ГАПИТЕ </vt:lpstr>
      <vt:lpstr>Театр картинок (фланелеграф) </vt:lpstr>
      <vt:lpstr> ДРАМАТИЗАЦИЯ </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ТЕАТРАЛИЗОВАННАЯ ДЕЯТЕЛЬНОСТЬ В ДОУ</dc:title>
  <dc:creator>USER</dc:creator>
  <cp:lastModifiedBy>USER</cp:lastModifiedBy>
  <cp:revision>78</cp:revision>
  <dcterms:created xsi:type="dcterms:W3CDTF">2012-12-01T15:57:24Z</dcterms:created>
  <dcterms:modified xsi:type="dcterms:W3CDTF">2013-04-24T14:36:26Z</dcterms:modified>
</cp:coreProperties>
</file>