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3"/>
  </p:notesMasterIdLst>
  <p:sldIdLst>
    <p:sldId id="272" r:id="rId3"/>
    <p:sldId id="257" r:id="rId4"/>
    <p:sldId id="258" r:id="rId5"/>
    <p:sldId id="260" r:id="rId6"/>
    <p:sldId id="282" r:id="rId7"/>
    <p:sldId id="281" r:id="rId8"/>
    <p:sldId id="263" r:id="rId9"/>
    <p:sldId id="264" r:id="rId10"/>
    <p:sldId id="265" r:id="rId11"/>
    <p:sldId id="266" r:id="rId12"/>
    <p:sldId id="270" r:id="rId13"/>
    <p:sldId id="268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80513" cy="7200900"/>
  <p:notesSz cx="6858000" cy="9144000"/>
  <p:defaultTextStyle>
    <a:defPPr>
      <a:defRPr lang="ru-RU"/>
    </a:defPPr>
    <a:lvl1pPr marL="0" algn="l" defTabSz="9359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7990" algn="l" defTabSz="9359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5977" algn="l" defTabSz="9359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03967" algn="l" defTabSz="9359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71955" algn="l" defTabSz="9359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9945" algn="l" defTabSz="9359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07934" algn="l" defTabSz="9359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75923" algn="l" defTabSz="9359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43912" algn="l" defTabSz="9359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9" autoAdjust="0"/>
    <p:restoredTop sz="94648" autoAdjust="0"/>
  </p:normalViewPr>
  <p:slideViewPr>
    <p:cSldViewPr>
      <p:cViewPr varScale="1">
        <p:scale>
          <a:sx n="71" d="100"/>
          <a:sy n="71" d="100"/>
        </p:scale>
        <p:origin x="-1110" y="-102"/>
      </p:cViewPr>
      <p:guideLst>
        <p:guide orient="horz" pos="2268"/>
        <p:guide pos="2892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7E9AA-8160-4E49-A9B5-FDF940B3F88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5800"/>
            <a:ext cx="43719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8CED1-D6D1-465B-A424-26293C66B0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962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59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7990" algn="l" defTabSz="9359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5977" algn="l" defTabSz="9359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3967" algn="l" defTabSz="9359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1955" algn="l" defTabSz="9359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39945" algn="l" defTabSz="9359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07934" algn="l" defTabSz="9359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75923" algn="l" defTabSz="9359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43912" algn="l" defTabSz="9359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3013" y="685800"/>
            <a:ext cx="437197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8CED1-D6D1-465B-A424-26293C66B04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5530" y="1440180"/>
            <a:ext cx="7883000" cy="1920240"/>
          </a:xfrm>
          <a:ln>
            <a:noFill/>
          </a:ln>
        </p:spPr>
        <p:txBody>
          <a:bodyPr vert="horz" tIns="0" rIns="1872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7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5530" y="3389963"/>
            <a:ext cx="7886061" cy="1840230"/>
          </a:xfrm>
        </p:spPr>
        <p:txBody>
          <a:bodyPr lIns="0" rIns="18721"/>
          <a:lstStyle>
            <a:lvl1pPr marL="0" marR="46804" indent="0" algn="r">
              <a:buNone/>
              <a:defRPr>
                <a:solidFill>
                  <a:schemeClr val="tx1"/>
                </a:solidFill>
              </a:defRPr>
            </a:lvl1pPr>
            <a:lvl2pPr marL="468036" indent="0" algn="ctr">
              <a:buNone/>
            </a:lvl2pPr>
            <a:lvl3pPr marL="936071" indent="0" algn="ctr">
              <a:buNone/>
            </a:lvl3pPr>
            <a:lvl4pPr marL="1404107" indent="0" algn="ctr">
              <a:buNone/>
            </a:lvl4pPr>
            <a:lvl5pPr marL="1872143" indent="0" algn="ctr">
              <a:buNone/>
            </a:lvl5pPr>
            <a:lvl6pPr marL="2340178" indent="0" algn="ctr">
              <a:buNone/>
            </a:lvl6pPr>
            <a:lvl7pPr marL="2808214" indent="0" algn="ctr">
              <a:buNone/>
            </a:lvl7pPr>
            <a:lvl8pPr marL="3276249" indent="0" algn="ctr">
              <a:buNone/>
            </a:lvl8pPr>
            <a:lvl9pPr marL="3744285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55872" y="960122"/>
            <a:ext cx="2065615" cy="547235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9026" y="960122"/>
            <a:ext cx="6043838" cy="547235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8539" y="2236948"/>
            <a:ext cx="7803436" cy="154352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7077" y="4080510"/>
            <a:ext cx="6426359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8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6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4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2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0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08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76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44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197" y="4627246"/>
            <a:ext cx="7803436" cy="1430179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5197" y="3052049"/>
            <a:ext cx="7803436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80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360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40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20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00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080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76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440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0621" y="1763554"/>
            <a:ext cx="4070665" cy="499062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4294" y="1763554"/>
            <a:ext cx="4072258" cy="499062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026" y="288370"/>
            <a:ext cx="8262462" cy="12001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9027" y="1611869"/>
            <a:ext cx="4056321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8013" indent="0">
              <a:buNone/>
              <a:defRPr sz="2000" b="1"/>
            </a:lvl2pPr>
            <a:lvl3pPr marL="936024" indent="0">
              <a:buNone/>
              <a:defRPr sz="1800" b="1"/>
            </a:lvl3pPr>
            <a:lvl4pPr marL="1404037" indent="0">
              <a:buNone/>
              <a:defRPr sz="1600" b="1"/>
            </a:lvl4pPr>
            <a:lvl5pPr marL="1872049" indent="0">
              <a:buNone/>
              <a:defRPr sz="1600" b="1"/>
            </a:lvl5pPr>
            <a:lvl6pPr marL="2340061" indent="0">
              <a:buNone/>
              <a:defRPr sz="1600" b="1"/>
            </a:lvl6pPr>
            <a:lvl7pPr marL="2808074" indent="0">
              <a:buNone/>
              <a:defRPr sz="1600" b="1"/>
            </a:lvl7pPr>
            <a:lvl8pPr marL="3276086" indent="0">
              <a:buNone/>
              <a:defRPr sz="1600" b="1"/>
            </a:lvl8pPr>
            <a:lvl9pPr marL="374409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9027" y="2283619"/>
            <a:ext cx="4056321" cy="414885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63575" y="1611869"/>
            <a:ext cx="4057914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8013" indent="0">
              <a:buNone/>
              <a:defRPr sz="2000" b="1"/>
            </a:lvl2pPr>
            <a:lvl3pPr marL="936024" indent="0">
              <a:buNone/>
              <a:defRPr sz="1800" b="1"/>
            </a:lvl3pPr>
            <a:lvl4pPr marL="1404037" indent="0">
              <a:buNone/>
              <a:defRPr sz="1600" b="1"/>
            </a:lvl4pPr>
            <a:lvl5pPr marL="1872049" indent="0">
              <a:buNone/>
              <a:defRPr sz="1600" b="1"/>
            </a:lvl5pPr>
            <a:lvl6pPr marL="2340061" indent="0">
              <a:buNone/>
              <a:defRPr sz="1600" b="1"/>
            </a:lvl6pPr>
            <a:lvl7pPr marL="2808074" indent="0">
              <a:buNone/>
              <a:defRPr sz="1600" b="1"/>
            </a:lvl7pPr>
            <a:lvl8pPr marL="3276086" indent="0">
              <a:buNone/>
              <a:defRPr sz="1600" b="1"/>
            </a:lvl8pPr>
            <a:lvl9pPr marL="374409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575" y="2283619"/>
            <a:ext cx="4057914" cy="414885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027" y="286702"/>
            <a:ext cx="3020326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89325" y="286704"/>
            <a:ext cx="5132162" cy="6145769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9027" y="1506857"/>
            <a:ext cx="3020326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68013" indent="0">
              <a:buNone/>
              <a:defRPr sz="1200"/>
            </a:lvl2pPr>
            <a:lvl3pPr marL="936024" indent="0">
              <a:buNone/>
              <a:defRPr sz="1000"/>
            </a:lvl3pPr>
            <a:lvl4pPr marL="1404037" indent="0">
              <a:buNone/>
              <a:defRPr sz="900"/>
            </a:lvl4pPr>
            <a:lvl5pPr marL="1872049" indent="0">
              <a:buNone/>
              <a:defRPr sz="900"/>
            </a:lvl5pPr>
            <a:lvl6pPr marL="2340061" indent="0">
              <a:buNone/>
              <a:defRPr sz="900"/>
            </a:lvl6pPr>
            <a:lvl7pPr marL="2808074" indent="0">
              <a:buNone/>
              <a:defRPr sz="900"/>
            </a:lvl7pPr>
            <a:lvl8pPr marL="3276086" indent="0">
              <a:buNone/>
              <a:defRPr sz="900"/>
            </a:lvl8pPr>
            <a:lvl9pPr marL="374409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9445" y="5040631"/>
            <a:ext cx="5508308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9445" y="643414"/>
            <a:ext cx="5508308" cy="4320540"/>
          </a:xfrm>
        </p:spPr>
        <p:txBody>
          <a:bodyPr/>
          <a:lstStyle>
            <a:lvl1pPr marL="0" indent="0">
              <a:buNone/>
              <a:defRPr sz="3300"/>
            </a:lvl1pPr>
            <a:lvl2pPr marL="468013" indent="0">
              <a:buNone/>
              <a:defRPr sz="2900"/>
            </a:lvl2pPr>
            <a:lvl3pPr marL="936024" indent="0">
              <a:buNone/>
              <a:defRPr sz="2500"/>
            </a:lvl3pPr>
            <a:lvl4pPr marL="1404037" indent="0">
              <a:buNone/>
              <a:defRPr sz="2000"/>
            </a:lvl4pPr>
            <a:lvl5pPr marL="1872049" indent="0">
              <a:buNone/>
              <a:defRPr sz="2000"/>
            </a:lvl5pPr>
            <a:lvl6pPr marL="2340061" indent="0">
              <a:buNone/>
              <a:defRPr sz="2000"/>
            </a:lvl6pPr>
            <a:lvl7pPr marL="2808074" indent="0">
              <a:buNone/>
              <a:defRPr sz="2000"/>
            </a:lvl7pPr>
            <a:lvl8pPr marL="3276086" indent="0">
              <a:buNone/>
              <a:defRPr sz="2000"/>
            </a:lvl8pPr>
            <a:lvl9pPr marL="374409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9445" y="5635706"/>
            <a:ext cx="5508308" cy="845105"/>
          </a:xfrm>
        </p:spPr>
        <p:txBody>
          <a:bodyPr/>
          <a:lstStyle>
            <a:lvl1pPr marL="0" indent="0">
              <a:buNone/>
              <a:defRPr sz="1400"/>
            </a:lvl1pPr>
            <a:lvl2pPr marL="468013" indent="0">
              <a:buNone/>
              <a:defRPr sz="1200"/>
            </a:lvl2pPr>
            <a:lvl3pPr marL="936024" indent="0">
              <a:buNone/>
              <a:defRPr sz="1000"/>
            </a:lvl3pPr>
            <a:lvl4pPr marL="1404037" indent="0">
              <a:buNone/>
              <a:defRPr sz="900"/>
            </a:lvl4pPr>
            <a:lvl5pPr marL="1872049" indent="0">
              <a:buNone/>
              <a:defRPr sz="900"/>
            </a:lvl5pPr>
            <a:lvl6pPr marL="2340061" indent="0">
              <a:buNone/>
              <a:defRPr sz="900"/>
            </a:lvl6pPr>
            <a:lvl7pPr marL="2808074" indent="0">
              <a:buNone/>
              <a:defRPr sz="900"/>
            </a:lvl7pPr>
            <a:lvl8pPr marL="3276086" indent="0">
              <a:buNone/>
              <a:defRPr sz="900"/>
            </a:lvl8pPr>
            <a:lvl9pPr marL="374409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2968" y="303373"/>
            <a:ext cx="2073584" cy="645080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0620" y="303373"/>
            <a:ext cx="6069339" cy="645080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470" y="1382573"/>
            <a:ext cx="7803436" cy="1430579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7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2470" y="2839897"/>
            <a:ext cx="7803436" cy="1585198"/>
          </a:xfrm>
        </p:spPr>
        <p:txBody>
          <a:bodyPr lIns="46804" rIns="46804" anchor="t"/>
          <a:lstStyle>
            <a:lvl1pPr marL="0" indent="0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026" y="739292"/>
            <a:ext cx="8262462" cy="120015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9025" y="2016089"/>
            <a:ext cx="4054727" cy="4656582"/>
          </a:xfrm>
        </p:spPr>
        <p:txBody>
          <a:bodyPr/>
          <a:lstStyle>
            <a:lvl1pPr>
              <a:defRPr sz="27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66761" y="2016089"/>
            <a:ext cx="4054727" cy="4656582"/>
          </a:xfrm>
        </p:spPr>
        <p:txBody>
          <a:bodyPr/>
          <a:lstStyle>
            <a:lvl1pPr>
              <a:defRPr sz="27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026" y="739292"/>
            <a:ext cx="8262462" cy="1200150"/>
          </a:xfrm>
        </p:spPr>
        <p:txBody>
          <a:bodyPr tIns="46804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9026" y="1948010"/>
            <a:ext cx="4056321" cy="692320"/>
          </a:xfrm>
        </p:spPr>
        <p:txBody>
          <a:bodyPr lIns="46804" tIns="0" rIns="46804" bIns="0" anchor="ctr">
            <a:noAutofit/>
          </a:bodyPr>
          <a:lstStyle>
            <a:lvl1pPr marL="0" indent="0">
              <a:buNone/>
              <a:defRPr sz="2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574" y="1952745"/>
            <a:ext cx="4057914" cy="687585"/>
          </a:xfrm>
        </p:spPr>
        <p:txBody>
          <a:bodyPr lIns="46804" tIns="0" rIns="46804" bIns="0" anchor="ctr"/>
          <a:lstStyle>
            <a:lvl1pPr marL="0" indent="0">
              <a:buNone/>
              <a:defRPr sz="2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9026" y="2640330"/>
            <a:ext cx="4056321" cy="4038006"/>
          </a:xfrm>
        </p:spPr>
        <p:txBody>
          <a:bodyPr tIns="0"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574" y="2640330"/>
            <a:ext cx="4057914" cy="4038006"/>
          </a:xfrm>
        </p:spPr>
        <p:txBody>
          <a:bodyPr tIns="0"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026" y="739292"/>
            <a:ext cx="8338966" cy="1200150"/>
          </a:xfrm>
        </p:spPr>
        <p:txBody>
          <a:bodyPr vert="horz" tIns="46804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538" y="540069"/>
            <a:ext cx="2754154" cy="1220153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8538" y="1760220"/>
            <a:ext cx="2754154" cy="4800600"/>
          </a:xfrm>
        </p:spPr>
        <p:txBody>
          <a:bodyPr lIns="18721" rIns="18721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89325" y="1760220"/>
            <a:ext cx="5132162" cy="4800600"/>
          </a:xfrm>
        </p:spPr>
        <p:txBody>
          <a:bodyPr tIns="0"/>
          <a:lstStyle>
            <a:lvl1pPr>
              <a:defRPr sz="2900"/>
            </a:lvl1pPr>
            <a:lvl2pPr>
              <a:defRPr sz="2700"/>
            </a:lvl2pPr>
            <a:lvl3pPr>
              <a:defRPr sz="25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78394" y="1163481"/>
            <a:ext cx="5278795" cy="43205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07" tIns="46804" rIns="93607" bIns="46804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36095" y="5627758"/>
            <a:ext cx="156069" cy="163220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07" tIns="46804" rIns="93607" bIns="46804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34" y="1235846"/>
            <a:ext cx="2221684" cy="1661752"/>
          </a:xfrm>
        </p:spPr>
        <p:txBody>
          <a:bodyPr vert="horz" lIns="46804" tIns="46804" rIns="46804" bIns="46804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2034" y="2970224"/>
            <a:ext cx="2218624" cy="2288286"/>
          </a:xfrm>
        </p:spPr>
        <p:txBody>
          <a:bodyPr lIns="65525" rIns="46804" bIns="46804" anchor="t"/>
          <a:lstStyle>
            <a:lvl1pPr marL="0" indent="0" algn="l">
              <a:spcBef>
                <a:spcPts val="256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09453" y="6674168"/>
            <a:ext cx="612034" cy="38338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99712" y="1259493"/>
            <a:ext cx="4636159" cy="412851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3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63" y="6107430"/>
            <a:ext cx="9199639" cy="109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607" tIns="46804" rIns="93607" bIns="4680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98996" y="6530817"/>
            <a:ext cx="4781517" cy="67008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607" tIns="46804" rIns="93607" bIns="4680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63" y="-7501"/>
            <a:ext cx="9199639" cy="109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607" tIns="46804" rIns="93607" bIns="4680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98996" y="-7501"/>
            <a:ext cx="4781517" cy="67008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607" tIns="46804" rIns="93607" bIns="4680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9026" y="739292"/>
            <a:ext cx="8262462" cy="1200150"/>
          </a:xfrm>
          <a:prstGeom prst="rect">
            <a:avLst/>
          </a:prstGeom>
        </p:spPr>
        <p:txBody>
          <a:bodyPr vert="horz" lIns="0" tIns="46804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9026" y="2032254"/>
            <a:ext cx="8262462" cy="4608576"/>
          </a:xfrm>
          <a:prstGeom prst="rect">
            <a:avLst/>
          </a:prstGeom>
        </p:spPr>
        <p:txBody>
          <a:bodyPr vert="horz" lIns="93607" tIns="46804" rIns="93607" bIns="46804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9026" y="6674168"/>
            <a:ext cx="2142120" cy="38338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77650" y="6674168"/>
            <a:ext cx="3366188" cy="38338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56444" y="6674168"/>
            <a:ext cx="765043" cy="383381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93" y="212529"/>
            <a:ext cx="9217207" cy="681685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1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80821" indent="-280821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55250" indent="-252739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36071" indent="-252739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893" indent="-21529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7714" indent="-21529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78535" indent="-21529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750" indent="-18721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46571" indent="-187214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27392" indent="-18721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0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360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0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721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3401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8082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762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7442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026" y="288370"/>
            <a:ext cx="8262462" cy="1200150"/>
          </a:xfrm>
          <a:prstGeom prst="rect">
            <a:avLst/>
          </a:prstGeom>
        </p:spPr>
        <p:txBody>
          <a:bodyPr vert="horz" lIns="93602" tIns="46802" rIns="93602" bIns="4680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9026" y="1680212"/>
            <a:ext cx="8262462" cy="4752261"/>
          </a:xfrm>
          <a:prstGeom prst="rect">
            <a:avLst/>
          </a:prstGeom>
        </p:spPr>
        <p:txBody>
          <a:bodyPr vert="horz" lIns="93602" tIns="46802" rIns="93602" bIns="4680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9026" y="6674169"/>
            <a:ext cx="2142120" cy="383381"/>
          </a:xfrm>
          <a:prstGeom prst="rect">
            <a:avLst/>
          </a:prstGeom>
        </p:spPr>
        <p:txBody>
          <a:bodyPr vert="horz" lIns="93602" tIns="46802" rIns="93602" bIns="4680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36676" y="6674169"/>
            <a:ext cx="2907162" cy="383381"/>
          </a:xfrm>
          <a:prstGeom prst="rect">
            <a:avLst/>
          </a:prstGeom>
        </p:spPr>
        <p:txBody>
          <a:bodyPr vert="horz" lIns="93602" tIns="46802" rIns="93602" bIns="4680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79368" y="6674169"/>
            <a:ext cx="2142120" cy="383381"/>
          </a:xfrm>
          <a:prstGeom prst="rect">
            <a:avLst/>
          </a:prstGeom>
        </p:spPr>
        <p:txBody>
          <a:bodyPr vert="horz" lIns="93602" tIns="46802" rIns="93602" bIns="4680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36024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1009" indent="-351009" algn="l" defTabSz="936024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0520" indent="-292507" algn="l" defTabSz="93602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0031" indent="-234007" algn="l" defTabSz="93602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38044" indent="-234007" algn="l" defTabSz="93602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6055" indent="-234007" algn="l" defTabSz="93602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4068" indent="-234007" algn="l" defTabSz="93602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2080" indent="-234007" algn="l" defTabSz="93602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10092" indent="-234007" algn="l" defTabSz="93602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8104" indent="-234007" algn="l" defTabSz="93602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360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13" algn="l" defTabSz="9360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6024" algn="l" defTabSz="9360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04037" algn="l" defTabSz="9360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72049" algn="l" defTabSz="9360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40061" algn="l" defTabSz="9360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08074" algn="l" defTabSz="9360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76086" algn="l" defTabSz="9360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44099" algn="l" defTabSz="9360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026" y="1800215"/>
            <a:ext cx="8262462" cy="3600475"/>
          </a:xfrm>
        </p:spPr>
        <p:txBody>
          <a:bodyPr>
            <a:normAutofit/>
          </a:bodyPr>
          <a:lstStyle/>
          <a:p>
            <a:r>
              <a:rPr lang="ru-RU" sz="5500" dirty="0" smtClean="0"/>
              <a:t>Красота природы в картинах русских художников</a:t>
            </a:r>
            <a:endParaRPr lang="ru-RU" sz="5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308" y="6075779"/>
            <a:ext cx="8319898" cy="675089"/>
          </a:xfrm>
        </p:spPr>
        <p:txBody>
          <a:bodyPr/>
          <a:lstStyle/>
          <a:p>
            <a:r>
              <a:rPr lang="ru-RU" sz="2000" dirty="0" smtClean="0"/>
              <a:t>Батурин В.П. «Цветущий луг»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80" y="576113"/>
            <a:ext cx="8352332" cy="5555795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33" y="5175657"/>
            <a:ext cx="8391621" cy="460048"/>
          </a:xfrm>
        </p:spPr>
        <p:txBody>
          <a:bodyPr/>
          <a:lstStyle/>
          <a:p>
            <a:r>
              <a:rPr lang="ru-RU" dirty="0" smtClean="0"/>
              <a:t>К.ЮОН «РУССКАЯ ЗИМА»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8584" y="5700729"/>
            <a:ext cx="8463345" cy="97513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     Зима в картинах русских художников сказочное время безмятежного великолепия, когда природа спит и отдыхает, спрятавшись под белоснежным одеялом, удивительные по красоте и раскрывающие истинную зимнюю природу пейзажи русской зимы.</a:t>
            </a:r>
          </a:p>
          <a:p>
            <a:endParaRPr lang="ru-RU" sz="1800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52" r="13152"/>
          <a:stretch>
            <a:fillRect/>
          </a:stretch>
        </p:blipFill>
        <p:spPr>
          <a:xfrm>
            <a:off x="1277888" y="234321"/>
            <a:ext cx="6336704" cy="4970308"/>
          </a:xfr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197" y="6225799"/>
            <a:ext cx="7803436" cy="60007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Васнецов А.М. «Зимний сон»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56" y="504106"/>
            <a:ext cx="8171540" cy="5589192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308" y="6315094"/>
            <a:ext cx="8319898" cy="50006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Жуковский С.Ю. «Зима»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90" y="922564"/>
            <a:ext cx="7586133" cy="5355771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861" y="6225799"/>
            <a:ext cx="8535068" cy="660799"/>
          </a:xfrm>
        </p:spPr>
        <p:txBody>
          <a:bodyPr>
            <a:normAutofit/>
          </a:bodyPr>
          <a:lstStyle/>
          <a:p>
            <a:r>
              <a:rPr lang="ru-RU" sz="2500" dirty="0" smtClean="0"/>
              <a:t>Куинджи А.И. «Зимний день»</a:t>
            </a:r>
            <a:endParaRPr lang="ru-RU" sz="25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92" y="648121"/>
            <a:ext cx="8280790" cy="5565941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026" y="288370"/>
            <a:ext cx="8262462" cy="653750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500" dirty="0" smtClean="0"/>
              <a:t>     </a:t>
            </a:r>
            <a:r>
              <a:rPr lang="ru-RU" sz="2500" b="1" dirty="0" smtClean="0"/>
              <a:t>Береза настолько распространена в нашей стране, что издавна многие поэты,  писатели и  художники связывают с ее образом само понятие родины. </a:t>
            </a:r>
            <a:br>
              <a:rPr lang="ru-RU" sz="2500" b="1" dirty="0" smtClean="0"/>
            </a:br>
            <a:r>
              <a:rPr lang="ru-RU" sz="2500" b="1" dirty="0" smtClean="0"/>
              <a:t>     Береза для нашего народа издавна была символом женственности, молодости, радости. Тонкое и стройное, словно юная девушка, это деревце всегда тянется к солнцу. Легкий ветерок треплет пышную зелень прически, а на белых сарафанчиках с черными полосками играют в прятки солнечные зайчики.</a:t>
            </a:r>
            <a:br>
              <a:rPr lang="ru-RU" sz="2500" b="1" dirty="0" smtClean="0"/>
            </a:br>
            <a:r>
              <a:rPr lang="ru-RU" sz="2500" b="1" dirty="0" smtClean="0"/>
              <a:t>     Как легко и свободно дышится летом в березовой роще! Березки похожи на деревенских девчонок, которые пошли в лес по грибы, да заигрались, забросили корзинки и пошли хороводом по поляке под веселые задорные песни. И кажется, что никакое несчастье не сможет коснуться тебя, пока ты наблюдаешь за их удивительной пляской.</a:t>
            </a:r>
            <a:br>
              <a:rPr lang="ru-RU" sz="2500" b="1" dirty="0" smtClean="0"/>
            </a:br>
            <a:endParaRPr lang="ru-RU" sz="2500" b="1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200" y="6150789"/>
            <a:ext cx="7803436" cy="75509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АЛЕКСАНДРОВ В.а. «Березовая роща»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22" y="432098"/>
            <a:ext cx="8462648" cy="5639477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310" y="6150789"/>
            <a:ext cx="8606791" cy="600079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Юон</a:t>
            </a:r>
            <a:r>
              <a:rPr lang="ru-RU" sz="2000" dirty="0" smtClean="0"/>
              <a:t> к.ф. «пейзаж с березами»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18" y="792138"/>
            <a:ext cx="8124069" cy="538642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197" y="6300809"/>
            <a:ext cx="7803436" cy="600079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Ленвитан</a:t>
            </a:r>
            <a:r>
              <a:rPr lang="ru-RU" sz="2000" dirty="0" smtClean="0"/>
              <a:t> И.И. «Золотая осень»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00" y="390419"/>
            <a:ext cx="8136904" cy="5674287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197" y="6225799"/>
            <a:ext cx="7803436" cy="67508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Грабарь И. «Иней»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54" y="648122"/>
            <a:ext cx="8198265" cy="5427111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861" y="375024"/>
            <a:ext cx="8721487" cy="1350178"/>
          </a:xfrm>
        </p:spPr>
        <p:txBody>
          <a:bodyPr>
            <a:noAutofit/>
          </a:bodyPr>
          <a:lstStyle/>
          <a:p>
            <a:pPr algn="just"/>
            <a:r>
              <a:rPr lang="ru-RU" sz="2900" dirty="0" smtClean="0"/>
              <a:t>«</a:t>
            </a:r>
            <a:r>
              <a:rPr lang="ru-RU" sz="1800" dirty="0" smtClean="0"/>
              <a:t>Надеюсь придёт время,  когда вся русская природа живая и одухотворённая , взглянет с холстов русских художников» И.И. Шишкин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Природа России разнообразна и уникальна. Её красоту воспели в своих стихах замечательные русские поэты: Жуковский В.А., Пушкин А.С., Тютчев Ф.И., Фет А.А., Некрасов Н.А., Никитин И.С. и другие. А после мы увидели русскую природу в картинах художников - пейзажистов: И.Шишкин, А.Куинджи, И.Остроухов, И.Левитан, В.Поленов, Г.Мясоедов, А.Саврасов, и многие другие живописцы.</a:t>
            </a:r>
          </a:p>
          <a:p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197" y="6225799"/>
            <a:ext cx="7803436" cy="525069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Грицай</a:t>
            </a:r>
            <a:r>
              <a:rPr lang="ru-RU" sz="2000" dirty="0" smtClean="0"/>
              <a:t>  А. «Апрель в лесу»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00" y="504106"/>
            <a:ext cx="8216182" cy="556077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026" y="288370"/>
            <a:ext cx="8262462" cy="638748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</a:t>
            </a:r>
            <a:r>
              <a:rPr lang="ru-RU" sz="3200" dirty="0" smtClean="0">
                <a:solidFill>
                  <a:schemeClr val="tx1"/>
                </a:solidFill>
              </a:rPr>
              <a:t>Они, как и поэты, изображают красоту русской природы во все времена года, в любое время суток. На многих полотнах художников, как в стихотворениях поэтов чувствуется единение человека с природой. Человек не может жить без природы. Ведь природа, как храм божий. Надо войти в него и очистить свою душу, поделиться своими горестями и радостями. И тогда почувствуешь, как поет душа и как сердце наполняется радостью жизни, уверенностью в себе.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6" r="746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rot="10800000" flipV="1">
            <a:off x="502031" y="6000769"/>
            <a:ext cx="7961282" cy="750097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И.И. ШИШКИН «ДУБОВАЯ РОЩА»</a:t>
            </a:r>
            <a:endParaRPr lang="ru-RU" sz="2000" b="1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87599" y="6191893"/>
            <a:ext cx="8288938" cy="750099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Васильев Ф.А. « Волжские лагуны» </a:t>
            </a:r>
            <a:endParaRPr lang="ru-RU" sz="2200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80" y="1296193"/>
            <a:ext cx="8145224" cy="4563507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200" y="6225799"/>
            <a:ext cx="7803436" cy="52506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И.И. ШИШКИН «ЛЕС»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15" y="864145"/>
            <a:ext cx="8076473" cy="5276855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200" y="6225799"/>
            <a:ext cx="7803436" cy="525069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Волков Е.Е. «Золотая осень. Тихая речка»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6864" y="375024"/>
            <a:ext cx="8606790" cy="562574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39" y="792138"/>
            <a:ext cx="8049241" cy="5340362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197" y="6386533"/>
            <a:ext cx="7803436" cy="42862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Волков Е.Е. «Пейзаж»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98" y="648122"/>
            <a:ext cx="7928182" cy="5692598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197" y="6300809"/>
            <a:ext cx="7803436" cy="52506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И.И.Левитан «Яблони цветут»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4" y="720130"/>
            <a:ext cx="8373430" cy="5555922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264</Words>
  <Application>Microsoft Office PowerPoint</Application>
  <PresentationFormat>Произвольный</PresentationFormat>
  <Paragraphs>23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1_Поток</vt:lpstr>
      <vt:lpstr>Тема Office</vt:lpstr>
      <vt:lpstr>Красота природы в картинах русских художников</vt:lpstr>
      <vt:lpstr>«Надеюсь придёт время,  когда вся русская природа живая и одухотворённая , взглянет с холстов русских художников» И.И. Шишкин</vt:lpstr>
      <vt:lpstr>      Они, как и поэты, изображают красоту русской природы во все времена года, в любое время суток. На многих полотнах художников, как в стихотворениях поэтов чувствуется единение человека с природой. Человек не может жить без природы. Ведь природа, как храм божий. Надо войти в него и очистить свою душу, поделиться своими горестями и радостями. И тогда почувствуешь, как поет душа и как сердце наполняется радостью жизни, уверенностью в себе. </vt:lpstr>
      <vt:lpstr>Презентация PowerPoint</vt:lpstr>
      <vt:lpstr>Васильев Ф.А. « Волжские лагуны» </vt:lpstr>
      <vt:lpstr>И.И. ШИШКИН «ЛЕС»</vt:lpstr>
      <vt:lpstr>Волков Е.Е. «Золотая осень. Тихая речка»</vt:lpstr>
      <vt:lpstr>Волков Е.Е. «Пейзаж»</vt:lpstr>
      <vt:lpstr>И.И.Левитан «Яблони цветут»</vt:lpstr>
      <vt:lpstr>Батурин В.П. «Цветущий луг»</vt:lpstr>
      <vt:lpstr>К.ЮОН «РУССКАЯ ЗИМА» </vt:lpstr>
      <vt:lpstr>Васнецов А.М. «Зимний сон»</vt:lpstr>
      <vt:lpstr>Жуковский С.Ю. «Зима»</vt:lpstr>
      <vt:lpstr>Куинджи А.И. «Зимний день»</vt:lpstr>
      <vt:lpstr>     Береза настолько распространена в нашей стране, что издавна многие поэты,  писатели и  художники связывают с ее образом само понятие родины.       Береза для нашего народа издавна была символом женственности, молодости, радости. Тонкое и стройное, словно юная девушка, это деревце всегда тянется к солнцу. Легкий ветерок треплет пышную зелень прически, а на белых сарафанчиках с черными полосками играют в прятки солнечные зайчики.      Как легко и свободно дышится летом в березовой роще! Березки похожи на деревенских девчонок, которые пошли в лес по грибы, да заигрались, забросили корзинки и пошли хороводом по поляке под веселые задорные песни. И кажется, что никакое несчастье не сможет коснуться тебя, пока ты наблюдаешь за их удивительной пляской. </vt:lpstr>
      <vt:lpstr>АЛЕКСАНДРОВ В.а. «Березовая роща»</vt:lpstr>
      <vt:lpstr>Юон к.ф. «пейзаж с березами»</vt:lpstr>
      <vt:lpstr>Ленвитан И.И. «Золотая осень»</vt:lpstr>
      <vt:lpstr>Грабарь И. «Иней»</vt:lpstr>
      <vt:lpstr>Грицай  А. «Апрель в лесу»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Красота природы в картинах русских художников</dc:title>
  <dc:creator>Татьяна</dc:creator>
  <cp:lastModifiedBy>Татьяна</cp:lastModifiedBy>
  <cp:revision>38</cp:revision>
  <dcterms:modified xsi:type="dcterms:W3CDTF">2012-10-23T17:23:41Z</dcterms:modified>
</cp:coreProperties>
</file>