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73" r:id="rId6"/>
    <p:sldId id="281" r:id="rId7"/>
    <p:sldId id="282" r:id="rId8"/>
    <p:sldId id="283" r:id="rId9"/>
    <p:sldId id="261" r:id="rId10"/>
    <p:sldId id="263" r:id="rId11"/>
    <p:sldId id="271" r:id="rId12"/>
    <p:sldId id="266" r:id="rId13"/>
    <p:sldId id="267" r:id="rId14"/>
    <p:sldId id="268" r:id="rId15"/>
    <p:sldId id="269" r:id="rId16"/>
  </p:sldIdLst>
  <p:sldSz cx="9144000" cy="6858000" type="screen4x3"/>
  <p:notesSz cx="68580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A62F5-AC23-4D6F-938B-9A1B32ACE5F7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612601"/>
            <a:ext cx="548640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223516"/>
            <a:ext cx="2971800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760E2-F46D-4F0F-911A-441F8008A9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760E2-F46D-4F0F-911A-441F8008A90C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284275-6F54-4806-8725-D3DBA83AC34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0DAF454-888F-48AE-959E-EBEE9E748D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C79DBA1-079E-4A8A-B177-438A87231AE8}" type="datetimeFigureOut">
              <a:rPr lang="ru-RU" smtClean="0"/>
              <a:pPr/>
              <a:t>22.04.2013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B8F68C-E1D5-4B50-8708-772B9E3CD4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ransition spd="slow">
    <p:wedge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58" y="1643050"/>
            <a:ext cx="8215370" cy="33575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chemeClr val="tx2"/>
                </a:solidFill>
                <a:latin typeface="Segoe Script" pitchFamily="34" charset="0"/>
              </a:rPr>
              <a:t>«Организация НОД по развитию речи и художественной литературе </a:t>
            </a:r>
            <a:r>
              <a:rPr lang="ru-RU" sz="4800" b="1" dirty="0" smtClean="0">
                <a:solidFill>
                  <a:schemeClr val="tx2"/>
                </a:solidFill>
                <a:latin typeface="Segoe Script" pitchFamily="34" charset="0"/>
              </a:rPr>
              <a:t/>
            </a:r>
            <a:br>
              <a:rPr lang="ru-RU" sz="4800" b="1" dirty="0" smtClean="0">
                <a:solidFill>
                  <a:schemeClr val="tx2"/>
                </a:solidFill>
                <a:latin typeface="Segoe Script" pitchFamily="34" charset="0"/>
              </a:rPr>
            </a:br>
            <a:r>
              <a:rPr lang="ru-RU" sz="4800" b="1" dirty="0" smtClean="0">
                <a:solidFill>
                  <a:srgbClr val="FF0000"/>
                </a:solidFill>
                <a:latin typeface="Segoe Script" pitchFamily="34" charset="0"/>
              </a:rPr>
              <a:t>через </a:t>
            </a:r>
            <a:r>
              <a:rPr lang="ru-RU" sz="4800" b="1" dirty="0">
                <a:solidFill>
                  <a:srgbClr val="FF0000"/>
                </a:solidFill>
                <a:latin typeface="Segoe Script" pitchFamily="34" charset="0"/>
              </a:rPr>
              <a:t>метод наглядного </a:t>
            </a:r>
            <a:r>
              <a:rPr lang="ru-RU" sz="4800" b="1" dirty="0" smtClean="0">
                <a:solidFill>
                  <a:srgbClr val="FF0000"/>
                </a:solidFill>
                <a:latin typeface="Segoe Script" pitchFamily="34" charset="0"/>
              </a:rPr>
              <a:t>моделирования »</a:t>
            </a:r>
            <a:endParaRPr lang="ru-RU" sz="4800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6000768"/>
            <a:ext cx="7772400" cy="214314"/>
          </a:xfrm>
        </p:spPr>
        <p:txBody>
          <a:bodyPr>
            <a:normAutofit fontScale="55000" lnSpcReduction="20000"/>
          </a:bodyPr>
          <a:lstStyle/>
          <a:p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928662" y="428605"/>
            <a:ext cx="728667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чтение русской народной сказки «Кот, петух и лиса»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формирование умения использовать  метод  моделирования на занятии по развитию связной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речи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Дом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Петух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Кот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Лиса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61" name="Rectangle 53"/>
          <p:cNvSpPr>
            <a:spLocks noChangeArrowheads="1"/>
          </p:cNvSpPr>
          <p:nvPr/>
        </p:nvSpPr>
        <p:spPr bwMode="auto">
          <a:xfrm>
            <a:off x="1285852" y="1928802"/>
            <a:ext cx="1000132" cy="857255"/>
          </a:xfrm>
          <a:prstGeom prst="rect">
            <a:avLst/>
          </a:prstGeom>
          <a:solidFill>
            <a:srgbClr val="76923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62" name="Rectangle 54"/>
          <p:cNvSpPr>
            <a:spLocks noChangeArrowheads="1"/>
          </p:cNvSpPr>
          <p:nvPr/>
        </p:nvSpPr>
        <p:spPr bwMode="auto">
          <a:xfrm>
            <a:off x="1285852" y="3214686"/>
            <a:ext cx="1000132" cy="785818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63" name="Oval 55"/>
          <p:cNvSpPr>
            <a:spLocks noChangeArrowheads="1"/>
          </p:cNvSpPr>
          <p:nvPr/>
        </p:nvSpPr>
        <p:spPr bwMode="auto">
          <a:xfrm>
            <a:off x="2643174" y="3357562"/>
            <a:ext cx="428628" cy="412751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64" name="Rectangle 56"/>
          <p:cNvSpPr>
            <a:spLocks noChangeArrowheads="1"/>
          </p:cNvSpPr>
          <p:nvPr/>
        </p:nvSpPr>
        <p:spPr bwMode="auto">
          <a:xfrm>
            <a:off x="1357290" y="4357694"/>
            <a:ext cx="852489" cy="785818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65" name="AutoShape 57"/>
          <p:cNvSpPr>
            <a:spLocks noChangeArrowheads="1"/>
          </p:cNvSpPr>
          <p:nvPr/>
        </p:nvSpPr>
        <p:spPr bwMode="auto">
          <a:xfrm>
            <a:off x="1571604" y="4572008"/>
            <a:ext cx="384175" cy="2936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66" name="AutoShape 58"/>
          <p:cNvSpPr>
            <a:spLocks noChangeArrowheads="1"/>
          </p:cNvSpPr>
          <p:nvPr/>
        </p:nvSpPr>
        <p:spPr bwMode="auto">
          <a:xfrm>
            <a:off x="2786050" y="4500570"/>
            <a:ext cx="500066" cy="500066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67" name="Oval 59"/>
          <p:cNvSpPr>
            <a:spLocks noChangeArrowheads="1"/>
          </p:cNvSpPr>
          <p:nvPr/>
        </p:nvSpPr>
        <p:spPr bwMode="auto">
          <a:xfrm>
            <a:off x="1428728" y="5572140"/>
            <a:ext cx="468312" cy="428628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68" name="AutoShape 60"/>
          <p:cNvSpPr>
            <a:spLocks noChangeArrowheads="1"/>
          </p:cNvSpPr>
          <p:nvPr/>
        </p:nvSpPr>
        <p:spPr bwMode="auto">
          <a:xfrm>
            <a:off x="2500298" y="5500702"/>
            <a:ext cx="547688" cy="500066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69" name="AutoShape 61"/>
          <p:cNvSpPr>
            <a:spLocks noChangeArrowheads="1"/>
          </p:cNvSpPr>
          <p:nvPr/>
        </p:nvSpPr>
        <p:spPr bwMode="auto">
          <a:xfrm rot="1423224">
            <a:off x="2844031" y="5550181"/>
            <a:ext cx="320675" cy="355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AutoShape 57"/>
          <p:cNvSpPr>
            <a:spLocks noChangeArrowheads="1"/>
          </p:cNvSpPr>
          <p:nvPr/>
        </p:nvSpPr>
        <p:spPr bwMode="auto">
          <a:xfrm>
            <a:off x="1357290" y="2000240"/>
            <a:ext cx="384175" cy="2936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Oval 55"/>
          <p:cNvSpPr>
            <a:spLocks noChangeArrowheads="1"/>
          </p:cNvSpPr>
          <p:nvPr/>
        </p:nvSpPr>
        <p:spPr bwMode="auto">
          <a:xfrm>
            <a:off x="1785918" y="2285992"/>
            <a:ext cx="428628" cy="428628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57"/>
          <p:cNvSpPr>
            <a:spLocks noChangeArrowheads="1"/>
          </p:cNvSpPr>
          <p:nvPr/>
        </p:nvSpPr>
        <p:spPr bwMode="auto">
          <a:xfrm>
            <a:off x="1643042" y="3429000"/>
            <a:ext cx="384175" cy="2936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Rectangle 53"/>
          <p:cNvSpPr>
            <a:spLocks noChangeArrowheads="1"/>
          </p:cNvSpPr>
          <p:nvPr/>
        </p:nvSpPr>
        <p:spPr bwMode="auto">
          <a:xfrm>
            <a:off x="7429520" y="1500174"/>
            <a:ext cx="1000132" cy="857255"/>
          </a:xfrm>
          <a:prstGeom prst="rect">
            <a:avLst/>
          </a:prstGeom>
          <a:solidFill>
            <a:srgbClr val="76923C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    </a:t>
            </a:r>
            <a:endParaRPr lang="ru-RU" dirty="0"/>
          </a:p>
        </p:txBody>
      </p:sp>
      <p:sp>
        <p:nvSpPr>
          <p:cNvPr id="16" name="AutoShape 57"/>
          <p:cNvSpPr>
            <a:spLocks noChangeArrowheads="1"/>
          </p:cNvSpPr>
          <p:nvPr/>
        </p:nvSpPr>
        <p:spPr bwMode="auto">
          <a:xfrm>
            <a:off x="7929586" y="2643182"/>
            <a:ext cx="384175" cy="293688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58"/>
          <p:cNvSpPr>
            <a:spLocks noChangeArrowheads="1"/>
          </p:cNvSpPr>
          <p:nvPr/>
        </p:nvSpPr>
        <p:spPr bwMode="auto">
          <a:xfrm>
            <a:off x="7786710" y="4286256"/>
            <a:ext cx="500066" cy="500066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Oval 55"/>
          <p:cNvSpPr>
            <a:spLocks noChangeArrowheads="1"/>
          </p:cNvSpPr>
          <p:nvPr/>
        </p:nvSpPr>
        <p:spPr bwMode="auto">
          <a:xfrm>
            <a:off x="7858148" y="3500438"/>
            <a:ext cx="428628" cy="412751"/>
          </a:xfrm>
          <a:prstGeom prst="ellipse">
            <a:avLst/>
          </a:prstGeom>
          <a:solidFill>
            <a:srgbClr val="A5A5A5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62000" y="928670"/>
            <a:ext cx="7667652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В работе по обучению детей связной речи  хорошие результаты, может дать использование приемов мнемотехники.</a:t>
            </a:r>
          </a:p>
          <a:p>
            <a:endParaRPr lang="ru-RU" sz="2800" b="1" dirty="0"/>
          </a:p>
          <a:p>
            <a:pPr algn="ctr"/>
            <a:r>
              <a:rPr lang="ru-RU" sz="3600" b="1" i="1" dirty="0">
                <a:solidFill>
                  <a:srgbClr val="CC0000"/>
                </a:solidFill>
              </a:rPr>
              <a:t>Мнемотехника</a:t>
            </a:r>
            <a:r>
              <a:rPr lang="ru-RU" sz="3600" b="1" dirty="0">
                <a:solidFill>
                  <a:srgbClr val="CC0000"/>
                </a:solidFill>
              </a:rPr>
              <a:t> </a:t>
            </a:r>
            <a:r>
              <a:rPr lang="ru-RU" sz="3600" b="1" dirty="0"/>
              <a:t>– это система методов и приемов, обеспечивающих эффективное запоминание, сохранение, воспроизведение информации.</a:t>
            </a:r>
            <a:endParaRPr lang="ru-RU" sz="36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00CC"/>
                </a:solidFill>
              </a:rPr>
              <a:t>Мнемотаблицы</a:t>
            </a:r>
            <a:r>
              <a:rPr lang="ru-RU"/>
              <a:t> </a:t>
            </a:r>
            <a:r>
              <a:rPr lang="ru-RU" i="1"/>
              <a:t>по сказкам</a:t>
            </a:r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1571612"/>
            <a:ext cx="2700366" cy="4554551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sz="2000" dirty="0"/>
              <a:t>Сказка играет особую роль в жизни ребенка, дети сопереживают героям, разделяют их чувства, поэтому в работе с детьми младшего возраста для  обучения рассказывания сказок помогут </a:t>
            </a:r>
            <a:r>
              <a:rPr lang="ru-RU" sz="2000" dirty="0" err="1"/>
              <a:t>мнемотаблицы</a:t>
            </a:r>
            <a:r>
              <a:rPr lang="ru-RU" sz="2000" dirty="0"/>
              <a:t> по сказкам.</a:t>
            </a:r>
            <a:endParaRPr lang="ru-RU" sz="2400" dirty="0"/>
          </a:p>
        </p:txBody>
      </p:sp>
      <p:pic>
        <p:nvPicPr>
          <p:cNvPr id="1027" name="Picture 3" descr="doc02005320121102073705_00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contrast="32000"/>
          </a:blip>
          <a:srcRect/>
          <a:stretch>
            <a:fillRect/>
          </a:stretch>
        </p:blipFill>
        <p:spPr>
          <a:xfrm>
            <a:off x="3643306" y="1752600"/>
            <a:ext cx="4967294" cy="3532188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1" name="Rectangle 7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0000CC"/>
                </a:solidFill>
              </a:rPr>
              <a:t>Мнемотаблицы </a:t>
            </a:r>
            <a:r>
              <a:rPr lang="ru-RU" sz="4000" i="1"/>
              <a:t>по временам года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5908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2400"/>
              <a:t>Используют при ознакомлении с характерными особенностями времен года.</a:t>
            </a:r>
          </a:p>
          <a:p>
            <a:endParaRPr lang="ru-RU" sz="2800"/>
          </a:p>
        </p:txBody>
      </p:sp>
      <p:pic>
        <p:nvPicPr>
          <p:cNvPr id="21510" name="Picture 6" descr="mnemotablica-vesna-veb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429000" y="1524000"/>
            <a:ext cx="5216525" cy="40386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rgbClr val="0000CC"/>
                </a:solidFill>
              </a:rPr>
              <a:t>Мнемотаблицы</a:t>
            </a:r>
            <a:r>
              <a:rPr lang="ru-RU" sz="3200"/>
              <a:t> </a:t>
            </a:r>
            <a:r>
              <a:rPr lang="ru-RU" sz="3200" i="1"/>
              <a:t>по стихотворениям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22098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1600" b="1"/>
              <a:t>Я сосульку не сосу…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b="1"/>
              <a:t>Я её домой несу.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b="1"/>
              <a:t>Стало ей от солнца жарко-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b="1"/>
              <a:t>Мне её ужасно жалко.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b="1"/>
              <a:t>Пусть все лето, целый год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1600" b="1"/>
              <a:t>В холодильнике живет.  </a:t>
            </a:r>
            <a:r>
              <a:rPr lang="ru-RU" sz="1600" b="1" i="1"/>
              <a:t>А. Горбунова</a:t>
            </a:r>
            <a:r>
              <a:rPr lang="ru-RU" sz="1600"/>
              <a:t> </a:t>
            </a:r>
          </a:p>
        </p:txBody>
      </p:sp>
      <p:graphicFrame>
        <p:nvGraphicFramePr>
          <p:cNvPr id="25722" name="Group 122"/>
          <p:cNvGraphicFramePr>
            <a:graphicFrameLocks noGrp="1"/>
          </p:cNvGraphicFramePr>
          <p:nvPr>
            <p:ph sz="half" idx="2"/>
          </p:nvPr>
        </p:nvGraphicFramePr>
        <p:xfrm>
          <a:off x="2743200" y="1600200"/>
          <a:ext cx="6172200" cy="452596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64" name="Rectangle 64"/>
          <p:cNvSpPr>
            <a:spLocks noChangeArrowheads="1"/>
          </p:cNvSpPr>
          <p:nvPr/>
        </p:nvSpPr>
        <p:spPr bwMode="auto">
          <a:xfrm>
            <a:off x="0" y="0"/>
            <a:ext cx="31638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66" name="Rectangle 66"/>
          <p:cNvSpPr>
            <a:spLocks noChangeArrowheads="1"/>
          </p:cNvSpPr>
          <p:nvPr/>
        </p:nvSpPr>
        <p:spPr bwMode="auto">
          <a:xfrm>
            <a:off x="0" y="0"/>
            <a:ext cx="30146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68" name="Rectangle 68"/>
          <p:cNvSpPr>
            <a:spLocks noChangeArrowheads="1"/>
          </p:cNvSpPr>
          <p:nvPr/>
        </p:nvSpPr>
        <p:spPr bwMode="auto">
          <a:xfrm>
            <a:off x="0" y="0"/>
            <a:ext cx="352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70" name="Rectangle 70"/>
          <p:cNvSpPr>
            <a:spLocks noChangeArrowheads="1"/>
          </p:cNvSpPr>
          <p:nvPr/>
        </p:nvSpPr>
        <p:spPr bwMode="auto">
          <a:xfrm>
            <a:off x="0" y="0"/>
            <a:ext cx="31638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72" name="Rectangle 72"/>
          <p:cNvSpPr>
            <a:spLocks noChangeArrowheads="1"/>
          </p:cNvSpPr>
          <p:nvPr/>
        </p:nvSpPr>
        <p:spPr bwMode="auto">
          <a:xfrm>
            <a:off x="0" y="0"/>
            <a:ext cx="3014663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5674" name="Rectangle 74"/>
          <p:cNvSpPr>
            <a:spLocks noChangeArrowheads="1"/>
          </p:cNvSpPr>
          <p:nvPr/>
        </p:nvSpPr>
        <p:spPr bwMode="auto">
          <a:xfrm>
            <a:off x="0" y="0"/>
            <a:ext cx="35210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25724" name="Рисунок 3"/>
          <p:cNvPicPr>
            <a:picLocks noChangeAspect="1" noChangeArrowheads="1"/>
          </p:cNvPicPr>
          <p:nvPr/>
        </p:nvPicPr>
        <p:blipFill>
          <a:blip r:embed="rId2">
            <a:lum bright="10000" contrast="30000"/>
          </a:blip>
          <a:srcRect l="14941" t="15193" r="71965" b="69514"/>
          <a:stretch>
            <a:fillRect/>
          </a:stretch>
        </p:blipFill>
        <p:spPr bwMode="auto">
          <a:xfrm>
            <a:off x="4876800" y="1600200"/>
            <a:ext cx="1981200" cy="2057400"/>
          </a:xfrm>
          <a:prstGeom prst="rect">
            <a:avLst/>
          </a:prstGeom>
          <a:noFill/>
        </p:spPr>
      </p:pic>
      <p:pic>
        <p:nvPicPr>
          <p:cNvPr id="25725" name="Рисунок 2"/>
          <p:cNvPicPr>
            <a:picLocks noChangeAspect="1" noChangeArrowheads="1"/>
          </p:cNvPicPr>
          <p:nvPr/>
        </p:nvPicPr>
        <p:blipFill>
          <a:blip r:embed="rId2">
            <a:lum bright="10000" contrast="30000"/>
          </a:blip>
          <a:srcRect l="3084" t="16893" r="86380" b="70169"/>
          <a:stretch>
            <a:fillRect/>
          </a:stretch>
        </p:blipFill>
        <p:spPr bwMode="auto">
          <a:xfrm>
            <a:off x="2971800" y="1676400"/>
            <a:ext cx="1676400" cy="2028825"/>
          </a:xfrm>
          <a:prstGeom prst="rect">
            <a:avLst/>
          </a:prstGeom>
          <a:noFill/>
        </p:spPr>
      </p:pic>
      <p:pic>
        <p:nvPicPr>
          <p:cNvPr id="25729" name="Рисунок 4"/>
          <p:cNvPicPr>
            <a:picLocks noChangeAspect="1" noChangeArrowheads="1"/>
          </p:cNvPicPr>
          <p:nvPr/>
        </p:nvPicPr>
        <p:blipFill>
          <a:blip r:embed="rId2">
            <a:lum bright="10000" contrast="30000"/>
          </a:blip>
          <a:srcRect l="29166" t="13841" r="57542" b="69373"/>
          <a:stretch>
            <a:fillRect/>
          </a:stretch>
        </p:blipFill>
        <p:spPr bwMode="auto">
          <a:xfrm>
            <a:off x="7010400" y="1676400"/>
            <a:ext cx="1752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30" name="Рисунок 5"/>
          <p:cNvPicPr>
            <a:picLocks noChangeAspect="1" noChangeArrowheads="1"/>
          </p:cNvPicPr>
          <p:nvPr/>
        </p:nvPicPr>
        <p:blipFill>
          <a:blip r:embed="rId2">
            <a:lum bright="10000" contrast="30000"/>
          </a:blip>
          <a:srcRect l="1302" t="32477" r="85893" b="51021"/>
          <a:stretch>
            <a:fillRect/>
          </a:stretch>
        </p:blipFill>
        <p:spPr bwMode="auto">
          <a:xfrm>
            <a:off x="2819400" y="3886200"/>
            <a:ext cx="1981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31" name="Рисунок 6"/>
          <p:cNvPicPr>
            <a:picLocks noChangeAspect="1" noChangeArrowheads="1"/>
          </p:cNvPicPr>
          <p:nvPr/>
        </p:nvPicPr>
        <p:blipFill>
          <a:blip r:embed="rId2">
            <a:lum bright="10000" contrast="82000"/>
          </a:blip>
          <a:srcRect l="15060" t="32716" r="71307" b="51178"/>
          <a:stretch>
            <a:fillRect/>
          </a:stretch>
        </p:blipFill>
        <p:spPr bwMode="auto">
          <a:xfrm>
            <a:off x="4953000" y="3962400"/>
            <a:ext cx="1828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32" name="Рисунок 7"/>
          <p:cNvPicPr>
            <a:picLocks noChangeAspect="1" noChangeArrowheads="1"/>
          </p:cNvPicPr>
          <p:nvPr/>
        </p:nvPicPr>
        <p:blipFill>
          <a:blip r:embed="rId2">
            <a:lum bright="10000" contrast="30000"/>
          </a:blip>
          <a:srcRect l="29231" t="32195" r="57542" b="52023"/>
          <a:stretch>
            <a:fillRect/>
          </a:stretch>
        </p:blipFill>
        <p:spPr bwMode="auto">
          <a:xfrm>
            <a:off x="6934200" y="4038600"/>
            <a:ext cx="183832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2400" b="1">
                <a:solidFill>
                  <a:srgbClr val="0000CC"/>
                </a:solidFill>
              </a:rPr>
              <a:t>Составление </a:t>
            </a:r>
            <a:r>
              <a:rPr lang="ru-RU" sz="2800" b="1">
                <a:solidFill>
                  <a:srgbClr val="0000CC"/>
                </a:solidFill>
              </a:rPr>
              <a:t>мнемотаблиц</a:t>
            </a:r>
            <a:r>
              <a:rPr lang="ru-RU" sz="2400" b="1"/>
              <a:t> </a:t>
            </a:r>
            <a:r>
              <a:rPr lang="ru-RU" sz="2400" b="1" i="1"/>
              <a:t>по рассказу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14400"/>
            <a:ext cx="4038600" cy="5211763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sz="1600" b="1">
                <a:solidFill>
                  <a:srgbClr val="0000CC"/>
                </a:solidFill>
              </a:rPr>
              <a:t>Где, чей дом?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/>
              <a:t>В траве под листом лопуха лежало куриное яйцо. Вдруг что-то затрещало, запищало, и из яйца вылупился цыпленок. Он вышел из своего тесного белого домика и огляделся по сторонам.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>
                <a:solidFill>
                  <a:srgbClr val="0000CC"/>
                </a:solidFill>
              </a:rPr>
              <a:t>Рядом кивали своими яркими головками полевые цветы. На один из них села бабочка. «Где твой дом?» - спросил цыпленок. «Мой дом под цветком». – ответила бабочка и улетела.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/>
              <a:t>По листу лопуха медленно ползла улитка. «Где твой дом?» - спросил у нее цыпленок. Улитка ответила: «Мой дом на спине,» и на всякий случай спряталась в него.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600" b="1">
                <a:solidFill>
                  <a:srgbClr val="0000CC"/>
                </a:solidFill>
              </a:rPr>
              <a:t>Мимо проползал червячок. Цыпленок нагнулся к нему и спросил: «Где твой дом?» Но червячок так испугался, что ничего не ответил, а поскорее зарылся в землю.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1600" b="1">
              <a:solidFill>
                <a:srgbClr val="0000CC"/>
              </a:solidFill>
            </a:endParaRPr>
          </a:p>
        </p:txBody>
      </p:sp>
      <p:pic>
        <p:nvPicPr>
          <p:cNvPr id="33795" name="Picture 2" descr="E:\Мнемотаблицы\Скан\File042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1066800"/>
            <a:ext cx="3883025" cy="2614613"/>
          </a:xfrm>
          <a:noFill/>
          <a:ln/>
        </p:spPr>
      </p:pic>
      <p:pic>
        <p:nvPicPr>
          <p:cNvPr id="33796" name="Picture 4" descr="E:\Мнемотаблицы\Скан\File0428.jpg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tretch>
            <a:fillRect/>
          </a:stretch>
        </p:blipFill>
        <p:spPr>
          <a:xfrm>
            <a:off x="5107350" y="3938588"/>
            <a:ext cx="3120299" cy="2187575"/>
          </a:xfrm>
          <a:noFill/>
          <a:ln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00034" y="642918"/>
            <a:ext cx="8215370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Специалисты по моделированию выделили 3 этапа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готового символа или модели. На этом этапе взрослый демонстрирует готовую модель или символ, дети ее рассматривают и разбирают, а затем воспроизводят информацию с опорой на эту модель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Составление модели педагога совместно с детьми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Самостоятельное составление моделей.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Схемы и модели служат дидактическим материалом в работе педагога по развитию связной речи детей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857232"/>
            <a:ext cx="8286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Использованием моделей для ознакомления детей с художественной </a:t>
            </a:r>
            <a:r>
              <a:rPr lang="ru-RU" sz="2400" b="1" dirty="0" smtClean="0"/>
              <a:t>литературой</a:t>
            </a:r>
          </a:p>
          <a:p>
            <a:r>
              <a:rPr lang="ru-RU" sz="2400" dirty="0" smtClean="0"/>
              <a:t>Работа </a:t>
            </a:r>
            <a:r>
              <a:rPr lang="ru-RU" sz="2400" dirty="0"/>
              <a:t>с использованием моделей для ознакомления детей с художественной литературой проводится в два этапа.</a:t>
            </a:r>
            <a:endParaRPr lang="ru-RU" sz="2400" dirty="0" smtClean="0"/>
          </a:p>
          <a:p>
            <a:r>
              <a:rPr lang="ru-RU" sz="2400" dirty="0"/>
              <a:t> </a:t>
            </a:r>
            <a:r>
              <a:rPr lang="ru-RU" sz="2400" b="1" dirty="0"/>
              <a:t>На первом этапе</a:t>
            </a:r>
            <a:r>
              <a:rPr lang="ru-RU" sz="2400" dirty="0"/>
              <a:t> вводятся наглядные модели только в процесс </a:t>
            </a:r>
            <a:r>
              <a:rPr lang="ru-RU" sz="2400" dirty="0" err="1"/>
              <a:t>пересказывания</a:t>
            </a:r>
            <a:r>
              <a:rPr lang="ru-RU" sz="2400" dirty="0"/>
              <a:t> детьми русских народных сказок. Цель на этом этапе работы - научить, с помощью заместителей, выделять самые главные события, последовательность изложения; научить детей абстрагироваться (на сколько это вообще возможно в данном возрасте) от мелких деталей и подробностей, помочь понять принципы замещения: заместители обладают теми же признаками и свойствами, что и реальные предметы. 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642918"/>
            <a:ext cx="7715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Второй этап</a:t>
            </a:r>
            <a:r>
              <a:rPr lang="ru-RU" sz="2800" dirty="0" smtClean="0"/>
              <a:t> является уже творческим и направлен на обучение составлению историй, сказок, рассказов самими детьми, используя наглядные модели и схемы. Включаются в работу с детьми разные игры, упражнения, задания на развитие воображения, которые помогают детям стать свободнее, избегать готовых образцов, штампов, шаблонов, и подталкивают к поиску своих оригинальных собственных решений, к свободному высказыванию их и запечатлению. </a:t>
            </a: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Сказка «РЕПКА»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500166" y="1714488"/>
            <a:ext cx="1428760" cy="121444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14678" y="2071678"/>
            <a:ext cx="941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РЕПКА</a:t>
            </a:r>
            <a:endParaRPr lang="ru-RU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643042" y="5500702"/>
            <a:ext cx="428628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643042" y="5072074"/>
            <a:ext cx="85725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571604" y="4643446"/>
            <a:ext cx="121444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571604" y="4143380"/>
            <a:ext cx="164307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571604" y="3714752"/>
            <a:ext cx="2286016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571604" y="3286124"/>
            <a:ext cx="307183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4786314" y="3000372"/>
            <a:ext cx="6399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ДЕД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071934" y="3571876"/>
            <a:ext cx="935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БАБКА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428992" y="4000504"/>
            <a:ext cx="11400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ВНУЧКА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928926" y="4500570"/>
            <a:ext cx="1022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ЖУЧКА</a:t>
            </a: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2571736" y="4929198"/>
            <a:ext cx="10525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КОШКА</a:t>
            </a:r>
            <a:endParaRPr lang="ru-RU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2143108" y="5357826"/>
            <a:ext cx="11448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МЫШКА</a:t>
            </a:r>
            <a:endParaRPr lang="ru-RU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Сказка «ЗАЮШКИНА ИЗБУШКА»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500166" y="1714488"/>
            <a:ext cx="1071570" cy="92869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71802" y="2000240"/>
            <a:ext cx="7873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ЗАЯЦ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000364" y="3143248"/>
            <a:ext cx="817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ЛИСА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429388" y="2000240"/>
            <a:ext cx="1273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МЕДВЕДЬ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357950" y="3286124"/>
            <a:ext cx="9637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ПЕТУХ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2786050" y="4357694"/>
            <a:ext cx="11226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СОБАКА</a:t>
            </a: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1500166" y="2857496"/>
            <a:ext cx="1071570" cy="92869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1500166" y="4071942"/>
            <a:ext cx="1071570" cy="928694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5072066" y="1785926"/>
            <a:ext cx="1071570" cy="928694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5143504" y="3000372"/>
            <a:ext cx="1071570" cy="92869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Сказка «ТЕРЕМОК»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298" y="2000240"/>
            <a:ext cx="27995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Мышка-норушка</a:t>
            </a:r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928794" y="2357430"/>
            <a:ext cx="428628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857356" y="2928934"/>
            <a:ext cx="857256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857356" y="3643314"/>
            <a:ext cx="1214446" cy="1588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57356" y="4286256"/>
            <a:ext cx="1643074" cy="1588"/>
          </a:xfrm>
          <a:prstGeom prst="line">
            <a:avLst/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857356" y="4929198"/>
            <a:ext cx="2286016" cy="1588"/>
          </a:xfrm>
          <a:prstGeom prst="line">
            <a:avLst/>
          </a:prstGeom>
          <a:ln w="76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714480" y="5572140"/>
            <a:ext cx="3071834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2786050" y="2643182"/>
            <a:ext cx="30958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Лягушка-квакушка</a:t>
            </a:r>
            <a:endParaRPr lang="ru-RU" sz="28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43240" y="3357562"/>
            <a:ext cx="31390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err="1" smtClean="0"/>
              <a:t>Зайчик-побегайчик</a:t>
            </a:r>
            <a:endParaRPr lang="ru-RU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643306" y="4000504"/>
            <a:ext cx="31329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dirty="0" smtClean="0"/>
              <a:t>Лисичка-сестричка</a:t>
            </a:r>
            <a:endParaRPr lang="ru-RU" sz="28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214810" y="4643446"/>
            <a:ext cx="4071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 smtClean="0"/>
              <a:t>Волчок-серый</a:t>
            </a:r>
            <a:r>
              <a:rPr lang="ru-RU" dirty="0" smtClean="0"/>
              <a:t> </a:t>
            </a:r>
            <a:r>
              <a:rPr lang="ru-RU" sz="2800" dirty="0" smtClean="0"/>
              <a:t>бочок</a:t>
            </a:r>
            <a:endParaRPr lang="ru-RU" sz="28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857752" y="5286388"/>
            <a:ext cx="33575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Медведь</a:t>
            </a:r>
            <a:r>
              <a:rPr lang="ru-RU" dirty="0" smtClean="0"/>
              <a:t> </a:t>
            </a:r>
            <a:r>
              <a:rPr lang="ru-RU" sz="2800" dirty="0" smtClean="0"/>
              <a:t>косолапый</a:t>
            </a:r>
            <a:endParaRPr lang="ru-RU" sz="2800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1838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Сказка «Иван Царевич»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85852" y="4143380"/>
            <a:ext cx="1643074" cy="150019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2071678"/>
            <a:ext cx="17556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/>
              <a:t>Баба-Яга</a:t>
            </a:r>
            <a:endParaRPr lang="ru-RU" sz="32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143240" y="2714620"/>
            <a:ext cx="10625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dirty="0" smtClean="0"/>
              <a:t>Волк</a:t>
            </a:r>
            <a:endParaRPr lang="ru-RU" sz="3200" dirty="0"/>
          </a:p>
        </p:txBody>
      </p:sp>
      <p:sp>
        <p:nvSpPr>
          <p:cNvPr id="17" name="Овал 16"/>
          <p:cNvSpPr/>
          <p:nvPr/>
        </p:nvSpPr>
        <p:spPr>
          <a:xfrm>
            <a:off x="1071538" y="1857364"/>
            <a:ext cx="1785950" cy="164307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                                              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4643446"/>
            <a:ext cx="14287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Добрый Молодец</a:t>
            </a:r>
            <a:endParaRPr lang="ru-RU" sz="2400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42910" y="642918"/>
            <a:ext cx="778674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спользование схем и таблиц для составления описательных рассказов.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Опираясь на опыт ведущих педагогов и собственный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опыт, при организации занятий по наглядному моделированию стали  использоваться схемы, таблицы для составления описательных рассказов об игрушках, посуде, одежде, овощах и фруктах, птицах, животных, насекомых. Данные схемы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помогают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детям самостоятельно определить главные свойства и признаки рассматриваемого предмета, установить последовательность изложения выявленных признаков; обогащают словарный запас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156</TotalTime>
  <Words>666</Words>
  <Application>Microsoft Office PowerPoint</Application>
  <PresentationFormat>Экран (4:3)</PresentationFormat>
  <Paragraphs>84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«Организация НОД по развитию речи и художественной литературе  через метод наглядного моделирования »</vt:lpstr>
      <vt:lpstr>Слайд 2</vt:lpstr>
      <vt:lpstr>Слайд 3</vt:lpstr>
      <vt:lpstr>Слайд 4</vt:lpstr>
      <vt:lpstr>Сказка «РЕПКА»</vt:lpstr>
      <vt:lpstr>Сказка «ЗАЮШКИНА ИЗБУШКА»</vt:lpstr>
      <vt:lpstr>Сказка «ТЕРЕМОК»</vt:lpstr>
      <vt:lpstr>Сказка «Иван Царевич»</vt:lpstr>
      <vt:lpstr>Слайд 9</vt:lpstr>
      <vt:lpstr>Слайд 10</vt:lpstr>
      <vt:lpstr>Слайд 11</vt:lpstr>
      <vt:lpstr>Мнемотаблицы по сказкам</vt:lpstr>
      <vt:lpstr>Мнемотаблицы по временам года</vt:lpstr>
      <vt:lpstr>Мнемотаблицы по стихотворениям</vt:lpstr>
      <vt:lpstr>Составление мнемотаблиц по рассказу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«Организация НОД по развитию речи и художественной литературе через метод наглядного моделирования»</dc:title>
  <dc:creator>User</dc:creator>
  <cp:lastModifiedBy>User</cp:lastModifiedBy>
  <cp:revision>17</cp:revision>
  <dcterms:created xsi:type="dcterms:W3CDTF">2013-04-20T13:33:57Z</dcterms:created>
  <dcterms:modified xsi:type="dcterms:W3CDTF">2013-04-22T18:26:02Z</dcterms:modified>
</cp:coreProperties>
</file>