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14"/>
  </p:notesMasterIdLst>
  <p:sldIdLst>
    <p:sldId id="263" r:id="rId2"/>
    <p:sldId id="258" r:id="rId3"/>
    <p:sldId id="266" r:id="rId4"/>
    <p:sldId id="262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FB35A-9CB5-4B2A-B206-4447D25AA81F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96017-9A2E-4E1A-ACF8-69278B7F9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57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D99A-8521-4ED3-B08B-1356831DE7F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ADB0-A6B1-49E9-830C-4E5CE5D7BE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D99A-8521-4ED3-B08B-1356831DE7F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ADB0-A6B1-49E9-830C-4E5CE5D7B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D99A-8521-4ED3-B08B-1356831DE7F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ADB0-A6B1-49E9-830C-4E5CE5D7B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D99A-8521-4ED3-B08B-1356831DE7F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ADB0-A6B1-49E9-830C-4E5CE5D7B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D99A-8521-4ED3-B08B-1356831DE7F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29ADB0-A6B1-49E9-830C-4E5CE5D7BE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D99A-8521-4ED3-B08B-1356831DE7F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ADB0-A6B1-49E9-830C-4E5CE5D7B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D99A-8521-4ED3-B08B-1356831DE7F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ADB0-A6B1-49E9-830C-4E5CE5D7B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D99A-8521-4ED3-B08B-1356831DE7F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ADB0-A6B1-49E9-830C-4E5CE5D7B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D99A-8521-4ED3-B08B-1356831DE7F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ADB0-A6B1-49E9-830C-4E5CE5D7B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D99A-8521-4ED3-B08B-1356831DE7F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ADB0-A6B1-49E9-830C-4E5CE5D7B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D99A-8521-4ED3-B08B-1356831DE7F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9ADB0-A6B1-49E9-830C-4E5CE5D7BE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92D99A-8521-4ED3-B08B-1356831DE7FB}" type="datetimeFigureOut">
              <a:rPr lang="ru-RU" smtClean="0"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29ADB0-A6B1-49E9-830C-4E5CE5D7BEC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57201" y="692696"/>
            <a:ext cx="8229600" cy="2417440"/>
          </a:xfrm>
        </p:spPr>
        <p:txBody>
          <a:bodyPr>
            <a:normAutofit/>
          </a:bodyPr>
          <a:lstStyle/>
          <a:p>
            <a:r>
              <a:rPr lang="ru-RU" i="1" smtClean="0">
                <a:latin typeface="+mn-lt"/>
              </a:rPr>
              <a:t>Музыкальная деятельность </a:t>
            </a:r>
            <a:r>
              <a:rPr lang="ru-RU" i="1" dirty="0" smtClean="0">
                <a:latin typeface="+mn-lt"/>
              </a:rPr>
              <a:t>в детском саду</a:t>
            </a:r>
            <a:endParaRPr lang="ru-RU" i="1" dirty="0">
              <a:latin typeface="+mn-lt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283968" y="4725144"/>
            <a:ext cx="4744616" cy="1752600"/>
          </a:xfrm>
        </p:spPr>
        <p:txBody>
          <a:bodyPr>
            <a:normAutofit/>
          </a:bodyPr>
          <a:lstStyle/>
          <a:p>
            <a:endParaRPr lang="ru-RU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20888"/>
            <a:ext cx="4392488" cy="4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92D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Детское музыкальное творчество </a:t>
            </a:r>
            <a:endParaRPr lang="ru-RU" sz="3600" dirty="0">
              <a:solidFill>
                <a:srgbClr val="92D05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88340"/>
            <a:ext cx="8847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400" dirty="0" smtClean="0">
                <a:solidFill>
                  <a:srgbClr val="FFFF00"/>
                </a:solidFill>
              </a:rPr>
              <a:t>Проявляется во всех видах музыкальной деятельности: в пении, ритмике, игре на музыкальных инструментах. Необходимое условие его возникновения – накопление впечатлений от восприятия искусства, которое является образцом для творчества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31" y="921645"/>
            <a:ext cx="6096000" cy="434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Музыкально-образовательная деятельность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97" y="1844824"/>
            <a:ext cx="3600400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3312368" cy="4323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878257"/>
            <a:ext cx="101086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Изучение нотной грамоты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Знакомство с жанрами музыкального искусства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/>
              <a:t>Знакомство со средствами музыкальной выразительности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82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11206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latin typeface="+mn-lt"/>
              </a:rPr>
              <a:t>Задачи</a:t>
            </a:r>
            <a:r>
              <a:rPr lang="ru-RU" sz="3600" i="1" dirty="0" smtClean="0">
                <a:latin typeface="+mn-lt"/>
              </a:rPr>
              <a:t> </a:t>
            </a:r>
            <a:r>
              <a:rPr lang="ru-RU" sz="4400" i="1" dirty="0" smtClean="0">
                <a:latin typeface="+mn-lt"/>
              </a:rPr>
              <a:t>музыкального</a:t>
            </a:r>
            <a:r>
              <a:rPr lang="ru-RU" sz="3600" i="1" dirty="0" smtClean="0">
                <a:latin typeface="+mn-lt"/>
              </a:rPr>
              <a:t> </a:t>
            </a:r>
            <a:r>
              <a:rPr lang="ru-RU" sz="4800" i="1" dirty="0" smtClean="0">
                <a:latin typeface="+mn-lt"/>
              </a:rPr>
              <a:t>воспитания</a:t>
            </a:r>
            <a:r>
              <a:rPr lang="ru-RU" sz="3600" i="1" dirty="0" smtClean="0">
                <a:latin typeface="+mn-lt"/>
              </a:rPr>
              <a:t> в </a:t>
            </a:r>
            <a:r>
              <a:rPr lang="ru-RU" sz="4400" i="1" dirty="0" smtClean="0">
                <a:latin typeface="+mn-lt"/>
              </a:rPr>
              <a:t>детском</a:t>
            </a:r>
            <a:r>
              <a:rPr lang="ru-RU" sz="3600" i="1" dirty="0" smtClean="0">
                <a:latin typeface="+mn-lt"/>
              </a:rPr>
              <a:t> </a:t>
            </a:r>
            <a:r>
              <a:rPr lang="ru-RU" sz="4400" i="1" dirty="0" smtClean="0">
                <a:latin typeface="+mn-lt"/>
              </a:rPr>
              <a:t>саду</a:t>
            </a:r>
            <a:r>
              <a:rPr lang="ru-RU" sz="3600" i="1" dirty="0" smtClean="0">
                <a:latin typeface="+mn-lt"/>
              </a:rPr>
              <a:t>:</a:t>
            </a:r>
            <a:endParaRPr lang="ru-RU" sz="3600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104455"/>
          </a:xfrm>
        </p:spPr>
        <p:txBody>
          <a:bodyPr>
            <a:normAutofit/>
          </a:bodyPr>
          <a:lstStyle/>
          <a:p>
            <a:r>
              <a:rPr lang="ru-RU" sz="3600" i="1" dirty="0"/>
              <a:t>Развитие музыкальных способностей</a:t>
            </a:r>
          </a:p>
          <a:p>
            <a:r>
              <a:rPr lang="ru-RU" sz="3600" i="1" dirty="0" smtClean="0"/>
              <a:t>Приобщение детей к основам музыкальной культуры</a:t>
            </a:r>
          </a:p>
          <a:p>
            <a:r>
              <a:rPr lang="ru-RU" sz="3600" i="1" dirty="0" smtClean="0"/>
              <a:t>Развитие эмоциональной сферы</a:t>
            </a:r>
          </a:p>
          <a:p>
            <a:r>
              <a:rPr lang="ru-RU" sz="3600" i="1" dirty="0" smtClean="0"/>
              <a:t>Воспитание чуткости к красоте в искусстве и в жизни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373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музыкальной деятельности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90050" y="1412776"/>
            <a:ext cx="3528392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Восприятие музыки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539895" y="3861048"/>
            <a:ext cx="3690710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Исполнительство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4812878" y="1988840"/>
            <a:ext cx="3563795" cy="1930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Музыкально-образовательная деятельность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4806325" y="4581128"/>
            <a:ext cx="3563795" cy="1994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Творчество</a:t>
            </a:r>
            <a:endParaRPr lang="ru-RU" sz="32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690113" y="1124744"/>
            <a:ext cx="73787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27984" y="1052736"/>
            <a:ext cx="115212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4" idx="7"/>
          </p:cNvCxnSpPr>
          <p:nvPr/>
        </p:nvCxnSpPr>
        <p:spPr>
          <a:xfrm flipH="1">
            <a:off x="3690113" y="1124744"/>
            <a:ext cx="737871" cy="30315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1124744"/>
            <a:ext cx="720080" cy="3960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3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chemeClr val="accent1">
                <a:tint val="66000"/>
                <a:satMod val="160000"/>
              </a:schemeClr>
            </a:gs>
            <a:gs pos="6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Восприятие музыки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–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ведущий вид музыкальной деятельности во всех возрастных периодах дошкольного детства.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endParaRPr lang="ru-RU" i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446449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6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04856" cy="1512168"/>
          </a:xfrm>
        </p:spPr>
        <p:txBody>
          <a:bodyPr>
            <a:normAutofit fontScale="90000"/>
          </a:bodyPr>
          <a:lstStyle/>
          <a:p>
            <a:r>
              <a:rPr lang="ru-RU" sz="4800" i="1" dirty="0" smtClean="0">
                <a:latin typeface="+mn-lt"/>
              </a:rPr>
              <a:t>      </a:t>
            </a:r>
            <a:r>
              <a:rPr lang="ru-RU" sz="6000" i="1" dirty="0" smtClean="0">
                <a:latin typeface="+mn-lt"/>
              </a:rPr>
              <a:t>Восприятие  музыки:</a:t>
            </a:r>
            <a:endParaRPr lang="ru-RU" sz="880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412776"/>
            <a:ext cx="3008313" cy="5256584"/>
          </a:xfrm>
        </p:spPr>
        <p:txBody>
          <a:bodyPr>
            <a:normAutofit/>
          </a:bodyPr>
          <a:lstStyle/>
          <a:p>
            <a:pPr marL="1154430" lvl="1" indent="-285750">
              <a:buFont typeface="Arial" pitchFamily="34" charset="0"/>
              <a:buChar char="•"/>
            </a:pP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5111750" cy="4104456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274838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Восприятие музыки специально созданной для слушания</a:t>
            </a:r>
            <a:r>
              <a:rPr lang="ru-RU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Восприятие музыки в связи с её исполнением.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Музыкально-дидактические игры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19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Детское исполнительство: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340768"/>
            <a:ext cx="3096344" cy="2376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49056"/>
            <a:ext cx="3348372" cy="2265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09791"/>
            <a:ext cx="3096344" cy="24149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56301" y="232777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Пение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78355" y="6279345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Музыкально-ритмические движения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03594" y="4277255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Игра на музыкальных инструментах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44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2"/>
            <a:ext cx="4608513" cy="4536504"/>
          </a:xfrm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29523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Пение</a:t>
            </a:r>
            <a:r>
              <a:rPr lang="ru-RU" sz="2400" dirty="0" smtClean="0"/>
              <a:t>   наиболее близко и доступно детям. В пении успешно формируется весь комплекс музыкальных способностей: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эмоциональная отзывчивость на музыку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ладовое чувство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музыкально-слуховые представления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чувство ритма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77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accent4"/>
                </a:solidFill>
                <a:latin typeface="+mn-lt"/>
              </a:rPr>
              <a:t>Музыкально-ритмические</a:t>
            </a:r>
            <a:r>
              <a:rPr lang="ru-RU" i="1" dirty="0" smtClean="0">
                <a:solidFill>
                  <a:srgbClr val="FFC000"/>
                </a:solidFill>
                <a:latin typeface="+mn-lt"/>
              </a:rPr>
              <a:t> движения</a:t>
            </a:r>
            <a:endParaRPr lang="ru-RU" i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" y="1700808"/>
            <a:ext cx="5117608" cy="3888432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2040" y="1556792"/>
            <a:ext cx="4041775" cy="4641379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FFC000"/>
                </a:solidFill>
              </a:rPr>
              <a:t>Основой ритмики является музыка, а разнообразные физические упражнения, танцы, сюжетно-образные движения используются как средства более глубокого её восприятия и понимания.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00B050"/>
                </a:solidFill>
              </a:rPr>
              <a:t>Игра на музыкальных инструментах</a:t>
            </a:r>
            <a:endParaRPr lang="ru-RU" sz="4400" i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608512" cy="45365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564904"/>
            <a:ext cx="49729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3200" dirty="0" smtClean="0">
                <a:solidFill>
                  <a:srgbClr val="FFC000"/>
                </a:solidFill>
              </a:rPr>
              <a:t>Применение детских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 музыкальных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 инструментов и игрушек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 обогащает музыкальные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 впечатления детей,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 развивает их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 музыкальные способности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1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356</TotalTime>
  <Words>222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Музыкальная деятельность в детском саду</vt:lpstr>
      <vt:lpstr>Задачи музыкального воспитания в детском саду:</vt:lpstr>
      <vt:lpstr>Виды музыкальной деятельности</vt:lpstr>
      <vt:lpstr>Восприятие музыки – ведущий вид музыкальной деятельности во всех возрастных периодах дошкольного детства. </vt:lpstr>
      <vt:lpstr>      Восприятие  музыки:</vt:lpstr>
      <vt:lpstr>Детское исполнительство:</vt:lpstr>
      <vt:lpstr>             </vt:lpstr>
      <vt:lpstr>Музыкально-ритмические движения</vt:lpstr>
      <vt:lpstr>Игра на музыкальных инструментах</vt:lpstr>
      <vt:lpstr>Детское музыкальное творчество </vt:lpstr>
      <vt:lpstr>Музыкально-образовательная деятельность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Жубайканова</dc:creator>
  <cp:lastModifiedBy>XP GAME 2008</cp:lastModifiedBy>
  <cp:revision>40</cp:revision>
  <dcterms:created xsi:type="dcterms:W3CDTF">2012-09-10T23:54:37Z</dcterms:created>
  <dcterms:modified xsi:type="dcterms:W3CDTF">2013-02-06T03:42:25Z</dcterms:modified>
</cp:coreProperties>
</file>