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73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7" r:id="rId13"/>
    <p:sldId id="278" r:id="rId14"/>
    <p:sldId id="279" r:id="rId15"/>
    <p:sldId id="269" r:id="rId16"/>
    <p:sldId id="271" r:id="rId17"/>
    <p:sldId id="26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60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00377-DD60-4821-9128-82AFA07238BD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9C734-3218-4796-BC24-194DE7BB5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FAA85-05EA-41E3-8175-CC53829483A2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9521A-90EF-421A-BA09-9EE4A14FA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D2A1A-4E3B-42EF-A2CA-4FB544F6ADF5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DD0E3-8C53-4F54-8722-19D35567C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EE9DE-37FC-4F2E-A44D-3B187993FBFA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55A5D-B41B-41EB-940D-86D6600A6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67A12-F5CE-400F-8F70-6CE7B351C1D0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8BB66-F7E7-416F-BFA9-532959D33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6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6615B-EE1E-40C3-AEE3-49D32026E74C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E1DC7-1115-4B0B-A566-B88B36FF7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3C0AC-0583-4978-9F08-AED9EE7C2B9D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9DDC8-15E9-4236-B45C-1F863169C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9D400-5A4B-4022-80D6-B3A20451538F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3047E-CEC5-454A-B0A5-3A6693687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8A555-EAA7-4064-9DE8-DC47E21F8A4F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32984-3D79-41EB-BA15-4F6AF7720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552FC-87B5-472C-B820-EBBEE6FC9776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4526A-E29C-485A-AA67-BC8136C7A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A6B75-3979-45A1-9B19-825C1F4C71B4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5D633-9F03-426D-9CDA-420736CFF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2890B4-B7F9-4598-ACFC-E8D127BF80E0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C13D43-4A5E-49CD-B422-3837B0961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55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 spd="slow" advClick="0" advTm="6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84;&#1072;&#1084;&#1080;&#1085;&#1086;\&#1052;&#1044;&#1054;&#1059;-116\&#1042;&#1089;&#1077;%20&#1087;&#1088;&#1077;&#1079;&#1077;&#1085;&#1090;&#1072;&#1094;&#1080;&#1080;\&#1052;&#1091;&#1079;.&#1090;&#1077;&#1072;&#1090;&#1088;.&#1089;&#1090;&#1091;&#1076;&#1080;&#1103;\Rondo%20Veneziano%20-%20Le%20Dame,%20I%20Cavalieri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229600" cy="2000264"/>
          </a:xfrm>
          <a:solidFill>
            <a:schemeClr val="accent2"/>
          </a:solidFill>
          <a:ln w="38100"/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smtClean="0">
                <a:solidFill>
                  <a:srgbClr val="FFFF00"/>
                </a:solidFill>
                <a:latin typeface="+mn-lt"/>
              </a:rPr>
              <a:t>МБдоу</a:t>
            </a:r>
            <a:r>
              <a:rPr lang="ru-RU" sz="4400" dirty="0" smtClean="0">
                <a:solidFill>
                  <a:srgbClr val="FFFF00"/>
                </a:solidFill>
                <a:latin typeface="+mn-lt"/>
              </a:rPr>
              <a:t> Детский сад  </a:t>
            </a:r>
            <a:r>
              <a:rPr lang="ru-RU" sz="4400" dirty="0" err="1" smtClean="0">
                <a:solidFill>
                  <a:srgbClr val="FFFF00"/>
                </a:solidFill>
                <a:latin typeface="+mn-lt"/>
              </a:rPr>
              <a:t>общеразвивающего</a:t>
            </a:r>
            <a:r>
              <a:rPr lang="ru-RU" sz="4400" dirty="0" smtClean="0">
                <a:solidFill>
                  <a:srgbClr val="FFFF00"/>
                </a:solidFill>
                <a:latin typeface="+mn-lt"/>
              </a:rPr>
              <a:t> вида № 116 представляет</a:t>
            </a:r>
            <a:endParaRPr lang="ru-RU" sz="44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8875"/>
            <a:ext cx="6400800" cy="3786188"/>
          </a:xfrm>
        </p:spPr>
        <p:txBody>
          <a:bodyPr/>
          <a:lstStyle/>
          <a:p>
            <a:pPr eaLnBrk="1" hangingPunct="1"/>
            <a:r>
              <a:rPr lang="ru-RU" sz="4400" b="1" smtClean="0"/>
              <a:t>Музыкально-театральную студию «Светлячок»</a:t>
            </a:r>
          </a:p>
          <a:p>
            <a:pPr eaLnBrk="1" hangingPunct="1"/>
            <a:endParaRPr lang="ru-RU" sz="4400" b="1" smtClean="0"/>
          </a:p>
          <a:p>
            <a:pPr eaLnBrk="1" hangingPunct="1"/>
            <a:r>
              <a:rPr lang="ru-RU" sz="3600" b="1" smtClean="0"/>
              <a:t>Руководитель – Русина Светлана Алексеевна</a:t>
            </a:r>
          </a:p>
        </p:txBody>
      </p:sp>
      <p:pic>
        <p:nvPicPr>
          <p:cNvPr id="4" name="Rondo Veneziano - Le Dame, I Cavalier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15352" cy="939784"/>
          </a:xfrm>
          <a:solidFill>
            <a:schemeClr val="accent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Играть на музыкальных инструментах…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3315" name="Picture 2" descr="D:\Мои документы\МДОУ-116\Фото\Кружок\Готовые\DSC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72021" y="1556792"/>
            <a:ext cx="6542750" cy="4655418"/>
          </a:xfrm>
          <a:ln w="38100">
            <a:solidFill>
              <a:srgbClr val="FFFF00"/>
            </a:solidFill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solidFill>
            <a:schemeClr val="accent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И выступать перед зрителями!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DSC12.jpg"/>
          <p:cNvPicPr>
            <a:picLocks noChangeAspect="1"/>
          </p:cNvPicPr>
          <p:nvPr/>
        </p:nvPicPr>
        <p:blipFill>
          <a:blip r:embed="rId2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34877" y="1484784"/>
            <a:ext cx="6274246" cy="470568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bv1017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642938" y="642938"/>
            <a:ext cx="3786187" cy="164306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Участие детей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0" y="500063"/>
            <a:ext cx="371475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5"/>
                </a:solidFill>
                <a:latin typeface="+mn-lt"/>
              </a:rPr>
              <a:t>-  на праздниках и утренниках;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0" y="5715000"/>
            <a:ext cx="64627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 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13318" name="Рисунок 12" descr="DSC00645.jpg"/>
          <p:cNvPicPr>
            <a:picLocks noChangeAspect="1"/>
          </p:cNvPicPr>
          <p:nvPr/>
        </p:nvPicPr>
        <p:blipFill>
          <a:blip r:embed="rId3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773" y="3073400"/>
            <a:ext cx="3964352" cy="299720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3319" name="Рисунок 13" descr="D00641.jpg"/>
          <p:cNvPicPr>
            <a:picLocks noChangeAspect="1"/>
          </p:cNvPicPr>
          <p:nvPr/>
        </p:nvPicPr>
        <p:blipFill>
          <a:blip r:embed="rId4" cstate="screen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2284" y="2598932"/>
            <a:ext cx="3148556" cy="3573463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bv1017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492725" y="1248569"/>
            <a:ext cx="3786187" cy="164306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Участие детей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0" y="500063"/>
            <a:ext cx="371475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5"/>
                </a:solidFill>
                <a:latin typeface="+mn-lt"/>
              </a:rPr>
              <a:t>-  на развлечениях для младших дошкольников;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0" y="5715000"/>
            <a:ext cx="64627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 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14343" name="Рисунок 13" descr="D00641.jpg"/>
          <p:cNvPicPr>
            <a:picLocks noChangeAspect="1"/>
          </p:cNvPicPr>
          <p:nvPr/>
        </p:nvPicPr>
        <p:blipFill>
          <a:blip r:embed="rId3" cstate="screen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96161" y="2813870"/>
            <a:ext cx="4185903" cy="3363093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bv1017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642938" y="642938"/>
            <a:ext cx="3786187" cy="164306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Участие детей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0" y="500063"/>
            <a:ext cx="371475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5"/>
                </a:solidFill>
                <a:latin typeface="+mn-lt"/>
              </a:rPr>
              <a:t>-  На концертах и родительских собраниях;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0" y="5715000"/>
            <a:ext cx="64627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 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16390" name="Рисунок 12" descr="DSC00645.jpg"/>
          <p:cNvPicPr>
            <a:picLocks noChangeAspect="1"/>
          </p:cNvPicPr>
          <p:nvPr/>
        </p:nvPicPr>
        <p:blipFill>
          <a:blip r:embed="rId3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3132768"/>
            <a:ext cx="3652821" cy="2813213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6391" name="Рисунок 13" descr="D00641.jpg"/>
          <p:cNvPicPr>
            <a:picLocks noChangeAspect="1"/>
          </p:cNvPicPr>
          <p:nvPr/>
        </p:nvPicPr>
        <p:blipFill rotWithShape="1">
          <a:blip r:embed="rId4" cstate="screen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88"/>
          <a:stretch/>
        </p:blipFill>
        <p:spPr bwMode="auto">
          <a:xfrm>
            <a:off x="5912858" y="2965900"/>
            <a:ext cx="1906679" cy="2915968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6908"/>
          </a:xfrm>
          <a:solidFill>
            <a:schemeClr val="accent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III </a:t>
            </a:r>
            <a:r>
              <a:rPr lang="ru-RU" dirty="0" smtClean="0">
                <a:solidFill>
                  <a:schemeClr val="tx1"/>
                </a:solidFill>
              </a:rPr>
              <a:t>фестиваль «Золотой ключик»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01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366960"/>
            <a:ext cx="3311724" cy="2266133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012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4092" y="4077071"/>
            <a:ext cx="3277827" cy="230425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гранпри.jpg"/>
          <p:cNvPicPr>
            <a:picLocks noChangeAspect="1"/>
          </p:cNvPicPr>
          <p:nvPr/>
        </p:nvPicPr>
        <p:blipFill>
          <a:blip r:embed="rId4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387" y="1916832"/>
            <a:ext cx="3008094" cy="4188928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6908"/>
          </a:xfrm>
          <a:solidFill>
            <a:schemeClr val="accent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IV</a:t>
            </a:r>
            <a:r>
              <a:rPr lang="ru-RU" dirty="0" smtClean="0">
                <a:solidFill>
                  <a:schemeClr val="tx1"/>
                </a:solidFill>
              </a:rPr>
              <a:t>фестиваль «Золотой ключик»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0123.jpg"/>
          <p:cNvPicPr>
            <a:picLocks noChangeAspect="1"/>
          </p:cNvPicPr>
          <p:nvPr/>
        </p:nvPicPr>
        <p:blipFill>
          <a:blip r:embed="rId2" cstate="screen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9874" y="1551761"/>
            <a:ext cx="3254013" cy="2237601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0124.jpg"/>
          <p:cNvPicPr>
            <a:picLocks noChangeAspect="1"/>
          </p:cNvPicPr>
          <p:nvPr/>
        </p:nvPicPr>
        <p:blipFill>
          <a:blip r:embed="rId3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130692"/>
            <a:ext cx="3398914" cy="2221171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ника.JPG"/>
          <p:cNvPicPr>
            <a:picLocks noChangeAspect="1"/>
          </p:cNvPicPr>
          <p:nvPr/>
        </p:nvPicPr>
        <p:blipFill>
          <a:blip r:embed="rId4" cstate="screen">
            <a:lum bright="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244" y="1916832"/>
            <a:ext cx="3099009" cy="4131672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332656"/>
            <a:ext cx="7704856" cy="6192688"/>
          </a:xfrm>
          <a:solidFill>
            <a:schemeClr val="accent2"/>
          </a:solidFill>
          <a:ln w="38100">
            <a:solidFill>
              <a:srgbClr val="FFFF00"/>
            </a:solidFill>
          </a:ln>
        </p:spPr>
        <p:txBody>
          <a:bodyPr/>
          <a:lstStyle/>
          <a:p>
            <a:pPr lvl="2" eaLnBrk="1" hangingPunct="1">
              <a:buFont typeface="Wingdings" pitchFamily="2" charset="2"/>
              <a:buNone/>
            </a:pPr>
            <a:r>
              <a:rPr lang="ru-RU" sz="4400" b="1" dirty="0" smtClean="0"/>
              <a:t>«Духовная жизнь человека полна лишь тогда, когда он живёт в мире сказок, творчества, воображения, фантазии. А без этого он засушенный цветок».</a:t>
            </a:r>
          </a:p>
          <a:p>
            <a:pPr lvl="2" algn="r" eaLnBrk="1" hangingPunct="1">
              <a:buFont typeface="Wingdings" pitchFamily="2" charset="2"/>
              <a:buNone/>
            </a:pPr>
            <a:r>
              <a:rPr lang="ru-RU" sz="4400" b="1" dirty="0" err="1" smtClean="0"/>
              <a:t>В.Сухомлинский</a:t>
            </a:r>
            <a:r>
              <a:rPr lang="ru-RU" sz="4800" b="1" dirty="0" smtClean="0"/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  <a:solidFill>
            <a:schemeClr val="accent2"/>
          </a:solidFill>
          <a:ln w="57150"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Год создания – 2003.</a:t>
            </a:r>
            <a:br>
              <a:rPr lang="ru-RU" dirty="0" smtClean="0">
                <a:solidFill>
                  <a:schemeClr val="tx1"/>
                </a:solidFill>
                <a:latin typeface="+mn-lt"/>
              </a:rPr>
            </a:br>
            <a:r>
              <a:rPr lang="ru-RU" dirty="0" smtClean="0">
                <a:solidFill>
                  <a:schemeClr val="tx1"/>
                </a:solidFill>
                <a:latin typeface="+mn-lt"/>
              </a:rPr>
              <a:t>Возраст участников студии – от 4 до 7 лет.</a:t>
            </a:r>
            <a:br>
              <a:rPr lang="ru-RU" dirty="0" smtClean="0">
                <a:solidFill>
                  <a:schemeClr val="tx1"/>
                </a:solidFill>
                <a:latin typeface="+mn-lt"/>
              </a:rPr>
            </a:br>
            <a:r>
              <a:rPr lang="ru-RU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+mn-lt"/>
              </a:rPr>
            </a:br>
            <a:r>
              <a:rPr lang="ru-RU" dirty="0" smtClean="0">
                <a:solidFill>
                  <a:schemeClr val="tx1"/>
                </a:solidFill>
                <a:latin typeface="+mn-lt"/>
              </a:rPr>
              <a:t>Цель занятий – развитие творческих способностей детей через театрализованную деятельность.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bv101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500563" y="214313"/>
            <a:ext cx="4500562" cy="2638425"/>
          </a:xfrm>
          <a:prstGeom prst="wedgeRoundRectCallout">
            <a:avLst>
              <a:gd name="adj1" fmla="val -53116"/>
              <a:gd name="adj2" fmla="val 86162"/>
              <a:gd name="adj3" fmla="val 16667"/>
            </a:avLst>
          </a:prstGeom>
          <a:ln w="5715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1B10B0"/>
                </a:solidFill>
                <a:latin typeface="Times New Roman" pitchFamily="18" charset="0"/>
                <a:cs typeface="Times New Roman" pitchFamily="18" charset="0"/>
              </a:rPr>
              <a:t>Программа «Театрализованная деятельность в детском саду» (</a:t>
            </a:r>
            <a:r>
              <a:rPr lang="ru-RU" sz="2000" b="1" dirty="0">
                <a:solidFill>
                  <a:srgbClr val="1B10B0"/>
                </a:solidFill>
                <a:latin typeface="Times New Roman" pitchFamily="18" charset="0"/>
                <a:cs typeface="Times New Roman" pitchFamily="18" charset="0"/>
              </a:rPr>
              <a:t>зарегистрирована экспертным советом УО АМО, приказ от 18.04 2011г.)  </a:t>
            </a:r>
            <a:r>
              <a:rPr lang="ru-RU" sz="2800" b="1" dirty="0">
                <a:solidFill>
                  <a:srgbClr val="1B10B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Овал 3"/>
          <p:cNvSpPr/>
          <p:nvPr/>
        </p:nvSpPr>
        <p:spPr>
          <a:xfrm>
            <a:off x="6000750" y="3857625"/>
            <a:ext cx="2714625" cy="1714500"/>
          </a:xfrm>
          <a:prstGeom prst="ellipse">
            <a:avLst/>
          </a:prstGeom>
          <a:solidFill>
            <a:srgbClr val="E1A7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C0498"/>
                </a:solidFill>
              </a:rPr>
              <a:t>Структурные элементы:</a:t>
            </a:r>
          </a:p>
        </p:txBody>
      </p:sp>
      <p:sp>
        <p:nvSpPr>
          <p:cNvPr id="6" name="Овал 5"/>
          <p:cNvSpPr/>
          <p:nvPr/>
        </p:nvSpPr>
        <p:spPr>
          <a:xfrm>
            <a:off x="4572000" y="4000500"/>
            <a:ext cx="1428750" cy="642938"/>
          </a:xfrm>
          <a:prstGeom prst="ellipse">
            <a:avLst/>
          </a:prstGeom>
          <a:solidFill>
            <a:srgbClr val="D076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</a:rPr>
              <a:t>игры</a:t>
            </a:r>
          </a:p>
        </p:txBody>
      </p:sp>
      <p:sp>
        <p:nvSpPr>
          <p:cNvPr id="7" name="Овал 6"/>
          <p:cNvSpPr/>
          <p:nvPr/>
        </p:nvSpPr>
        <p:spPr>
          <a:xfrm>
            <a:off x="3643313" y="4714875"/>
            <a:ext cx="2366962" cy="642938"/>
          </a:xfrm>
          <a:prstGeom prst="ellipse">
            <a:avLst/>
          </a:prstGeom>
          <a:solidFill>
            <a:srgbClr val="D076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7030A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</a:rPr>
              <a:t>упражнения</a:t>
            </a:r>
          </a:p>
        </p:txBody>
      </p:sp>
      <p:sp>
        <p:nvSpPr>
          <p:cNvPr id="8" name="Овал 7"/>
          <p:cNvSpPr/>
          <p:nvPr/>
        </p:nvSpPr>
        <p:spPr>
          <a:xfrm>
            <a:off x="4572000" y="5500688"/>
            <a:ext cx="1857375" cy="428625"/>
          </a:xfrm>
          <a:prstGeom prst="ellipse">
            <a:avLst/>
          </a:prstGeom>
          <a:solidFill>
            <a:srgbClr val="D076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</a:rPr>
              <a:t>этюды</a:t>
            </a:r>
          </a:p>
        </p:txBody>
      </p:sp>
      <p:sp>
        <p:nvSpPr>
          <p:cNvPr id="9" name="Овал 8"/>
          <p:cNvSpPr/>
          <p:nvPr/>
        </p:nvSpPr>
        <p:spPr>
          <a:xfrm>
            <a:off x="5286375" y="6143625"/>
            <a:ext cx="2428875" cy="500063"/>
          </a:xfrm>
          <a:prstGeom prst="ellipse">
            <a:avLst/>
          </a:prstGeom>
          <a:solidFill>
            <a:srgbClr val="D076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</a:rPr>
              <a:t>композиции</a:t>
            </a:r>
          </a:p>
        </p:txBody>
      </p:sp>
      <p:sp>
        <p:nvSpPr>
          <p:cNvPr id="10" name="Овал 9"/>
          <p:cNvSpPr/>
          <p:nvPr/>
        </p:nvSpPr>
        <p:spPr>
          <a:xfrm>
            <a:off x="7072313" y="5643563"/>
            <a:ext cx="2071687" cy="571500"/>
          </a:xfrm>
          <a:prstGeom prst="ellipse">
            <a:avLst/>
          </a:prstGeom>
          <a:solidFill>
            <a:srgbClr val="D076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</a:rPr>
              <a:t>постановки</a:t>
            </a:r>
          </a:p>
        </p:txBody>
      </p:sp>
      <p:sp>
        <p:nvSpPr>
          <p:cNvPr id="12" name="Овал 11"/>
          <p:cNvSpPr/>
          <p:nvPr/>
        </p:nvSpPr>
        <p:spPr>
          <a:xfrm>
            <a:off x="0" y="188913"/>
            <a:ext cx="3959225" cy="714375"/>
          </a:xfrm>
          <a:prstGeom prst="ellipse">
            <a:avLst/>
          </a:prstGeom>
          <a:solidFill>
            <a:srgbClr val="E1A7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C0498"/>
                </a:solidFill>
              </a:rPr>
              <a:t>Основана на:</a:t>
            </a:r>
          </a:p>
        </p:txBody>
      </p:sp>
      <p:sp>
        <p:nvSpPr>
          <p:cNvPr id="14" name="Овал 13"/>
          <p:cNvSpPr/>
          <p:nvPr/>
        </p:nvSpPr>
        <p:spPr>
          <a:xfrm>
            <a:off x="0" y="1196975"/>
            <a:ext cx="2232025" cy="792163"/>
          </a:xfrm>
          <a:prstGeom prst="ellipse">
            <a:avLst/>
          </a:prstGeom>
          <a:solidFill>
            <a:srgbClr val="D076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</a:rPr>
              <a:t>интеграции</a:t>
            </a:r>
          </a:p>
        </p:txBody>
      </p:sp>
      <p:sp>
        <p:nvSpPr>
          <p:cNvPr id="15" name="Овал 14"/>
          <p:cNvSpPr/>
          <p:nvPr/>
        </p:nvSpPr>
        <p:spPr>
          <a:xfrm>
            <a:off x="2268538" y="1557338"/>
            <a:ext cx="2017712" cy="642937"/>
          </a:xfrm>
          <a:prstGeom prst="ellipse">
            <a:avLst/>
          </a:prstGeom>
          <a:solidFill>
            <a:srgbClr val="D076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</a:rPr>
              <a:t>игровом методе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285750" y="2357438"/>
            <a:ext cx="2428875" cy="1071562"/>
          </a:xfrm>
          <a:prstGeom prst="rightArrow">
            <a:avLst/>
          </a:prstGeom>
          <a:solidFill>
            <a:srgbClr val="BA4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систематичность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285750" y="3571875"/>
            <a:ext cx="2428875" cy="1071563"/>
          </a:xfrm>
          <a:prstGeom prst="rightArrow">
            <a:avLst/>
          </a:prstGeom>
          <a:solidFill>
            <a:srgbClr val="BA4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непрерывность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285750" y="4714875"/>
            <a:ext cx="2428875" cy="1071563"/>
          </a:xfrm>
          <a:prstGeom prst="rightArrow">
            <a:avLst/>
          </a:prstGeom>
          <a:solidFill>
            <a:srgbClr val="BA4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преемственность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285750" y="5786438"/>
            <a:ext cx="2857500" cy="1071562"/>
          </a:xfrm>
          <a:prstGeom prst="rightArrow">
            <a:avLst/>
          </a:prstGeom>
          <a:solidFill>
            <a:srgbClr val="BA4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взаимозаменяемость</a:t>
            </a:r>
          </a:p>
        </p:txBody>
      </p:sp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725602"/>
          </a:xfrm>
          <a:solidFill>
            <a:schemeClr val="accent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Театрализованная деятельность включает в себя следующие разделы: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1.РИТМОПЛАСТИКА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7171" name="Picture 2" descr="D:\Мои документы\МДОУ-116\Фото\Кружок\Готовые\А011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51738" y="2204864"/>
            <a:ext cx="5569085" cy="4151362"/>
          </a:xfrm>
          <a:ln w="38100">
            <a:solidFill>
              <a:srgbClr val="FFFF00"/>
            </a:solidFill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785818"/>
          </a:xfrm>
          <a:solidFill>
            <a:schemeClr val="accent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chemeClr val="tx1"/>
                </a:solidFill>
              </a:rPr>
              <a:t>2. ТЕХНИКА РЕЧИ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5" name="Picture 2" descr="D:\Мои документы\МДОУ-116\Фото\Кружок\Готовые\А01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7951" y="1628800"/>
            <a:ext cx="5242322" cy="4527630"/>
          </a:xfrm>
          <a:ln w="38100">
            <a:solidFill>
              <a:srgbClr val="FFFF00"/>
            </a:solidFill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3.ЭТЮДНЫЙ ТРЕНАЖ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9219" name="Picture 2" descr="D:\Мои документы\МДОУ-116\Фото\Кружок\Готовые\А011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61641" y="1556792"/>
            <a:ext cx="6020717" cy="4607691"/>
          </a:xfrm>
          <a:ln w="38100">
            <a:solidFill>
              <a:srgbClr val="FFFF00"/>
            </a:solidFill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6766" cy="785818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4.ТЕАТРАЛЬНЫЕ ИГРЫ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43" name="Picture 2" descr="D:\Мои документы\МДОУ-116\Фото\Кружок\Готовые\А011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9632" y="1340768"/>
            <a:ext cx="6273656" cy="4798070"/>
          </a:xfrm>
          <a:ln w="38100">
            <a:solidFill>
              <a:srgbClr val="FFFF00"/>
            </a:solidFill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  <a:solidFill>
            <a:schemeClr val="accent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5.РАБОТА НАД ТЕАТРАЛИЗОВАННЫМИ ПОСТАНОВКАМИ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1267" name="Picture 2" descr="D:\Мои документы\МДОУ-116\Фото\Кружок\Готовые\А012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7664" y="1772816"/>
            <a:ext cx="6343897" cy="4522382"/>
          </a:xfrm>
          <a:ln w="38100">
            <a:solidFill>
              <a:srgbClr val="FFFF00"/>
            </a:solidFill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Наши юные артисты очень любят управлять куклами…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2291" name="Picture 2" descr="D:\Мои документы\МДОУ-116\Фото\Кружок\Готовые\А012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7624" y="1772816"/>
            <a:ext cx="6433812" cy="4568007"/>
          </a:xfrm>
          <a:ln w="38100">
            <a:solidFill>
              <a:srgbClr val="FFFF00"/>
            </a:solidFill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4D4D4D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677</TotalTime>
  <Words>170</Words>
  <Application>Microsoft Office PowerPoint</Application>
  <PresentationFormat>Экран (4:3)</PresentationFormat>
  <Paragraphs>41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МБдоу Детский сад  общеразвивающего вида № 116 представляет</vt:lpstr>
      <vt:lpstr>Год создания – 2003. Возраст участников студии – от 4 до 7 лет.  Цель занятий – развитие творческих способностей детей через театрализованную деятельность.</vt:lpstr>
      <vt:lpstr>Презентация PowerPoint</vt:lpstr>
      <vt:lpstr>Театрализованная деятельность включает в себя следующие разделы: 1.РИТМОПЛАСТИКА</vt:lpstr>
      <vt:lpstr>2. ТЕХНИКА РЕЧИ</vt:lpstr>
      <vt:lpstr>3.ЭТЮДНЫЙ ТРЕНАЖ</vt:lpstr>
      <vt:lpstr>4.ТЕАТРАЛЬНЫЕ ИГРЫ</vt:lpstr>
      <vt:lpstr>5.РАБОТА НАД ТЕАТРАЛИЗОВАННЫМИ ПОСТАНОВКАМИ</vt:lpstr>
      <vt:lpstr>Наши юные артисты очень любят управлять куклами…</vt:lpstr>
      <vt:lpstr>Играть на музыкальных инструментах…</vt:lpstr>
      <vt:lpstr>И выступать перед зрителями!</vt:lpstr>
      <vt:lpstr>Презентация PowerPoint</vt:lpstr>
      <vt:lpstr>Презентация PowerPoint</vt:lpstr>
      <vt:lpstr>Презентация PowerPoint</vt:lpstr>
      <vt:lpstr>III фестиваль «Золотой ключик»</vt:lpstr>
      <vt:lpstr>IVфестиваль «Золотой ключик»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сад №116 представляет</dc:title>
  <dc:creator>Стас</dc:creator>
  <cp:lastModifiedBy>Стас</cp:lastModifiedBy>
  <cp:revision>82</cp:revision>
  <dcterms:modified xsi:type="dcterms:W3CDTF">2013-02-05T12:30:47Z</dcterms:modified>
</cp:coreProperties>
</file>