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1F632-97E9-4495-8907-078249D627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BBDB7-7492-4683-B75D-8716296C6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0117-D701-4CFF-9DA1-A426169CA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E9D2-5690-416C-BE3A-1138FDD0C1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14480" y="0"/>
            <a:ext cx="64294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9050">
            <a:solidFill>
              <a:srgbClr val="92D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LeftDown"/>
              <a:lightRig rig="threePt" dir="t"/>
            </a:scene3d>
          </a:bodyPr>
          <a:lstStyle/>
          <a:p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3" descr="stem_leaf.png"/>
          <p:cNvPicPr/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29000" contrast="44000"/>
          </a:blip>
          <a:srcRect b="3495"/>
          <a:stretch>
            <a:fillRect/>
          </a:stretch>
        </p:blipFill>
        <p:spPr>
          <a:xfrm>
            <a:off x="6000760" y="2071678"/>
            <a:ext cx="2413907" cy="4555672"/>
          </a:xfrm>
          <a:prstGeom prst="rect">
            <a:avLst/>
          </a:prstGeom>
        </p:spPr>
      </p:pic>
      <p:pic>
        <p:nvPicPr>
          <p:cNvPr id="4" name="Picture 0" descr="daisy.png"/>
          <p:cNvPicPr/>
          <p:nvPr/>
        </p:nvPicPr>
        <p:blipFill>
          <a:blip r:embed="rId4" cstate="print"/>
          <a:srcRect b="3704"/>
          <a:stretch>
            <a:fillRect/>
          </a:stretch>
        </p:blipFill>
        <p:spPr>
          <a:xfrm>
            <a:off x="5786446" y="2000240"/>
            <a:ext cx="2985407" cy="46209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08720"/>
            <a:ext cx="7744944" cy="213291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Требования к речи педагога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latin typeface="Comic Sans MS" pitchFamily="66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858016" y="3214686"/>
            <a:ext cx="747712" cy="746125"/>
            <a:chOff x="8330" y="9874"/>
            <a:chExt cx="1176" cy="1176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8330" y="9874"/>
              <a:ext cx="1176" cy="1176"/>
            </a:xfrm>
            <a:prstGeom prst="ellipse">
              <a:avLst/>
            </a:prstGeom>
            <a:solidFill>
              <a:srgbClr val="FEB8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8405" y="9950"/>
              <a:ext cx="1025" cy="1025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8" name="Picture 1" descr="ladybug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15272" y="3286124"/>
            <a:ext cx="1016453" cy="947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4" descr="stem_leaf_2.png"/>
          <p:cNvPicPr/>
          <p:nvPr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39000" contrast="24000"/>
          </a:blip>
          <a:stretch>
            <a:fillRect/>
          </a:stretch>
        </p:blipFill>
        <p:spPr>
          <a:xfrm>
            <a:off x="214282" y="3786190"/>
            <a:ext cx="1425938" cy="2857500"/>
          </a:xfrm>
          <a:prstGeom prst="rect">
            <a:avLst/>
          </a:prstGeom>
        </p:spPr>
      </p:pic>
      <p:pic>
        <p:nvPicPr>
          <p:cNvPr id="11" name="Picture 2" descr="daisy_1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4282" y="3929066"/>
            <a:ext cx="1613173" cy="2694214"/>
          </a:xfrm>
          <a:prstGeom prst="rect">
            <a:avLst/>
          </a:prstGeom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928662" y="4500570"/>
            <a:ext cx="457200" cy="457200"/>
            <a:chOff x="2128" y="13066"/>
            <a:chExt cx="632" cy="632"/>
          </a:xfrm>
        </p:grpSpPr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2128" y="13066"/>
              <a:ext cx="632" cy="632"/>
            </a:xfrm>
            <a:prstGeom prst="ellipse">
              <a:avLst/>
            </a:prstGeom>
            <a:solidFill>
              <a:srgbClr val="FEB8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2196" y="13134"/>
              <a:ext cx="496" cy="496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6" name="Picture 1" descr="ladybug.png"/>
          <p:cNvPicPr/>
          <p:nvPr/>
        </p:nvPicPr>
        <p:blipFill>
          <a:blip r:embed="rId8" cstate="print"/>
          <a:stretch>
            <a:fillRect/>
          </a:stretch>
        </p:blipFill>
        <p:spPr>
          <a:xfrm rot="9757449">
            <a:off x="207331" y="351621"/>
            <a:ext cx="699082" cy="604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47664" y="260648"/>
            <a:ext cx="741682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Чистота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endParaRPr lang="ru-RU" sz="6000" dirty="0" smtClean="0">
              <a:solidFill>
                <a:srgbClr val="C0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тсутствие в речи элементов, чуждых литературному языку. Устранение нелитературной лексики – одна из задач речевого развития детей дошкольного возраста. Решая данную задачу, принимая во внимание ведущий механизм речевого развития дошкольников (подражание), педагогу необходимо заботиться о чистоте собственной речи: недопустимо использование слов-паразитов, диалектных и жаргонных слов.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9160"/>
            <a:ext cx="1377148" cy="140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404664"/>
            <a:ext cx="741682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Логичность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ыражение в смысловых связях компонентов речи и отношений между частями и компонентами мысли. Педагогу следует учитывать, что именно в дошкольном возрасте закладываются представления о структурных компонентах связного высказывания, формируются навыки использования различных способов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внутритекстовой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связи.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2" descr="C:\Users\Ольга\AppData\Local\Microsoft\Windows\Temporary Internet Files\Low\Content.IE5\D1FTXIG0\MC9004363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653136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87015"/>
            <a:ext cx="7272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Богатство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мение использовать все языковые единицы с целью оптимального выражения информации. Педагогу следует учитывать, что в дошкольном возрасте формируются основы лексического запаса ребенка, поэтому богатый лексикон самого педагога способствует не только расширению словарного запаса ребенка, но и помогает сформировать у него навыки точности словоупотребления, выразительности и образности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10" descr="Просмотреть подроб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88640"/>
            <a:ext cx="1828800" cy="18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99592" y="332656"/>
            <a:ext cx="756084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Уместность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endParaRPr lang="ru-RU" sz="6000" dirty="0" smtClean="0">
              <a:solidFill>
                <a:srgbClr val="C0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речи единиц, соответствующих ситуации и условиям общения. Уместность речи педагога предполагает, прежде всего, обладание чувством стиля. Учет специфики дошкольного возраста нацеливает педагога на формирование у детей культуры речевого поведения (навыков общения, умения пользоваться разнообразными формулами речевого этикета, ориентироваться на ситуацию общения, собеседника и др.).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3" name="Picture 1" descr="ladybug.png"/>
          <p:cNvPicPr/>
          <p:nvPr/>
        </p:nvPicPr>
        <p:blipFill>
          <a:blip r:embed="rId2" cstate="print"/>
          <a:stretch>
            <a:fillRect/>
          </a:stretch>
        </p:blipFill>
        <p:spPr>
          <a:xfrm rot="387446">
            <a:off x="54765" y="469439"/>
            <a:ext cx="1210690" cy="104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 descr="ladybug.png"/>
          <p:cNvPicPr/>
          <p:nvPr/>
        </p:nvPicPr>
        <p:blipFill>
          <a:blip r:embed="rId2" cstate="print"/>
          <a:stretch>
            <a:fillRect/>
          </a:stretch>
        </p:blipFill>
        <p:spPr>
          <a:xfrm rot="6258238">
            <a:off x="8086315" y="5499584"/>
            <a:ext cx="978550" cy="923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6736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Регуляция темпа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772816"/>
            <a:ext cx="5958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Ребенок не способен следить за содержанием слишком быстрой речи. </a:t>
            </a:r>
          </a:p>
          <a:p>
            <a:pPr algn="ctr">
              <a:lnSpc>
                <a:spcPct val="9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Недопустима и слишком медленная, растянутая речь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797152"/>
            <a:ext cx="141304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768" y="260648"/>
            <a:ext cx="83872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5400" b="1" dirty="0" smtClean="0">
                <a:solidFill>
                  <a:srgbClr val="C00000"/>
                </a:solidFill>
                <a:latin typeface="Comic Sans MS" pitchFamily="66" charset="0"/>
              </a:rPr>
              <a:t>Регуляция силы голоса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412776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говорить настолько громко или тихо, насколько этого требуют условия момента или содержания речи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284984"/>
            <a:ext cx="58721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Голос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 воспитателя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221088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должен быть выразительным, звучным, энергичным, привлекать внимание, но не раздражать, звать к действию, а не убаюкивать.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8" name="Picture 1" descr="ladybug.png"/>
          <p:cNvPicPr/>
          <p:nvPr/>
        </p:nvPicPr>
        <p:blipFill>
          <a:blip r:embed="rId2" cstate="print"/>
          <a:stretch>
            <a:fillRect/>
          </a:stretch>
        </p:blipFill>
        <p:spPr>
          <a:xfrm rot="387446">
            <a:off x="327413" y="1601939"/>
            <a:ext cx="1210690" cy="104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6534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К вышеперечисленным требованиям необходимо отнести правильное использование педагогом невербальных средств общения, его умение не только говорить с ребенком, но и слышать его!!!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omic Sans MS" pitchFamily="66" charset="0"/>
              </a:rPr>
              <a:t>Предлагайте слуху детей лишь</a:t>
            </a:r>
            <a:r>
              <a:rPr lang="ru-RU" sz="36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3600" b="1" u="sng" dirty="0" smtClean="0">
                <a:solidFill>
                  <a:srgbClr val="C00000"/>
                </a:solidFill>
                <a:latin typeface="Comic Sans MS" pitchFamily="66" charset="0"/>
              </a:rPr>
              <a:t>совершенные образцы речи</a:t>
            </a:r>
            <a:r>
              <a:rPr lang="ru-RU" sz="3600" u="sng" dirty="0" smtClean="0">
                <a:solidFill>
                  <a:srgbClr val="C00000"/>
                </a:solidFill>
                <a:latin typeface="Comic Sans MS" pitchFamily="66" charset="0"/>
              </a:rPr>
              <a:t>!!!</a:t>
            </a:r>
            <a:endParaRPr lang="ru-RU" sz="3600" u="sng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157192"/>
            <a:ext cx="1377148" cy="140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Ольга\AppData\Local\Microsoft\Windows\Temporary Internet Files\Low\Content.IE5\D1FTXIG0\MC9004363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412776"/>
            <a:ext cx="52565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внимание!</a:t>
            </a:r>
            <a:endParaRPr lang="ru-RU" sz="8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бабка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248498" cy="178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 descr="ladybug.png"/>
          <p:cNvPicPr/>
          <p:nvPr/>
        </p:nvPicPr>
        <p:blipFill>
          <a:blip r:embed="rId3" cstate="print"/>
          <a:stretch>
            <a:fillRect/>
          </a:stretch>
        </p:blipFill>
        <p:spPr>
          <a:xfrm rot="387446">
            <a:off x="7083596" y="4843188"/>
            <a:ext cx="1654839" cy="1552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785794"/>
            <a:ext cx="54864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1720" y="1412776"/>
            <a:ext cx="6637364" cy="4029084"/>
          </a:xfrm>
        </p:spPr>
        <p:txBody>
          <a:bodyPr/>
          <a:lstStyle/>
          <a:p>
            <a:pPr algn="ctr"/>
            <a:r>
              <a:rPr lang="ru-RU" sz="4800" u="sng" dirty="0" smtClean="0">
                <a:solidFill>
                  <a:srgbClr val="C00000"/>
                </a:solidFill>
                <a:latin typeface="Comic Sans MS" pitchFamily="66" charset="0"/>
              </a:rPr>
              <a:t>Культура речи детей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 неразрывно связана с </a:t>
            </a:r>
            <a:r>
              <a:rPr lang="ru-RU" sz="4800" u="sng" dirty="0" smtClean="0">
                <a:solidFill>
                  <a:srgbClr val="C00000"/>
                </a:solidFill>
                <a:latin typeface="Comic Sans MS" pitchFamily="66" charset="0"/>
              </a:rPr>
              <a:t>культурой речи воспитателя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 и всех окружающих.</a:t>
            </a:r>
          </a:p>
          <a:p>
            <a:endParaRPr lang="ru-RU" dirty="0"/>
          </a:p>
        </p:txBody>
      </p:sp>
      <p:pic>
        <p:nvPicPr>
          <p:cNvPr id="7" name="Рисунок 6" descr="бабка1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2248498" cy="17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dybug.png"/>
          <p:cNvPicPr/>
          <p:nvPr/>
        </p:nvPicPr>
        <p:blipFill>
          <a:blip r:embed="rId2" cstate="print"/>
          <a:stretch>
            <a:fillRect/>
          </a:stretch>
        </p:blipFill>
        <p:spPr>
          <a:xfrm rot="9757449">
            <a:off x="7814720" y="351234"/>
            <a:ext cx="699082" cy="6048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1196752"/>
            <a:ext cx="64807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Плодотворно работать над речью детей может только воспитатель, владеющий собственной речью и постоянно заботящийся об ее усовершенствовании.</a:t>
            </a:r>
            <a:endParaRPr lang="ru-RU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10" descr="Просмотреть подробно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653136"/>
            <a:ext cx="1828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052736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Речи педагога должны быть присущи: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3" name="Picture 2" descr="daisy_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3929066"/>
            <a:ext cx="1613173" cy="2694214"/>
          </a:xfrm>
          <a:prstGeom prst="rect">
            <a:avLst/>
          </a:prstGeom>
        </p:spPr>
      </p:pic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928662" y="4500570"/>
            <a:ext cx="457200" cy="457200"/>
            <a:chOff x="2128" y="13066"/>
            <a:chExt cx="632" cy="632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2128" y="13066"/>
              <a:ext cx="632" cy="632"/>
            </a:xfrm>
            <a:prstGeom prst="ellipse">
              <a:avLst/>
            </a:prstGeom>
            <a:solidFill>
              <a:srgbClr val="FEB8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2196" y="13134"/>
              <a:ext cx="496" cy="496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7" name="Picture 1" descr="ladybu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96336" y="404664"/>
            <a:ext cx="1016453" cy="947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548680"/>
            <a:ext cx="53174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Грамотность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4482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Следует разбираться в особенностях своей речи, учитывать ее ошибки и погрешности, бороться с ними путем постоянного самоконтроля и совершенствования своего языка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85184"/>
            <a:ext cx="1377148" cy="140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 descr="ladybu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2360" y="260648"/>
            <a:ext cx="1016453" cy="947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88640"/>
            <a:ext cx="73436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Необходимо учитывать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Comic Sans MS" pitchFamily="66" charset="0"/>
              </a:rPr>
              <a:t>Возраст</a:t>
            </a:r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 и </a:t>
            </a:r>
            <a:r>
              <a:rPr lang="ru-RU" sz="3200" b="1" u="sng" dirty="0" smtClean="0">
                <a:solidFill>
                  <a:srgbClr val="C00000"/>
                </a:solidFill>
                <a:latin typeface="Comic Sans MS" pitchFamily="66" charset="0"/>
              </a:rPr>
              <a:t>жизненный</a:t>
            </a:r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 опыт ребенка при общении с ним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</a:p>
          <a:p>
            <a:pPr algn="ctr">
              <a:buFontTx/>
              <a:buNone/>
            </a:pPr>
            <a:endParaRPr lang="ru-RU" sz="3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Чем младше ребенок, тем проще должна быть синтаксическая структура обращенной к нему речи: </a:t>
            </a:r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предложения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 должны быть </a:t>
            </a:r>
            <a:r>
              <a:rPr lang="ru-RU" sz="3200" u="sng" dirty="0" smtClean="0">
                <a:solidFill>
                  <a:srgbClr val="C00000"/>
                </a:solidFill>
                <a:latin typeface="Comic Sans MS" pitchFamily="66" charset="0"/>
              </a:rPr>
              <a:t>короткими простыми</a:t>
            </a: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5" name="Picture 1" descr="ladybu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589240"/>
            <a:ext cx="1016453" cy="947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aisy_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3929066"/>
            <a:ext cx="1613173" cy="2694214"/>
          </a:xfrm>
          <a:prstGeom prst="rect">
            <a:avLst/>
          </a:prstGeom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28662" y="4500570"/>
            <a:ext cx="457200" cy="457200"/>
            <a:chOff x="2128" y="13066"/>
            <a:chExt cx="632" cy="632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2128" y="13066"/>
              <a:ext cx="632" cy="632"/>
            </a:xfrm>
            <a:prstGeom prst="ellipse">
              <a:avLst/>
            </a:prstGeom>
            <a:solidFill>
              <a:srgbClr val="FEB8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2196" y="13134"/>
              <a:ext cx="496" cy="496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63688" y="421775"/>
            <a:ext cx="73803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Точность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2800" dirty="0" smtClean="0">
              <a:solidFill>
                <a:srgbClr val="C00000"/>
              </a:solidFill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оответствие смыслового содержания речи и информации, которая лежит в ее основе. Особое внимание педагогу следует обратить на семантическую (смысловую) сторону речи, что способствует формированию у детей навыков точности словоупотребления.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68900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Эмоциональность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916832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Comic Sans MS" pitchFamily="66" charset="0"/>
              </a:rPr>
              <a:t>Дети отзывчивы на эмоциональное поведение взрослых; проявляют эмоциональную чуткость ко всем действиям педагога, особым образом реагируя на его голос, настроение, мимику, жесты. </a:t>
            </a:r>
            <a:endParaRPr lang="ru-RU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2" descr="C:\Users\Ольга\AppData\Local\Microsoft\Windows\Temporary Internet Files\Low\Content.IE5\D1FTXIG0\MC90043636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72795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Выразительность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1340768"/>
            <a:ext cx="698477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собенность речи, захватывающая внимание и создающая атмосферу эмоционального сопереживания. Выразительность речи педагога является мощным орудием воздействия на ребенка. Владение педагогом различными средствами выразительности речи (интонация, темп речи, сила, высота голоса и др.) способствует не только формированию произвольности выразительности речи ребенка, но и более полному осознанию им содержания речи взрослого, формированию умения выражать свое отношение к предмету разговора.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437112"/>
            <a:ext cx="1377148" cy="140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1019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E135B8-1A27-4040-9F12-32549F8E10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TS030010190</Template>
  <TotalTime>133</TotalTime>
  <Words>300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TS030010190</vt:lpstr>
      <vt:lpstr>Требования к речи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речи педагога</dc:title>
  <dc:creator>Ольга</dc:creator>
  <cp:lastModifiedBy>Ольга</cp:lastModifiedBy>
  <cp:revision>15</cp:revision>
  <dcterms:created xsi:type="dcterms:W3CDTF">2013-01-20T16:18:43Z</dcterms:created>
  <dcterms:modified xsi:type="dcterms:W3CDTF">2013-01-26T15:19:41Z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TC300101909990</vt:lpwstr>
  </property>
</Properties>
</file>