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3" r:id="rId3"/>
    <p:sldId id="282" r:id="rId4"/>
    <p:sldId id="257" r:id="rId5"/>
    <p:sldId id="258" r:id="rId6"/>
    <p:sldId id="259" r:id="rId7"/>
    <p:sldId id="284" r:id="rId8"/>
    <p:sldId id="285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0" r:id="rId17"/>
    <p:sldId id="269" r:id="rId18"/>
    <p:sldId id="270" r:id="rId19"/>
    <p:sldId id="271" r:id="rId20"/>
    <p:sldId id="272" r:id="rId21"/>
    <p:sldId id="286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7" r:id="rId30"/>
    <p:sldId id="288" r:id="rId31"/>
    <p:sldId id="289" r:id="rId32"/>
    <p:sldId id="280" r:id="rId33"/>
    <p:sldId id="290" r:id="rId34"/>
    <p:sldId id="28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  <a:srgbClr val="00FF00"/>
    <a:srgbClr val="FF9933"/>
    <a:srgbClr val="0066FF"/>
    <a:srgbClr val="FF3300"/>
    <a:srgbClr val="000066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08" autoAdjust="0"/>
    <p:restoredTop sz="94660"/>
  </p:normalViewPr>
  <p:slideViewPr>
    <p:cSldViewPr>
      <p:cViewPr>
        <p:scale>
          <a:sx n="75" d="100"/>
          <a:sy n="75" d="100"/>
        </p:scale>
        <p:origin x="-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http://www.o-detstve.ru Портал "О детстве"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9A1ACF-817C-4665-A476-D556FDBB9AC4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2A8680-57C5-442C-BFFB-55D2C04B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http://www.o-detstve.ru Портал "О детстве"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D722E5-BAD1-4DBC-BD59-AC29ABD8CA93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1843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4A3690-2763-4C77-BAFB-FDB5D3182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215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3993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4198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4403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4608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4813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5017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5222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5427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5632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5837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235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6041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6246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6451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665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6861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706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727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747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7680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7885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2560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808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8089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82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8294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849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8499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87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8704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8909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2765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2969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3174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3379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3584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http://www.o-detstve.ru Портал "О детстве"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II Всероссийский интернет-конкурс "Мастер презентаций"</a:t>
            </a:r>
          </a:p>
        </p:txBody>
      </p:sp>
      <p:sp>
        <p:nvSpPr>
          <p:cNvPr id="3789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7A97-53DB-4A2A-9CD9-39D5196224C6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9EA1-882B-48A1-B3BB-900A97391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6DA0-A5BC-4609-9F3A-0ADB1EEC222C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E1F2-47D7-410B-9D75-7331895F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7B45-2844-4C22-AECB-B8A00BE55868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D6A4-12A5-4DAC-B5DE-B08FA1C85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3BE4-4A50-43DF-99B4-3A74A531E3DE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041B-F2FA-46E7-9C66-100D056B1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1E3C-BCCF-4D2C-B6B3-EA96315DEDEE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FC45-DBD2-41C7-A944-BB04EEEC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DCBF-387C-46E0-9C2D-938B79DDB492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7FF2D-3E40-4C66-9344-68512290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15AE-0C8C-410A-9BE1-E6F31D391DD7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B9A3-ED05-49EA-9DAE-FD256665A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0829-4B9A-4C1C-B06F-323F985D4EDB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6436-9F16-4C39-9BC2-DDFCC7520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26582-ADB7-4336-B96C-3838C2AE7EFC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02CF-5020-4F9A-8C05-CBE5C5B8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01DE-9DC1-440D-A719-3CA0C3281A17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7547-6BE8-464D-8901-808429CA5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F833-2414-4D6F-8278-1D269F94A839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F147A-7D2E-40C2-ADB0-293B037C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F475-0C50-401D-AC85-FEF17855F127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51BA-31E3-4AE8-AEAE-01A828C82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FD48-6F6E-4B33-8146-FFE47D14F540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039C-B7CF-4E7D-B86E-913EA3794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BC0CF-F97C-48A7-BF6D-5490E6FF430A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7AAC2-F667-41E8-874C-8D9B30EF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9B44-32D2-4B1E-8C89-CF81C83A848F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FF14-DE10-49BA-B703-9DF22D016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91B3-5F4E-469B-A13B-403759A801FE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CD6E-5C0E-4CE1-904D-00C0220A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BCB3957-4584-4104-A6AB-7A4066C0B51F}" type="datetime1">
              <a:rPr lang="ru-RU"/>
              <a:pPr>
                <a:defRPr/>
              </a:pPr>
              <a:t>22.05.2012</a:t>
            </a:fld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II Всероссийский интернет-конкурс "Мастер презентаций"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6DA75CF-B406-4683-A827-606610CAB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-detstve.ru/index.html" TargetMode="External"/><Relationship Id="rId5" Type="http://schemas.openxmlformats.org/officeDocument/2006/relationships/hyperlink" Target="http://sib-fisher.ru/riversnlakes/20-rivers/19-ob.html" TargetMode="External"/><Relationship Id="rId4" Type="http://schemas.openxmlformats.org/officeDocument/2006/relationships/image" Target="http://static.panoramio.com/photos/original/1677074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http://406406.users.photofile.ru/photo/406406/3776654/xlarge/87102954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www.fish-ponds.ru/wp-content/uploads/2010/04/image143.jpg" TargetMode="External"/><Relationship Id="rId3" Type="http://schemas.openxmlformats.org/officeDocument/2006/relationships/hyperlink" Target="http://ru.wikipedia.org/wiki/%D0%9F%D1%80%D0%B5%D1%81%D0%BD%D0%B0%D1%8F_%D0%B2%D0%BE%D0%B4%D0%B0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u.wikipedia.org/wiki/%D0%97%D0%B0%D0%BB%D0%B8%D0%B2" TargetMode="External"/><Relationship Id="rId11" Type="http://schemas.openxmlformats.org/officeDocument/2006/relationships/hyperlink" Target="http://www.o-detstve.ru/index.html" TargetMode="External"/><Relationship Id="rId5" Type="http://schemas.openxmlformats.org/officeDocument/2006/relationships/hyperlink" Target="http://ru.wikipedia.org/wiki/%D0%9C%D0%BE%D1%80%D0%B5" TargetMode="External"/><Relationship Id="rId10" Type="http://schemas.openxmlformats.org/officeDocument/2006/relationships/image" Target="http://vsadke.ru/uploads/posts/2010-09/1284883602_pa080751.jpg" TargetMode="External"/><Relationship Id="rId4" Type="http://schemas.openxmlformats.org/officeDocument/2006/relationships/hyperlink" Target="http://ru.wikipedia.org/wiki/%D0%A1%D0%BE%D0%BB%D0%BE%D0%BD%D0%BE%D0%B2%D0%B0%D1%82%D0%B0%D1%8F_%D0%B2%D0%BE%D0%B4%D0%B0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5%D1%80%D0%B5%D1%81%D1%82" TargetMode="External"/><Relationship Id="rId3" Type="http://schemas.openxmlformats.org/officeDocument/2006/relationships/hyperlink" Target="http://ru.wikipedia.org/wiki/%D0%A0%D0%B0%D1%81%D1%82%D0%B5%D0%BD%D0%B8%D1%8F" TargetMode="External"/><Relationship Id="rId7" Type="http://schemas.openxmlformats.org/officeDocument/2006/relationships/hyperlink" Target="http://ru.wikipedia.org/wiki/%D0%A7%D0%B5%D1%80%D0%B2%D0%B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0%BB%D0%BB%D1%8E%D1%81%D0%BA%D0%B8" TargetMode="External"/><Relationship Id="rId5" Type="http://schemas.openxmlformats.org/officeDocument/2006/relationships/hyperlink" Target="http://ru.wikipedia.org/wiki/%D0%9D%D0%B0%D1%81%D0%B5%D0%BA%D0%BE%D0%BC%D1%8B%D0%B5" TargetMode="External"/><Relationship Id="rId10" Type="http://schemas.openxmlformats.org/officeDocument/2006/relationships/hyperlink" Target="http://www.o-detstve.ru/index.html" TargetMode="External"/><Relationship Id="rId4" Type="http://schemas.openxmlformats.org/officeDocument/2006/relationships/hyperlink" Target="http://ru.wikipedia.org/wiki/%D0%96%D0%B8%D0%B2%D0%BE%D1%82%D0%BD%D1%8B%D0%B5" TargetMode="Externa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http://mskfishing.ru/sites/default/files/u1/okun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-detstve.ru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-detstve.ru/index.html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http://dlm1.meta.ua/pic/0/9/117/xA6Pg4jol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o-detstve.ru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-detstve.ru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http://katyaburg.ru/sites/default/files/pictures/ribalka_lovlya_nalima_foto_07.jpe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-detstve.ru/index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hyperlink" Target="http://www.o-detstve.ru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http://deathby1000papercuts.com/wp-content/uploads/2008/11/live-blood-worms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http://www.museum.ru/imgB.asp?4071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-detstve.ru/index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-detstve.ru/index.html" TargetMode="External"/><Relationship Id="rId5" Type="http://schemas.openxmlformats.org/officeDocument/2006/relationships/image" Target="http://mskfishing.ru/sites/default/files/u1/okun1.jpg" TargetMode="Externa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im6-tub-ru.yandex.net/i?id=261503869-10-72" TargetMode="External"/><Relationship Id="rId11" Type="http://schemas.openxmlformats.org/officeDocument/2006/relationships/image" Target="http://im3-tub-ru.yandex.net/i?id=364787604-27-72&amp;n=17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0.jpeg"/><Relationship Id="rId4" Type="http://schemas.openxmlformats.org/officeDocument/2006/relationships/hyperlink" Target="http://www.o-detstve.ru/index.html" TargetMode="External"/><Relationship Id="rId9" Type="http://schemas.openxmlformats.org/officeDocument/2006/relationships/image" Target="http://lewebpedagogique.com/moyensgrands/files/2008/10/pouce.pn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E%20%20%D0%BF%D0%BB%D0%BE%D1%82%D0%B2%D0%B5&amp;stype=image&amp;noreask=1&amp;lr=54" TargetMode="External"/><Relationship Id="rId3" Type="http://schemas.openxmlformats.org/officeDocument/2006/relationships/hyperlink" Target="http://www.fishingstars.ru/forum/showthread.php?t=123" TargetMode="External"/><Relationship Id="rId7" Type="http://schemas.openxmlformats.org/officeDocument/2006/relationships/hyperlink" Target="http://zagadochki.ru/riddle/polosataya-zlodeyka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shingplus.ru/index.php?option=com_content&amp;view=article&amp;id=82&amp;Itemid=85" TargetMode="External"/><Relationship Id="rId5" Type="http://schemas.openxmlformats.org/officeDocument/2006/relationships/hyperlink" Target="http://www.manorama.ru/article/nalim.html" TargetMode="External"/><Relationship Id="rId10" Type="http://schemas.openxmlformats.org/officeDocument/2006/relationships/hyperlink" Target="http://www.o-detstve.ru/index.html" TargetMode="External"/><Relationship Id="rId4" Type="http://schemas.openxmlformats.org/officeDocument/2006/relationships/hyperlink" Target="http://slavclub.ru/zagadki/zagadkiribi/1450-zagadki-schuka.html" TargetMode="External"/><Relationship Id="rId9" Type="http://schemas.openxmlformats.org/officeDocument/2006/relationships/hyperlink" Target="http://www.ecosystema.ru/08nature/fish/040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index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-detstve.ru/index.html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www.fish48.ru/uploads/posts/2010-01/1264686625_shuka222222222222-kopiy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-detstve.ru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-detstve.ru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-detstve.ru/index.htm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img-2006-07.photosight.ru/11/1532756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hyperlink" Target="http://www.o-detstve.ru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-detstve.ru/index.html" TargetMode="External"/><Relationship Id="rId4" Type="http://schemas.openxmlformats.org/officeDocument/2006/relationships/image" Target="http://rubalkahobbi.ru/_nw/1/41830709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6245225"/>
            <a:ext cx="7704137" cy="476250"/>
          </a:xfrm>
          <a:noFill/>
        </p:spPr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6121400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Рыба сортымских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водоемов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им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0825" y="0"/>
            <a:ext cx="743108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5288" y="5251450"/>
            <a:ext cx="8353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rgbClr val="1C1C1C"/>
                </a:solidFill>
              </a:rPr>
              <a:t>Сквозь сибирские болота </a:t>
            </a:r>
          </a:p>
          <a:p>
            <a:pPr algn="ctr"/>
            <a:r>
              <a:rPr lang="ru-RU" sz="2000" b="1">
                <a:solidFill>
                  <a:srgbClr val="1C1C1C"/>
                </a:solidFill>
              </a:rPr>
              <a:t>пробирается к правому берегу </a:t>
            </a:r>
            <a:r>
              <a:rPr lang="ru-RU" sz="2000" b="1">
                <a:solidFill>
                  <a:srgbClr val="1C1C1C"/>
                </a:solidFill>
                <a:hlinkClick r:id="rId5"/>
              </a:rPr>
              <a:t>Оби</a:t>
            </a:r>
            <a:r>
              <a:rPr lang="ru-RU" sz="2000" b="1">
                <a:solidFill>
                  <a:srgbClr val="1C1C1C"/>
                </a:solidFill>
              </a:rPr>
              <a:t> река Пим.</a:t>
            </a:r>
          </a:p>
          <a:p>
            <a:pPr algn="ctr"/>
            <a:r>
              <a:rPr lang="ru-RU" sz="2000" b="1">
                <a:solidFill>
                  <a:srgbClr val="1C1C1C"/>
                </a:solidFill>
              </a:rPr>
              <a:t> Свое начало она берет в Сибирских Увалах </a:t>
            </a:r>
          </a:p>
          <a:p>
            <a:pPr algn="ctr"/>
            <a:r>
              <a:rPr lang="ru-RU" sz="2000" b="1">
                <a:solidFill>
                  <a:srgbClr val="1C1C1C"/>
                </a:solidFill>
              </a:rPr>
              <a:t>и имеет длину 390 километров. </a:t>
            </a:r>
          </a:p>
          <a:p>
            <a:pPr algn="ctr" eaLnBrk="0" hangingPunct="0"/>
            <a:endParaRPr lang="ru-RU" sz="2000" b="1">
              <a:solidFill>
                <a:srgbClr val="1C1C1C"/>
              </a:solidFill>
            </a:endParaRPr>
          </a:p>
        </p:txBody>
      </p:sp>
      <p:sp>
        <p:nvSpPr>
          <p:cNvPr id="38916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Особенность Пима состоит в том, что в реке очень мало щуки и окуня. Зато огромное количество  язя.</a:t>
            </a:r>
          </a:p>
        </p:txBody>
      </p:sp>
      <p:pic>
        <p:nvPicPr>
          <p:cNvPr id="12292" name="Picture 4" descr="рыбина из Пима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40964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76825" y="404813"/>
            <a:ext cx="3692525" cy="1368425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1C1C1C"/>
                </a:solidFill>
              </a:rPr>
              <a:t>Язь — </a:t>
            </a:r>
            <a:r>
              <a:rPr lang="ru-RU" sz="2000" b="1" i="1" smtClean="0">
                <a:solidFill>
                  <a:srgbClr val="1C1C1C"/>
                </a:solidFill>
                <a:hlinkClick r:id="rId3" tooltip="Пресная вода"/>
              </a:rPr>
              <a:t>пресноводная</a:t>
            </a:r>
            <a:r>
              <a:rPr lang="ru-RU" sz="2000" b="1" i="1" smtClean="0">
                <a:solidFill>
                  <a:srgbClr val="1C1C1C"/>
                </a:solidFill>
              </a:rPr>
              <a:t> рыба, однако может жить и в </a:t>
            </a:r>
            <a:r>
              <a:rPr lang="ru-RU" sz="2000" b="1" i="1" u="sng" smtClean="0">
                <a:solidFill>
                  <a:srgbClr val="1C1C1C"/>
                </a:solidFill>
                <a:hlinkClick r:id="rId4" tooltip="Солоноватая вода"/>
              </a:rPr>
              <a:t>солоноватой</a:t>
            </a:r>
            <a:r>
              <a:rPr lang="ru-RU" sz="2000" b="1" i="1" smtClean="0">
                <a:solidFill>
                  <a:srgbClr val="1C1C1C"/>
                </a:solidFill>
              </a:rPr>
              <a:t> воде </a:t>
            </a:r>
            <a:r>
              <a:rPr lang="ru-RU" sz="2000" b="1" i="1" smtClean="0">
                <a:solidFill>
                  <a:srgbClr val="1C1C1C"/>
                </a:solidFill>
                <a:hlinkClick r:id="rId5" tooltip="Море"/>
              </a:rPr>
              <a:t>морских</a:t>
            </a:r>
            <a:r>
              <a:rPr lang="ru-RU" sz="2000" b="1" i="1" smtClean="0">
                <a:solidFill>
                  <a:srgbClr val="1C1C1C"/>
                </a:solidFill>
              </a:rPr>
              <a:t> </a:t>
            </a:r>
            <a:r>
              <a:rPr lang="ru-RU" sz="2000" b="1" i="1" smtClean="0">
                <a:solidFill>
                  <a:srgbClr val="1C1C1C"/>
                </a:solidFill>
                <a:hlinkClick r:id="rId6" tooltip="Залив"/>
              </a:rPr>
              <a:t>заливов</a:t>
            </a:r>
            <a:r>
              <a:rPr lang="ru-RU" sz="2000" b="1" i="1" smtClean="0">
                <a:solidFill>
                  <a:srgbClr val="1C1C1C"/>
                </a:solidFill>
              </a:rPr>
              <a:t>.  Избегает очень быстрых и холодных рек, предпочитая более глубокие  с  медленным течением.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3860800"/>
            <a:ext cx="3384550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     Тело толстое. Голова укорочена, рот маленький косой.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     Обычно длиной от 35 до 53 см и весом 2—2,8 кг (нередко достигает веса 6кг) Живёт от 15 до 20 лет. </a:t>
            </a:r>
          </a:p>
        </p:txBody>
      </p:sp>
      <p:pic>
        <p:nvPicPr>
          <p:cNvPr id="13320" name="Picture 8" descr="Картинка 1 из 54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836613"/>
            <a:ext cx="4357687" cy="2397125"/>
          </a:xfrm>
        </p:spPr>
      </p:pic>
      <p:pic>
        <p:nvPicPr>
          <p:cNvPr id="13321" name="Picture 9" descr="Картинка 4 из 156118"/>
          <p:cNvPicPr>
            <a:picLocks noChangeAspect="1" noChangeArrowheads="1"/>
          </p:cNvPicPr>
          <p:nvPr/>
        </p:nvPicPr>
        <p:blipFill>
          <a:blip r:embed="rId9" r:link="rId10"/>
          <a:srcRect b="5667"/>
          <a:stretch>
            <a:fillRect/>
          </a:stretch>
        </p:blipFill>
        <p:spPr bwMode="auto">
          <a:xfrm>
            <a:off x="5219700" y="3644900"/>
            <a:ext cx="31813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11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5288" y="850900"/>
            <a:ext cx="3411537" cy="4473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Всеяден; питается </a:t>
            </a:r>
          </a:p>
          <a:p>
            <a:pPr algn="ctr"/>
            <a:r>
              <a:rPr lang="ru-RU" sz="2400" b="1" u="sng">
                <a:hlinkClick r:id="rId3" tooltip="Растения"/>
              </a:rPr>
              <a:t>растительной</a:t>
            </a:r>
            <a:r>
              <a:rPr lang="ru-RU" sz="2400" b="1"/>
              <a:t> и</a:t>
            </a:r>
          </a:p>
          <a:p>
            <a:pPr algn="ctr"/>
            <a:r>
              <a:rPr lang="ru-RU" sz="2400" b="1"/>
              <a:t> </a:t>
            </a:r>
            <a:r>
              <a:rPr lang="ru-RU" sz="2400" b="1">
                <a:hlinkClick r:id="rId4" tooltip="Животные"/>
              </a:rPr>
              <a:t>животной</a:t>
            </a:r>
            <a:endParaRPr lang="ru-RU" sz="2400" b="1"/>
          </a:p>
          <a:p>
            <a:pPr algn="ctr"/>
            <a:r>
              <a:rPr lang="ru-RU" sz="2400" b="1"/>
              <a:t> пищей, в том числе </a:t>
            </a:r>
            <a:r>
              <a:rPr lang="ru-RU" sz="2400" b="1">
                <a:hlinkClick r:id="rId5" tooltip="Насекомые"/>
              </a:rPr>
              <a:t>насекомыми</a:t>
            </a:r>
            <a:r>
              <a:rPr lang="ru-RU" sz="2400" b="1"/>
              <a:t>,</a:t>
            </a:r>
          </a:p>
          <a:p>
            <a:pPr algn="ctr"/>
            <a:r>
              <a:rPr lang="ru-RU" sz="2400" b="1"/>
              <a:t> </a:t>
            </a:r>
            <a:r>
              <a:rPr lang="ru-RU" sz="2400" b="1">
                <a:hlinkClick r:id="rId6" tooltip="Моллюски"/>
              </a:rPr>
              <a:t>моллюсками</a:t>
            </a:r>
            <a:r>
              <a:rPr lang="ru-RU" sz="2400" b="1"/>
              <a:t>, </a:t>
            </a:r>
          </a:p>
          <a:p>
            <a:pPr algn="ctr"/>
            <a:r>
              <a:rPr lang="ru-RU" sz="2400" b="1">
                <a:hlinkClick r:id="rId7" tooltip="Черви"/>
              </a:rPr>
              <a:t>червями</a:t>
            </a:r>
            <a:r>
              <a:rPr lang="ru-RU" sz="2400" b="1"/>
              <a:t>.</a:t>
            </a:r>
          </a:p>
          <a:p>
            <a:pPr algn="ctr"/>
            <a:r>
              <a:rPr lang="ru-RU" sz="2400" b="1">
                <a:hlinkClick r:id="rId8" tooltip="Нерест"/>
              </a:rPr>
              <a:t>Нерест</a:t>
            </a:r>
            <a:r>
              <a:rPr lang="ru-RU" sz="2400" b="1"/>
              <a:t> происходит</a:t>
            </a:r>
          </a:p>
          <a:p>
            <a:pPr algn="ctr"/>
            <a:r>
              <a:rPr lang="ru-RU" sz="2400" b="1"/>
              <a:t> во второй </a:t>
            </a:r>
          </a:p>
          <a:p>
            <a:pPr algn="ctr"/>
            <a:r>
              <a:rPr lang="ru-RU" sz="2400" b="1"/>
              <a:t>половине</a:t>
            </a:r>
          </a:p>
          <a:p>
            <a:pPr algn="ctr"/>
            <a:r>
              <a:rPr lang="ru-RU" sz="2400" b="1"/>
              <a:t> весны.</a:t>
            </a:r>
          </a:p>
          <a:p>
            <a:pPr algn="ctr" eaLnBrk="0" hangingPunct="0"/>
            <a:endParaRPr lang="ru-RU" sz="2400" b="1"/>
          </a:p>
        </p:txBody>
      </p:sp>
      <p:pic>
        <p:nvPicPr>
          <p:cNvPr id="16389" name="Picture 5" descr="Картинка 5 из 549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9567">
            <a:off x="3708400" y="1125538"/>
            <a:ext cx="48450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10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8 из 3776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r:link="rId4"/>
          <a:srcRect b="360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6" name="WordArt 5"/>
          <p:cNvSpPr>
            <a:spLocks noChangeArrowheads="1" noChangeShapeType="1" noTextEdit="1"/>
          </p:cNvSpPr>
          <p:nvPr/>
        </p:nvSpPr>
        <p:spPr bwMode="auto">
          <a:xfrm rot="-876617">
            <a:off x="179388" y="404813"/>
            <a:ext cx="30972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Окунь</a:t>
            </a:r>
          </a:p>
        </p:txBody>
      </p:sp>
      <p:sp>
        <p:nvSpPr>
          <p:cNvPr id="47107" name="Rectangle 5"/>
          <p:cNvSpPr txBox="1">
            <a:spLocks noGrp="1" noChangeArrowheads="1"/>
          </p:cNvSpPr>
          <p:nvPr/>
        </p:nvSpPr>
        <p:spPr bwMode="auto">
          <a:xfrm>
            <a:off x="827088" y="6237288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348413" y="-963613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9144000" cy="7826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  </a:t>
            </a:r>
            <a:r>
              <a:rPr lang="ru-RU" sz="2000" b="1" i="1" smtClean="0">
                <a:solidFill>
                  <a:srgbClr val="1C1C1C"/>
                </a:solidFill>
              </a:rPr>
              <a:t>Яркой окраски, широк и горбат. </a:t>
            </a:r>
            <a:br>
              <a:rPr lang="ru-RU" sz="2000" b="1" i="1" smtClean="0">
                <a:solidFill>
                  <a:srgbClr val="1C1C1C"/>
                </a:solidFill>
              </a:rPr>
            </a:br>
            <a:r>
              <a:rPr lang="ru-RU" sz="2000" b="1" i="1" smtClean="0">
                <a:solidFill>
                  <a:srgbClr val="1C1C1C"/>
                </a:solidFill>
              </a:rPr>
              <a:t>Длина тела до 40 см, масса до 2 кг </a:t>
            </a:r>
            <a:br>
              <a:rPr lang="ru-RU" sz="2000" b="1" i="1" smtClean="0">
                <a:solidFill>
                  <a:srgbClr val="1C1C1C"/>
                </a:solidFill>
              </a:rPr>
            </a:br>
            <a:r>
              <a:rPr lang="ru-RU" sz="2000" b="1" i="1" smtClean="0">
                <a:solidFill>
                  <a:srgbClr val="1C1C1C"/>
                </a:solidFill>
              </a:rPr>
              <a:t>и более</a:t>
            </a:r>
            <a:r>
              <a:rPr lang="ru-RU" sz="2400" b="1" i="1" smtClean="0">
                <a:solidFill>
                  <a:srgbClr val="666699"/>
                </a:solidFill>
              </a:rPr>
              <a:t>.</a:t>
            </a:r>
            <a:r>
              <a:rPr lang="ru-RU" sz="2400" b="1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9155" name="Picture 8" descr="photo_oku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8312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5148263" y="274638"/>
            <a:ext cx="3538537" cy="5530850"/>
          </a:xfrm>
        </p:spPr>
        <p:txBody>
          <a:bodyPr/>
          <a:lstStyle/>
          <a:p>
            <a:pPr algn="l" eaLnBrk="1" hangingPunct="1"/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CC0099"/>
                </a:solidFill>
              </a:rPr>
              <a:t/>
            </a:r>
            <a:br>
              <a:rPr lang="ru-RU" sz="2000" b="1" i="1" smtClean="0">
                <a:solidFill>
                  <a:srgbClr val="CC0099"/>
                </a:solidFill>
              </a:rPr>
            </a:br>
            <a:r>
              <a:rPr lang="ru-RU" sz="2000" b="1" i="1" smtClean="0">
                <a:solidFill>
                  <a:srgbClr val="1C1C1C"/>
                </a:solidFill>
              </a:rPr>
              <a:t>Поперечные темные полоски перепоясывают его туловище. На жаберных крышках – по острому шипу, на первом спинном плавнике - колючие лучи. Рот с многочисленными очень мелкими зубами, которыми он, впрочем, не может перекусить леску, как это легко делает щука. Тона расцветки светлее у речного окуня и темнее у озерного.</a:t>
            </a:r>
            <a:br>
              <a:rPr lang="ru-RU" sz="2000" b="1" i="1" smtClean="0">
                <a:solidFill>
                  <a:srgbClr val="1C1C1C"/>
                </a:solidFill>
              </a:rPr>
            </a:br>
            <a:endParaRPr lang="ru-RU" sz="2000" b="1" i="1" smtClean="0">
              <a:solidFill>
                <a:srgbClr val="1C1C1C"/>
              </a:solidFill>
            </a:endParaRPr>
          </a:p>
        </p:txBody>
      </p:sp>
      <p:pic>
        <p:nvPicPr>
          <p:cNvPr id="8198" name="Picture 6" descr="photo_okun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20818354">
            <a:off x="406400" y="1185863"/>
            <a:ext cx="4357688" cy="3533775"/>
          </a:xfrm>
        </p:spPr>
      </p:pic>
      <p:sp>
        <p:nvSpPr>
          <p:cNvPr id="51204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51500" y="908050"/>
            <a:ext cx="3241675" cy="4897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1C1C1C"/>
                </a:solidFill>
              </a:rPr>
              <a:t>Стайки крупных окуней  держатся на глубоких,  местах - среди коряг и камней. Мелких окуней в стайках бывают сотни.  Держатся они в травянистых заводях, среди кувшинок и кубышек, около мостов, свай. </a:t>
            </a:r>
          </a:p>
          <a:p>
            <a:pPr eaLnBrk="1" hangingPunct="1">
              <a:lnSpc>
                <a:spcPct val="80000"/>
              </a:lnSpc>
            </a:pPr>
            <a:endParaRPr lang="ru-RU" sz="1000" b="1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1C1C1C"/>
                </a:solidFill>
              </a:rPr>
              <a:t>Нерест ранней весной при температуре воды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1C1C1C"/>
                </a:solidFill>
              </a:rPr>
              <a:t> 7 - 15 градусов.</a:t>
            </a:r>
          </a:p>
        </p:txBody>
      </p:sp>
      <p:pic>
        <p:nvPicPr>
          <p:cNvPr id="23560" name="Picture 8" descr="photo_oku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1245">
            <a:off x="755650" y="620713"/>
            <a:ext cx="4854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3555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362950" cy="5762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FF00"/>
                </a:solidFill>
              </a:rPr>
              <a:t/>
            </a:r>
            <a:br>
              <a:rPr lang="ru-RU" sz="2000" b="1" smtClean="0">
                <a:solidFill>
                  <a:srgbClr val="FFFF00"/>
                </a:solidFill>
              </a:rPr>
            </a:br>
            <a:r>
              <a:rPr lang="ru-RU" sz="2000" b="1" smtClean="0">
                <a:solidFill>
                  <a:srgbClr val="FFFF00"/>
                </a:solidFill>
              </a:rPr>
              <a:t/>
            </a:r>
            <a:br>
              <a:rPr lang="ru-RU" sz="2000" b="1" smtClean="0">
                <a:solidFill>
                  <a:srgbClr val="FFFF00"/>
                </a:solidFill>
              </a:rPr>
            </a:br>
            <a:r>
              <a:rPr lang="ru-RU" sz="2000" b="1" smtClean="0">
                <a:solidFill>
                  <a:srgbClr val="1C1C1C"/>
                </a:solidFill>
              </a:rPr>
              <a:t>Пища окуня - преимущественно мелкая рыба, черви, личинки насекомых, линючие раки, мормыши</a:t>
            </a:r>
            <a:r>
              <a:rPr lang="ru-RU" sz="4000" smtClean="0"/>
              <a:t> </a:t>
            </a:r>
          </a:p>
        </p:txBody>
      </p:sp>
      <p:pic>
        <p:nvPicPr>
          <p:cNvPr id="25606" name="Picture 6" descr="Картинка 27 из 12769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17971223">
            <a:off x="1620044" y="1267619"/>
            <a:ext cx="1701800" cy="3287712"/>
          </a:xfrm>
        </p:spPr>
      </p:pic>
      <p:pic>
        <p:nvPicPr>
          <p:cNvPr id="25607" name="Picture 7" descr="Картинка 4 из 55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27642">
            <a:off x="4500563" y="1916113"/>
            <a:ext cx="4292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Картинка 2 из 20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149725"/>
            <a:ext cx="37290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55303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23 из 45121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771775" y="4005263"/>
            <a:ext cx="5184775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0769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Плотва</a:t>
            </a:r>
          </a:p>
        </p:txBody>
      </p:sp>
      <p:sp>
        <p:nvSpPr>
          <p:cNvPr id="57347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«Сорт»,  в переводе с хантыйского –щука, «лорым» - озерный. Так что происхождение названия поселка Сортым вполне понятно.</a:t>
            </a:r>
          </a:p>
        </p:txBody>
      </p:sp>
      <p:pic>
        <p:nvPicPr>
          <p:cNvPr id="19459" name="Picture 4" descr="517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471613"/>
            <a:ext cx="7226300" cy="5386387"/>
          </a:xfrm>
        </p:spPr>
      </p:pic>
      <p:pic>
        <p:nvPicPr>
          <p:cNvPr id="19462" name="Picture 6" descr="poselok_Nizhnesortymsky_NGDU_NSN_b_5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557338"/>
            <a:ext cx="7629525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68313" y="6451600"/>
            <a:ext cx="849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II Всероссийский интернет-конкурс мультимедийных технологий "Мастер презентаций"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333375"/>
            <a:ext cx="7908925" cy="1081088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000" b="1" smtClean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ru-RU" sz="1800" b="1" smtClean="0"/>
              <a:t>Плотва - рыба, которая любит теплую, тихую воду с богатой водяной растительностью, но распространена повсеместно. </a:t>
            </a:r>
          </a:p>
          <a:p>
            <a:pPr eaLnBrk="1" hangingPunct="1"/>
            <a:r>
              <a:rPr lang="ru-RU" sz="1800" b="1" smtClean="0"/>
              <a:t>«У умелого на крюке плотва, у неумелого – трава», – говорит пословица. Вес ее может достигать 2 кг, однако плотва весом более 300 г уже считается крупной. </a:t>
            </a:r>
            <a:br>
              <a:rPr lang="ru-RU" sz="1800" b="1" smtClean="0"/>
            </a:br>
            <a:endParaRPr lang="ru-RU" sz="1800" b="1" smtClean="0"/>
          </a:p>
        </p:txBody>
      </p:sp>
      <p:pic>
        <p:nvPicPr>
          <p:cNvPr id="27654" name="Picture 6" descr="Картинка 1 из 45121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557338"/>
            <a:ext cx="5399087" cy="2592387"/>
          </a:xfrm>
        </p:spPr>
      </p:pic>
      <p:sp>
        <p:nvSpPr>
          <p:cNvPr id="59397" name="Rectangle 9"/>
          <p:cNvSpPr>
            <a:spLocks noChangeArrowheads="1"/>
          </p:cNvSpPr>
          <p:nvPr/>
        </p:nvSpPr>
        <p:spPr bwMode="auto">
          <a:xfrm rot="10806518" flipV="1">
            <a:off x="466725" y="560388"/>
            <a:ext cx="8147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</a:rPr>
              <a:t>Плотва, плоть, сорожка, чебак, плотица,</a:t>
            </a:r>
          </a:p>
          <a:p>
            <a:pPr algn="ctr"/>
            <a:r>
              <a:rPr lang="ru-RU" sz="2000" b="1">
                <a:solidFill>
                  <a:srgbClr val="000066"/>
                </a:solidFill>
              </a:rPr>
              <a:t> серушка, тарань, вобла, сорога..</a:t>
            </a:r>
          </a:p>
          <a:p>
            <a:pPr algn="ctr"/>
            <a:r>
              <a:rPr lang="ru-RU" sz="2000" b="1">
                <a:solidFill>
                  <a:srgbClr val="000066"/>
                </a:solidFill>
              </a:rPr>
              <a:t> Каких только названий нет у этой красивой рыбы!</a:t>
            </a:r>
          </a:p>
        </p:txBody>
      </p:sp>
      <p:sp>
        <p:nvSpPr>
          <p:cNvPr id="59398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plotva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539750" y="5300663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rgbClr val="FFFF00"/>
                </a:solidFill>
              </a:rPr>
              <a:t>Рыба стайная. Особенно большие стаи собираются на время нереста ( во время распускания листьев ольхи и березы).</a:t>
            </a:r>
          </a:p>
        </p:txBody>
      </p:sp>
      <p:sp>
        <p:nvSpPr>
          <p:cNvPr id="61443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516688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b="1" smtClean="0"/>
              <a:t>Питается как растительной, так и животной пищей:</a:t>
            </a:r>
            <a:br>
              <a:rPr lang="ru-RU" sz="2000" b="1" smtClean="0"/>
            </a:br>
            <a:r>
              <a:rPr lang="ru-RU" sz="2000" b="1" smtClean="0"/>
              <a:t> разнообразными беспозвоночными и их личинками, моллюсками, летом потребляют много нитчатых водорослей, а при обилии мальков крупная плотва питается личинками и мальками рыб.</a:t>
            </a:r>
          </a:p>
        </p:txBody>
      </p:sp>
      <p:pic>
        <p:nvPicPr>
          <p:cNvPr id="29700" name="Picture 4" descr="Картинка 22 из 55927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2133600"/>
            <a:ext cx="6265863" cy="3856038"/>
          </a:xfrm>
        </p:spPr>
      </p:pic>
      <p:sp>
        <p:nvSpPr>
          <p:cNvPr id="63492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а 1 из 71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64163" y="1196975"/>
            <a:ext cx="3168650" cy="1657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66"/>
                    </a:gs>
                    <a:gs pos="50000">
                      <a:srgbClr val="FF00FF"/>
                    </a:gs>
                    <a:gs pos="100000">
                      <a:srgbClr val="00CC6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Налим</a:t>
            </a:r>
          </a:p>
        </p:txBody>
      </p:sp>
      <p:sp>
        <p:nvSpPr>
          <p:cNvPr id="65539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-23066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. 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7489825" cy="14398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внешнему виду налим напоминает сома.</a:t>
            </a:r>
          </a:p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Тело похоже на торпеду, покрыто слизью,</a:t>
            </a:r>
          </a:p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из-за которой он выскальзывает из рук.</a:t>
            </a:r>
          </a:p>
        </p:txBody>
      </p:sp>
      <p:pic>
        <p:nvPicPr>
          <p:cNvPr id="67588" name="Picture 7" descr="Налим - загадка пресноводных водоемов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t="6433"/>
          <a:stretch>
            <a:fillRect/>
          </a:stretch>
        </p:blipFill>
        <p:spPr bwMode="auto">
          <a:xfrm>
            <a:off x="755650" y="2284413"/>
            <a:ext cx="63166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z="1800" b="1" i="1" smtClean="0">
                <a:solidFill>
                  <a:schemeClr val="tx1"/>
                </a:solidFill>
              </a:rPr>
              <a:t>Маленькие глаза, большая пасть с несколькими рядами зубов, небольшие усики – два на верхней, один на нижней челюсти . Налим – донная рыба и его цвет зависит от характера дна (от темно-коричневого до желтовато-зеленого и прозрачности и освещенности воды.</a:t>
            </a:r>
          </a:p>
        </p:txBody>
      </p:sp>
      <p:pic>
        <p:nvPicPr>
          <p:cNvPr id="67588" name="Picture 4" descr="Картинка 52 из 71327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/>
          <a:srcRect b="4900"/>
          <a:stretch>
            <a:fillRect/>
          </a:stretch>
        </p:blipFill>
        <p:spPr>
          <a:xfrm>
            <a:off x="1979613" y="2205038"/>
            <a:ext cx="5256212" cy="4302125"/>
          </a:xfrm>
        </p:spPr>
      </p:pic>
      <p:sp>
        <p:nvSpPr>
          <p:cNvPr id="69636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3529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b="1" i="1" smtClean="0"/>
              <a:t>  Любит холодные и чистые водоемы с каменистым иловатым дном и ключевой водой.  Летом при температуре воды выше 15° С он становится вялым и прячется в норы, ямы, под коряги, под обрывистыми берегами,  очень мало питается.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     При температуре 27° С погибает.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     С наступлением осени  активно передвигается в водоеме и откармливается перед нерестом. Икру откладывает зимой, в отличие от других наших рыб.</a:t>
            </a:r>
          </a:p>
        </p:txBody>
      </p:sp>
      <p:pic>
        <p:nvPicPr>
          <p:cNvPr id="68612" name="Picture 4" descr="nalim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 t="11339" b="10078"/>
          <a:stretch>
            <a:fillRect/>
          </a:stretch>
        </p:blipFill>
        <p:spPr>
          <a:xfrm>
            <a:off x="1187450" y="271463"/>
            <a:ext cx="6697663" cy="3868737"/>
          </a:xfrm>
        </p:spPr>
      </p:pic>
      <p:sp>
        <p:nvSpPr>
          <p:cNvPr id="71684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</a:rPr>
              <a:t>Налим — </a:t>
            </a:r>
            <a:r>
              <a:rPr lang="ru-RU" b="1" smtClean="0">
                <a:solidFill>
                  <a:srgbClr val="6600FF"/>
                </a:solidFill>
              </a:rPr>
              <a:t>хищник.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268413"/>
            <a:ext cx="3095625" cy="4465637"/>
          </a:xfrm>
        </p:spPr>
        <p:txBody>
          <a:bodyPr/>
          <a:lstStyle/>
          <a:p>
            <a:pPr eaLnBrk="1" hangingPunct="1"/>
            <a:r>
              <a:rPr lang="ru-RU" sz="2800" b="1" smtClean="0"/>
              <a:t>Питается                           личинками насекомых, червями, моллюсками, ершами, плотвичками, уклейками.</a:t>
            </a:r>
          </a:p>
        </p:txBody>
      </p:sp>
      <p:pic>
        <p:nvPicPr>
          <p:cNvPr id="70664" name="Picture 8" descr="Картинка 30 из 103446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5650" y="3716338"/>
            <a:ext cx="37242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Картинка 18 из 103446"/>
          <p:cNvPicPr>
            <a:picLocks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268538" y="1268413"/>
            <a:ext cx="2911475" cy="2865437"/>
          </a:xfrm>
        </p:spPr>
      </p:pic>
      <p:pic>
        <p:nvPicPr>
          <p:cNvPr id="70667" name="Picture 11" descr="Картинка 5 из 960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13325"/>
            <a:ext cx="36179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73736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7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chemeClr val="bg1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71294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Может вырасти больше метра в длину!</a:t>
            </a:r>
          </a:p>
        </p:txBody>
      </p:sp>
      <p:pic>
        <p:nvPicPr>
          <p:cNvPr id="69637" name="Picture 5" descr="Картинка 21 из 71327"/>
          <p:cNvPicPr>
            <a:picLocks noChangeAspect="1" noChangeArrowheads="1"/>
          </p:cNvPicPr>
          <p:nvPr/>
        </p:nvPicPr>
        <p:blipFill>
          <a:blip r:embed="rId3" r:link="rId4"/>
          <a:srcRect t="5040" b="3149"/>
          <a:stretch>
            <a:fillRect/>
          </a:stretch>
        </p:blipFill>
        <p:spPr bwMode="auto">
          <a:xfrm>
            <a:off x="900113" y="404813"/>
            <a:ext cx="71151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63373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Отгадай загадки!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11188" y="1860550"/>
            <a:ext cx="33845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66FF"/>
                </a:solidFill>
              </a:rPr>
              <a:t>Очень на сома похожий,</a:t>
            </a:r>
            <a:endParaRPr lang="ru-RU" sz="2000">
              <a:solidFill>
                <a:srgbClr val="0066FF"/>
              </a:solidFill>
            </a:endParaRPr>
          </a:p>
          <a:p>
            <a:r>
              <a:rPr lang="ru-RU" sz="2000" b="1">
                <a:solidFill>
                  <a:srgbClr val="0066FF"/>
                </a:solidFill>
              </a:rPr>
              <a:t>Я имею усик тоже.</a:t>
            </a:r>
            <a:endParaRPr lang="ru-RU" sz="2000">
              <a:solidFill>
                <a:srgbClr val="0066FF"/>
              </a:solidFill>
            </a:endParaRPr>
          </a:p>
          <a:p>
            <a:r>
              <a:rPr lang="ru-RU" sz="2000" b="1">
                <a:solidFill>
                  <a:srgbClr val="0066FF"/>
                </a:solidFill>
              </a:rPr>
              <a:t>Под корягой отдыхаю,</a:t>
            </a:r>
            <a:endParaRPr lang="ru-RU" sz="2000">
              <a:solidFill>
                <a:srgbClr val="0066FF"/>
              </a:solidFill>
            </a:endParaRPr>
          </a:p>
          <a:p>
            <a:r>
              <a:rPr lang="ru-RU" sz="2000" b="1">
                <a:solidFill>
                  <a:srgbClr val="0066FF"/>
                </a:solidFill>
              </a:rPr>
              <a:t>Есть ершей предпочитаю.</a:t>
            </a:r>
            <a:endParaRPr lang="ru-RU" sz="2000">
              <a:solidFill>
                <a:srgbClr val="0066FF"/>
              </a:solidFill>
            </a:endParaRPr>
          </a:p>
          <a:p>
            <a:r>
              <a:rPr lang="ru-RU" sz="2000" b="1">
                <a:solidFill>
                  <a:srgbClr val="0066FF"/>
                </a:solidFill>
              </a:rPr>
              <a:t>Раки, лягушки тоже корм мой,</a:t>
            </a:r>
            <a:br>
              <a:rPr lang="ru-RU" sz="2000" b="1">
                <a:solidFill>
                  <a:srgbClr val="0066FF"/>
                </a:solidFill>
              </a:rPr>
            </a:br>
            <a:r>
              <a:rPr lang="ru-RU" sz="2000" b="1">
                <a:solidFill>
                  <a:srgbClr val="0066FF"/>
                </a:solidFill>
              </a:rPr>
              <a:t>На нерест иду я только зимой.</a:t>
            </a:r>
            <a:endParaRPr lang="ru-RU" sz="2000">
              <a:solidFill>
                <a:srgbClr val="0066FF"/>
              </a:solidFill>
            </a:endParaRPr>
          </a:p>
          <a:p>
            <a:pPr eaLnBrk="0" hangingPunct="0"/>
            <a:endParaRPr lang="ru-RU" sz="2000">
              <a:solidFill>
                <a:srgbClr val="0066FF"/>
              </a:solidFill>
            </a:endParaRPr>
          </a:p>
        </p:txBody>
      </p:sp>
      <p:pic>
        <p:nvPicPr>
          <p:cNvPr id="89094" name="Picture 6" descr="Налим - загадка пресноводных водоемов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205038"/>
            <a:ext cx="493395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66"/>
                </a:solidFill>
              </a:rPr>
              <a:t>Пим, Айпим, Тосомьяха,Тромьяган, Сортым… Эти интересные слова –  названия рек нашей местности. А озер в этих местах не счесть, и почти в каждом из них водится щука.</a:t>
            </a:r>
          </a:p>
        </p:txBody>
      </p:sp>
      <p:pic>
        <p:nvPicPr>
          <p:cNvPr id="75784" name="Picture 8" descr="IMGA0348"/>
          <p:cNvPicPr>
            <a:picLocks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 rot="700699">
            <a:off x="4716463" y="1773238"/>
            <a:ext cx="4038600" cy="3028950"/>
          </a:xfrm>
        </p:spPr>
      </p:pic>
      <p:pic>
        <p:nvPicPr>
          <p:cNvPr id="75785" name="Picture 9" descr="Картинка 12 из 176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 rot="20774438">
            <a:off x="323850" y="1844675"/>
            <a:ext cx="4019550" cy="3014663"/>
          </a:xfrm>
        </p:spPr>
      </p:pic>
      <p:pic>
        <p:nvPicPr>
          <p:cNvPr id="75786" name="Picture 10" descr="Картинка 33 из 174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268538" y="3284538"/>
            <a:ext cx="4476750" cy="2989262"/>
          </a:xfrm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68313" y="6308725"/>
            <a:ext cx="813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II Всероссийский интернет-конкурс мультимедийных технологий "Мастер презентаций"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Щ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3143250" cy="2857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427538" y="646113"/>
            <a:ext cx="38877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400" b="1">
                <a:solidFill>
                  <a:srgbClr val="0066FF"/>
                </a:solidFill>
              </a:rPr>
              <a:t>Полосатая злодейка </a:t>
            </a:r>
          </a:p>
          <a:p>
            <a:pPr indent="449263"/>
            <a:r>
              <a:rPr lang="ru-RU" sz="2400" b="1">
                <a:solidFill>
                  <a:srgbClr val="0066FF"/>
                </a:solidFill>
              </a:rPr>
              <a:t>Съест любого     </a:t>
            </a:r>
          </a:p>
          <a:p>
            <a:pPr indent="449263"/>
            <a:r>
              <a:rPr lang="ru-RU" sz="2400" b="1">
                <a:solidFill>
                  <a:srgbClr val="0066FF"/>
                </a:solidFill>
              </a:rPr>
              <a:t>малыша:</a:t>
            </a:r>
          </a:p>
          <a:p>
            <a:pPr indent="449263"/>
            <a:r>
              <a:rPr lang="ru-RU" sz="2400" b="1">
                <a:solidFill>
                  <a:srgbClr val="0066FF"/>
                </a:solidFill>
              </a:rPr>
              <a:t>Пескаря, плотву, </a:t>
            </a:r>
          </a:p>
          <a:p>
            <a:pPr indent="449263"/>
            <a:r>
              <a:rPr lang="ru-RU" sz="2400" b="1">
                <a:solidFill>
                  <a:srgbClr val="0066FF"/>
                </a:solidFill>
              </a:rPr>
              <a:t>уклейку,</a:t>
            </a:r>
          </a:p>
          <a:p>
            <a:pPr indent="449263"/>
            <a:r>
              <a:rPr lang="ru-RU" sz="2400" b="1">
                <a:solidFill>
                  <a:srgbClr val="0066FF"/>
                </a:solidFill>
              </a:rPr>
              <a:t>Не проглотит лишь </a:t>
            </a:r>
          </a:p>
          <a:p>
            <a:pPr indent="449263"/>
            <a:r>
              <a:rPr lang="ru-RU" sz="2400" b="1">
                <a:solidFill>
                  <a:srgbClr val="0066FF"/>
                </a:solidFill>
              </a:rPr>
              <a:t>ерша.</a:t>
            </a:r>
          </a:p>
        </p:txBody>
      </p:sp>
      <p:pic>
        <p:nvPicPr>
          <p:cNvPr id="90118" name="Picture 6" descr="Картинка 8 из 37769"/>
          <p:cNvPicPr>
            <a:picLocks noChangeAspect="1" noChangeArrowheads="1"/>
          </p:cNvPicPr>
          <p:nvPr/>
        </p:nvPicPr>
        <p:blipFill>
          <a:blip r:embed="rId4" r:link="rId5"/>
          <a:srcRect l="4410" t="8118" r="11969" b="12628"/>
          <a:stretch>
            <a:fillRect/>
          </a:stretch>
        </p:blipFill>
        <p:spPr bwMode="auto">
          <a:xfrm>
            <a:off x="4500563" y="3500438"/>
            <a:ext cx="3998912" cy="2841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68313" y="3357563"/>
            <a:ext cx="3600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66FF"/>
                </a:solidFill>
              </a:rPr>
              <a:t>У меня плавник колючий</a:t>
            </a:r>
          </a:p>
          <a:p>
            <a:r>
              <a:rPr lang="ru-RU" sz="2400" b="1">
                <a:solidFill>
                  <a:srgbClr val="0066FF"/>
                </a:solidFill>
              </a:rPr>
              <a:t>На спине, как у ерша.</a:t>
            </a:r>
          </a:p>
          <a:p>
            <a:r>
              <a:rPr lang="ru-RU" sz="2400" b="1">
                <a:solidFill>
                  <a:srgbClr val="0066FF"/>
                </a:solidFill>
              </a:rPr>
              <a:t>Полосат, красив я очень,</a:t>
            </a:r>
          </a:p>
          <a:p>
            <a:r>
              <a:rPr lang="ru-RU" sz="2400" b="1">
                <a:solidFill>
                  <a:srgbClr val="0066FF"/>
                </a:solidFill>
              </a:rPr>
              <a:t>Коль поймаешь- уха хороша!</a:t>
            </a:r>
          </a:p>
        </p:txBody>
      </p:sp>
      <p:sp>
        <p:nvSpPr>
          <p:cNvPr id="79878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79879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4546600" cy="2663825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0066FF"/>
                </a:solidFill>
              </a:rPr>
              <a:t>Ем я все и быстро очень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Я расту в длину и вширь.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Коль поймать меня захочешь-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Станет наживкой 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Червяк и мизгирь.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Быстрых течений я избегаю.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Коль не дорос –</a:t>
            </a:r>
            <a:br>
              <a:rPr lang="ru-RU" sz="2000" b="1" smtClean="0">
                <a:solidFill>
                  <a:srgbClr val="0066FF"/>
                </a:solidFill>
              </a:rPr>
            </a:br>
            <a:r>
              <a:rPr lang="ru-RU" sz="2000" b="1" smtClean="0">
                <a:solidFill>
                  <a:srgbClr val="0066FF"/>
                </a:solidFill>
              </a:rPr>
              <a:t>Подъязком называют</a:t>
            </a:r>
          </a:p>
        </p:txBody>
      </p:sp>
      <p:pic>
        <p:nvPicPr>
          <p:cNvPr id="91140" name="Picture 4" descr="Картинка 3 из 156080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692150"/>
            <a:ext cx="3924300" cy="2736850"/>
          </a:xfrm>
          <a:ln w="38100">
            <a:solidFill>
              <a:srgbClr val="000000"/>
            </a:solidFill>
          </a:ln>
        </p:spPr>
      </p:pic>
      <p:pic>
        <p:nvPicPr>
          <p:cNvPr id="91141" name="Picture 5" descr="Картинка 7 из 48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4098925" cy="27352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716463" y="3513138"/>
            <a:ext cx="3959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66FF"/>
                </a:solidFill>
              </a:rPr>
              <a:t>По - разному меня называют,</a:t>
            </a:r>
          </a:p>
          <a:p>
            <a:r>
              <a:rPr lang="ru-RU" sz="2000" b="1">
                <a:solidFill>
                  <a:srgbClr val="0066FF"/>
                </a:solidFill>
              </a:rPr>
              <a:t>В Сортыме ласково </a:t>
            </a:r>
          </a:p>
          <a:p>
            <a:r>
              <a:rPr lang="ru-RU" sz="2000" b="1">
                <a:solidFill>
                  <a:srgbClr val="0066FF"/>
                </a:solidFill>
              </a:rPr>
              <a:t>Сорожкой величают.</a:t>
            </a:r>
          </a:p>
          <a:p>
            <a:r>
              <a:rPr lang="ru-RU" sz="2000" b="1">
                <a:solidFill>
                  <a:srgbClr val="0066FF"/>
                </a:solidFill>
              </a:rPr>
              <a:t>Предпочитаю в  стайках я Охотиться и жить,</a:t>
            </a:r>
          </a:p>
          <a:p>
            <a:r>
              <a:rPr lang="ru-RU" sz="2000" b="1">
                <a:solidFill>
                  <a:srgbClr val="0066FF"/>
                </a:solidFill>
              </a:rPr>
              <a:t>Моллюсков ем, личинок,</a:t>
            </a:r>
          </a:p>
          <a:p>
            <a:r>
              <a:rPr lang="ru-RU" sz="2000" b="1">
                <a:solidFill>
                  <a:srgbClr val="0066FF"/>
                </a:solidFill>
              </a:rPr>
              <a:t>Или водоросли нить.</a:t>
            </a:r>
          </a:p>
          <a:p>
            <a:pPr eaLnBrk="0" hangingPunct="0"/>
            <a:endParaRPr lang="ru-RU" sz="2000" b="1">
              <a:solidFill>
                <a:srgbClr val="0066FF"/>
              </a:solidFill>
            </a:endParaRPr>
          </a:p>
        </p:txBody>
      </p:sp>
      <p:sp>
        <p:nvSpPr>
          <p:cNvPr id="81926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81927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260350"/>
            <a:ext cx="360045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Какие рыбы обитают в наших водоемах?</a:t>
            </a:r>
          </a:p>
        </p:txBody>
      </p:sp>
      <p:pic>
        <p:nvPicPr>
          <p:cNvPr id="73732" name="Picture 4" descr="Картинка 7 из 6719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946418">
            <a:off x="6516688" y="1484313"/>
            <a:ext cx="2295525" cy="1036637"/>
          </a:xfrm>
        </p:spPr>
      </p:pic>
      <p:sp>
        <p:nvSpPr>
          <p:cNvPr id="83972" name="WordArt 9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3887787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Проверь себя!</a:t>
            </a:r>
          </a:p>
        </p:txBody>
      </p:sp>
      <p:sp>
        <p:nvSpPr>
          <p:cNvPr id="83975" name="Rectangle 12"/>
          <p:cNvSpPr>
            <a:spLocks noChangeArrowheads="1"/>
          </p:cNvSpPr>
          <p:nvPr/>
        </p:nvSpPr>
        <p:spPr bwMode="auto">
          <a:xfrm flipH="1">
            <a:off x="7812088" y="270827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ерш</a:t>
            </a:r>
          </a:p>
        </p:txBody>
      </p:sp>
      <p:sp>
        <p:nvSpPr>
          <p:cNvPr id="83976" name="Rectangle 13"/>
          <p:cNvSpPr>
            <a:spLocks noChangeArrowheads="1"/>
          </p:cNvSpPr>
          <p:nvPr/>
        </p:nvSpPr>
        <p:spPr bwMode="auto">
          <a:xfrm>
            <a:off x="1476375" y="30686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щука</a:t>
            </a:r>
          </a:p>
        </p:txBody>
      </p:sp>
      <p:sp>
        <p:nvSpPr>
          <p:cNvPr id="2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  <p:pic>
        <p:nvPicPr>
          <p:cNvPr id="83979" name="Picture 11" descr="http://im6-tub-ru.yandex.net/i?id=261503869-10-72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133600"/>
            <a:ext cx="18002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12" descr="Картинка 3 из 1267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933825"/>
            <a:ext cx="36449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348038" y="580548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Угорь</a:t>
            </a:r>
            <a:r>
              <a:rPr lang="ru-RU" sz="2400"/>
              <a:t> </a:t>
            </a:r>
          </a:p>
        </p:txBody>
      </p:sp>
      <p:pic>
        <p:nvPicPr>
          <p:cNvPr id="83982" name="Picture 14" descr="Картинка 4 из 158345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23850" y="5516563"/>
            <a:ext cx="990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6" descr="http://im3-tub-ru.yandex.net/i?id=364787604-27-72&amp;n=17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844675"/>
            <a:ext cx="210502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4284663" y="3398838"/>
            <a:ext cx="114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налим</a:t>
            </a:r>
          </a:p>
        </p:txBody>
      </p:sp>
      <p:pic>
        <p:nvPicPr>
          <p:cNvPr id="83986" name="Picture 18" descr="Картинка 16 из 957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2413" y="3860800"/>
            <a:ext cx="38115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6948488" y="5545138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Стерлядь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2" grpId="0" animBg="1"/>
      <p:bldP spid="83976" grpId="0"/>
      <p:bldP spid="83981" grpId="0"/>
      <p:bldP spid="83985" grpId="0"/>
      <p:bldP spid="839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8813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3"/>
              </a:rPr>
              <a:t>http://www.fishingstars.ru/forum/showthread.php?t=123</a:t>
            </a:r>
            <a:endParaRPr lang="ru-RU" sz="2400" smtClean="0">
              <a:solidFill>
                <a:srgbClr val="CC3399"/>
              </a:solidFill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4"/>
              </a:rPr>
              <a:t>http://slavclub.ru/zagadki/zagadkiribi/1450-zagadki-schuka.html</a:t>
            </a:r>
            <a:endParaRPr lang="ru-RU" sz="2400" smtClean="0">
              <a:solidFill>
                <a:srgbClr val="CC3399"/>
              </a:solidFill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5"/>
              </a:rPr>
              <a:t>http://www.manorama.ru/article/nalim.html</a:t>
            </a:r>
            <a:endParaRPr lang="ru-RU" sz="2400" smtClean="0">
              <a:solidFill>
                <a:srgbClr val="CC3399"/>
              </a:solidFill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6"/>
              </a:rPr>
              <a:t>http://fishingplus.ru/index.php?option=com_content&amp;view=article&amp;id=82&amp;Itemid=85</a:t>
            </a:r>
            <a:endParaRPr lang="ru-RU" sz="2400" smtClean="0">
              <a:solidFill>
                <a:srgbClr val="CC3399"/>
              </a:solidFill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7"/>
              </a:rPr>
              <a:t>http://zagadochki.ru/riddle/polosataya-zlodeyka.html</a:t>
            </a:r>
            <a:endParaRPr lang="ru-RU" sz="2400" smtClean="0">
              <a:solidFill>
                <a:srgbClr val="CC3399"/>
              </a:solidFill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8"/>
              </a:rPr>
              <a:t>http://images.yandex.ru/yandsearch?text=%D0%BA%D0%B0%D1%80%D1%82%D0%B8%D0%BD%D0%BA%D0%B8%20%D0%BE%20%20%D0%BF%D0%BB%D0%BE%D1%82%D0%B2%D0%B5&amp;stype=image&amp;noreask=1&amp;lr=54</a:t>
            </a:r>
            <a:endParaRPr lang="ru-RU" sz="2400" smtClean="0">
              <a:solidFill>
                <a:srgbClr val="CC3399"/>
              </a:solidFill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CC3399"/>
                </a:solidFill>
                <a:hlinkClick r:id="rId9"/>
              </a:rPr>
              <a:t>http://www.ecosystema.ru/08nature/fish/040.htm</a:t>
            </a:r>
            <a:endParaRPr lang="ru-RU" sz="2400" smtClean="0">
              <a:solidFill>
                <a:srgbClr val="CC3399"/>
              </a:solidFill>
            </a:endParaRPr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4968875" cy="865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Интернетресурсы:</a:t>
            </a:r>
          </a:p>
        </p:txBody>
      </p:sp>
      <p:sp>
        <p:nvSpPr>
          <p:cNvPr id="86021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86022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10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600FF"/>
                </a:solidFill>
              </a:rPr>
              <a:t>Презентацию подготовила 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600FF"/>
                </a:solidFill>
              </a:rPr>
              <a:t>Воспитатель МБДОУ «Северное сияние»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600FF"/>
                </a:solidFill>
              </a:rPr>
              <a:t>Коптякова Ирина Владимировна</a:t>
            </a:r>
          </a:p>
        </p:txBody>
      </p:sp>
      <p:sp>
        <p:nvSpPr>
          <p:cNvPr id="88067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>     </a:t>
            </a:r>
            <a:r>
              <a:rPr lang="ru-RU" sz="2000" b="1" i="1" smtClean="0">
                <a:solidFill>
                  <a:srgbClr val="000066"/>
                </a:solidFill>
              </a:rPr>
              <a:t>Эта коварная хищница имеет удлиненное стреловидное тело, большую и длинную голову с сильно вытянутым рылом и широкой пастью</a:t>
            </a:r>
          </a:p>
        </p:txBody>
      </p:sp>
      <p:pic>
        <p:nvPicPr>
          <p:cNvPr id="3076" name="Picture 4" descr="Картинка 7 из 3783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r:link="rId4"/>
          <a:srcRect l="5315" t="33070" r="5905" b="27559"/>
          <a:stretch>
            <a:fillRect/>
          </a:stretch>
        </p:blipFill>
        <p:spPr>
          <a:xfrm>
            <a:off x="2195513" y="1557338"/>
            <a:ext cx="6765925" cy="2249487"/>
          </a:xfrm>
        </p:spPr>
      </p:pic>
      <p:pic>
        <p:nvPicPr>
          <p:cNvPr id="3081" name="Picture 9" descr="29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141663"/>
            <a:ext cx="34591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827088" y="6453188"/>
            <a:ext cx="770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II Всероссийский интернет-конкурс мультимедийных технологий "Мастер презентаций"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6245225"/>
            <a:ext cx="7775575" cy="476250"/>
          </a:xfrm>
          <a:noFill/>
        </p:spPr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003800" y="836613"/>
            <a:ext cx="3960813" cy="57610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9900CC"/>
                </a:solidFill>
              </a:rPr>
              <a:t>Обе челюсти выступают далеко вперед, причем нижняя челюсть длиннее верхней. На нижней челюсти зубы клыкообразные, на верхней, а также на языке и некоторых других костях ротовой полости — мелкие зубы, острия которых направлены назад. При помощи зубов щука лишь удерживает добычу, но не пережевывает</a:t>
            </a:r>
            <a:r>
              <a:rPr lang="en-US" sz="2000" b="1" smtClean="0">
                <a:solidFill>
                  <a:srgbClr val="9900CC"/>
                </a:solidFill>
              </a:rPr>
              <a:t> </a:t>
            </a:r>
            <a:r>
              <a:rPr lang="ru-RU" sz="2000" b="1" smtClean="0">
                <a:solidFill>
                  <a:srgbClr val="9900CC"/>
                </a:solidFill>
              </a:rPr>
              <a:t>ее, а проглатывает  целиком.</a:t>
            </a:r>
          </a:p>
        </p:txBody>
      </p:sp>
      <p:pic>
        <p:nvPicPr>
          <p:cNvPr id="4106" name="Picture 10" descr="Картинка 88 из 37838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268413"/>
            <a:ext cx="4951413" cy="4176712"/>
          </a:xfrm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27088" y="6445250"/>
            <a:ext cx="7559675" cy="412750"/>
          </a:xfrm>
          <a:noFill/>
        </p:spPr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</a:t>
            </a:r>
            <a:r>
              <a:rPr lang="ru-RU" sz="1800" smtClean="0"/>
              <a:t> </a:t>
            </a:r>
            <a:r>
              <a:rPr lang="ru-RU" smtClean="0"/>
              <a:t>"Мастер презентаций"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0" y="0"/>
            <a:ext cx="179388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rgbClr val="3333FF"/>
                </a:solidFill>
              </a:rPr>
              <a:t>Зубы у щуки непостоянны. Они выпадают постепенно и заменяются новыми (отслуживший определенный срок зуб выпадает, а рядом появляется другой).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rgbClr val="3333FF"/>
                </a:solidFill>
              </a:rPr>
              <a:t>Глаза  расположены в верхней части головы, что позволяет ей осматривать большое пространство, не поворачивая головы. </a:t>
            </a:r>
            <a:endParaRPr lang="en-US" sz="2000" b="1" i="1" smtClean="0">
              <a:solidFill>
                <a:srgbClr val="3333FF"/>
              </a:solidFill>
            </a:endParaRPr>
          </a:p>
        </p:txBody>
      </p:sp>
      <p:pic>
        <p:nvPicPr>
          <p:cNvPr id="7172" name="Picture 4" descr="8"/>
          <p:cNvPicPr>
            <a:picLocks noChangeAspect="1" noChangeArrowheads="1"/>
          </p:cNvPicPr>
          <p:nvPr/>
        </p:nvPicPr>
        <p:blipFill>
          <a:blip r:embed="rId3"/>
          <a:srcRect l="14174" t="8820" r="6615" b="16377"/>
          <a:stretch>
            <a:fillRect/>
          </a:stretch>
        </p:blipFill>
        <p:spPr bwMode="auto">
          <a:xfrm>
            <a:off x="1692275" y="2349500"/>
            <a:ext cx="546258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3333FF"/>
                </a:solidFill>
              </a:rPr>
              <a:t/>
            </a:r>
            <a:br>
              <a:rPr lang="ru-RU" sz="2400" b="1" i="1" smtClean="0">
                <a:solidFill>
                  <a:srgbClr val="3333FF"/>
                </a:solidFill>
              </a:rPr>
            </a:br>
            <a:r>
              <a:rPr lang="ru-RU" sz="2400" b="1" i="1" smtClean="0">
                <a:solidFill>
                  <a:srgbClr val="3333FF"/>
                </a:solidFill>
              </a:rPr>
              <a:t/>
            </a:r>
            <a:br>
              <a:rPr lang="ru-RU" sz="2400" b="1" i="1" smtClean="0">
                <a:solidFill>
                  <a:srgbClr val="3333FF"/>
                </a:solidFill>
              </a:rPr>
            </a:br>
            <a:r>
              <a:rPr lang="ru-RU" sz="2400" b="1" i="1" smtClean="0">
                <a:solidFill>
                  <a:srgbClr val="3333FF"/>
                </a:solidFill>
              </a:rPr>
              <a:t>Окраска тела щуки подвержена значительным изменениям. В глубоких водоемах она темнее, чем в мелких, заросших водными растениями</a:t>
            </a:r>
            <a:br>
              <a:rPr lang="ru-RU" sz="2400" b="1" i="1" smtClean="0">
                <a:solidFill>
                  <a:srgbClr val="3333FF"/>
                </a:solidFill>
              </a:rPr>
            </a:br>
            <a:endParaRPr lang="ru-RU" sz="2400" b="1" i="1" smtClean="0">
              <a:solidFill>
                <a:srgbClr val="3333FF"/>
              </a:solidFill>
            </a:endParaRPr>
          </a:p>
        </p:txBody>
      </p:sp>
      <p:pic>
        <p:nvPicPr>
          <p:cNvPr id="82951" name="Picture 7" descr="photo_schuki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203662">
            <a:off x="4716463" y="2205038"/>
            <a:ext cx="3883025" cy="2587625"/>
          </a:xfrm>
        </p:spPr>
      </p:pic>
      <p:pic>
        <p:nvPicPr>
          <p:cNvPr id="82952" name="Picture 8" descr="фото щуки 1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rot="20589368">
            <a:off x="395288" y="2060575"/>
            <a:ext cx="3616325" cy="2605088"/>
          </a:xfrm>
        </p:spPr>
      </p:pic>
      <p:pic>
        <p:nvPicPr>
          <p:cNvPr id="82953" name="Picture 9" descr="19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860800"/>
            <a:ext cx="45704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32776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>
          <a:xfrm>
            <a:off x="3995738" y="333375"/>
            <a:ext cx="4897437" cy="574675"/>
          </a:xfrm>
        </p:spPr>
        <p:txBody>
          <a:bodyPr/>
          <a:lstStyle/>
          <a:p>
            <a:pPr algn="l" eaLnBrk="1" hangingPunct="1"/>
            <a:r>
              <a:rPr lang="ru-RU" sz="2800" b="1" i="1" smtClean="0">
                <a:solidFill>
                  <a:schemeClr val="bg1"/>
                </a:solidFill>
              </a:rPr>
              <a:t>Голодная щука нападает на</a:t>
            </a:r>
          </a:p>
        </p:txBody>
      </p:sp>
      <p:pic>
        <p:nvPicPr>
          <p:cNvPr id="85002" name="Picture 10" descr="Картинка 4 из 37838"/>
          <p:cNvPicPr>
            <a:picLocks noChangeAspect="1" noChangeArrowheads="1"/>
          </p:cNvPicPr>
          <p:nvPr>
            <p:ph type="body"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836613"/>
            <a:ext cx="4070350" cy="2538412"/>
          </a:xfrm>
        </p:spPr>
      </p:pic>
      <p:pic>
        <p:nvPicPr>
          <p:cNvPr id="85003" name="Picture 11" descr="Картинка 1 из 2079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4508500"/>
            <a:ext cx="2033588" cy="1873250"/>
          </a:xfrm>
        </p:spPr>
      </p:pic>
      <p:pic>
        <p:nvPicPr>
          <p:cNvPr id="85004" name="Picture 12" descr="Картинка 13 из 17504"/>
          <p:cNvPicPr>
            <a:picLocks noChangeAspect="1" noChangeArrowheads="1"/>
          </p:cNvPicPr>
          <p:nvPr>
            <p:ph sz="quarter" idx="2"/>
          </p:nvPr>
        </p:nvPicPr>
        <p:blipFill>
          <a:blip r:embed="rId5" r:link="rId6"/>
          <a:srcRect l="14278" t="10730" r="15118" b="9538"/>
          <a:stretch>
            <a:fillRect/>
          </a:stretch>
        </p:blipFill>
        <p:spPr>
          <a:xfrm>
            <a:off x="2843213" y="4508500"/>
            <a:ext cx="3198812" cy="2019300"/>
          </a:xfrm>
        </p:spPr>
      </p:pic>
      <p:pic>
        <p:nvPicPr>
          <p:cNvPr id="85005" name="Picture 13" descr="Картинка 3 из 185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929946">
            <a:off x="250825" y="1125538"/>
            <a:ext cx="38862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14" descr="Картинка 16 из 9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4221163"/>
            <a:ext cx="190817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16"/>
          <p:cNvSpPr>
            <a:spLocks noChangeArrowheads="1"/>
          </p:cNvSpPr>
          <p:nvPr/>
        </p:nvSpPr>
        <p:spPr bwMode="auto">
          <a:xfrm>
            <a:off x="6732588" y="3500438"/>
            <a:ext cx="241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водоплавающих птиц,</a:t>
            </a:r>
          </a:p>
        </p:txBody>
      </p:sp>
      <p:sp>
        <p:nvSpPr>
          <p:cNvPr id="34826" name="Rectangle 17"/>
          <p:cNvSpPr>
            <a:spLocks noChangeArrowheads="1"/>
          </p:cNvSpPr>
          <p:nvPr/>
        </p:nvSpPr>
        <p:spPr bwMode="auto">
          <a:xfrm>
            <a:off x="179388" y="3933825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водяных крыс</a:t>
            </a:r>
          </a:p>
        </p:txBody>
      </p:sp>
      <p:sp>
        <p:nvSpPr>
          <p:cNvPr id="34827" name="Rectangle 18"/>
          <p:cNvSpPr>
            <a:spLocks noChangeArrowheads="1"/>
          </p:cNvSpPr>
          <p:nvPr/>
        </p:nvSpPr>
        <p:spPr bwMode="auto">
          <a:xfrm>
            <a:off x="323850" y="8366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головастиков</a:t>
            </a:r>
            <a:r>
              <a:rPr lang="ru-RU" sz="2000" b="1">
                <a:solidFill>
                  <a:srgbClr val="D60093"/>
                </a:solidFill>
              </a:rPr>
              <a:t>.</a:t>
            </a:r>
          </a:p>
        </p:txBody>
      </p:sp>
      <p:sp>
        <p:nvSpPr>
          <p:cNvPr id="34828" name="Rectangle 19"/>
          <p:cNvSpPr>
            <a:spLocks noChangeArrowheads="1"/>
          </p:cNvSpPr>
          <p:nvPr/>
        </p:nvSpPr>
        <p:spPr bwMode="auto">
          <a:xfrm>
            <a:off x="2700338" y="3860800"/>
            <a:ext cx="215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зеленых лягушек</a:t>
            </a:r>
          </a:p>
        </p:txBody>
      </p:sp>
      <p:sp>
        <p:nvSpPr>
          <p:cNvPr id="34829" name="AutoShape 20"/>
          <p:cNvSpPr>
            <a:spLocks noChangeArrowheads="1"/>
          </p:cNvSpPr>
          <p:nvPr/>
        </p:nvSpPr>
        <p:spPr bwMode="auto">
          <a:xfrm rot="-4793713">
            <a:off x="3930650" y="1141413"/>
            <a:ext cx="282575" cy="1123950"/>
          </a:xfrm>
          <a:prstGeom prst="upArrow">
            <a:avLst>
              <a:gd name="adj1" fmla="val 50000"/>
              <a:gd name="adj2" fmla="val 994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21"/>
          <p:cNvSpPr>
            <a:spLocks noChangeArrowheads="1"/>
          </p:cNvSpPr>
          <p:nvPr/>
        </p:nvSpPr>
        <p:spPr bwMode="auto">
          <a:xfrm rot="-6894609">
            <a:off x="3409156" y="1783557"/>
            <a:ext cx="282575" cy="2132012"/>
          </a:xfrm>
          <a:prstGeom prst="upArrow">
            <a:avLst>
              <a:gd name="adj1" fmla="val 50000"/>
              <a:gd name="adj2" fmla="val 1886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23"/>
          <p:cNvSpPr>
            <a:spLocks noChangeArrowheads="1"/>
          </p:cNvSpPr>
          <p:nvPr/>
        </p:nvSpPr>
        <p:spPr bwMode="auto">
          <a:xfrm rot="8109631">
            <a:off x="6007100" y="3298825"/>
            <a:ext cx="301625" cy="1123950"/>
          </a:xfrm>
          <a:prstGeom prst="upArrow">
            <a:avLst>
              <a:gd name="adj1" fmla="val 50000"/>
              <a:gd name="adj2" fmla="val 931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24"/>
          <p:cNvSpPr>
            <a:spLocks noChangeArrowheads="1"/>
          </p:cNvSpPr>
          <p:nvPr/>
        </p:nvSpPr>
        <p:spPr bwMode="auto">
          <a:xfrm rot="-8817103">
            <a:off x="4203700" y="2711450"/>
            <a:ext cx="300038" cy="1214438"/>
          </a:xfrm>
          <a:prstGeom prst="upArrow">
            <a:avLst>
              <a:gd name="adj1" fmla="val 50000"/>
              <a:gd name="adj2" fmla="val 1011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34834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9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34827" grpId="0"/>
      <p:bldP spid="34828" grpId="0"/>
      <p:bldP spid="34829" grpId="0" animBg="1"/>
      <p:bldP spid="34830" grpId="0" animBg="1"/>
      <p:bldP spid="34831" grpId="0" animBg="1"/>
      <p:bldP spid="348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8208963" cy="1354137"/>
          </a:xfrm>
        </p:spPr>
        <p:txBody>
          <a:bodyPr/>
          <a:lstStyle/>
          <a:p>
            <a:pPr eaLnBrk="1" hangingPunct="1"/>
            <a:r>
              <a:rPr lang="ru-RU" sz="2400" b="1" smtClean="0"/>
              <a:t>Нерестится щука сразу после таяния льда при температуре воды 3—6°С. Достигает она  1,5 м длины и веса до 35 кг.</a:t>
            </a:r>
            <a:r>
              <a:rPr lang="ru-RU" sz="4000" smtClean="0"/>
              <a:t> </a:t>
            </a:r>
          </a:p>
        </p:txBody>
      </p:sp>
      <p:pic>
        <p:nvPicPr>
          <p:cNvPr id="9220" name="Picture 4" descr="Картинка 14 из 37838"/>
          <p:cNvPicPr>
            <a:picLocks noChangeAspect="1" noChangeArrowheads="1"/>
          </p:cNvPicPr>
          <p:nvPr/>
        </p:nvPicPr>
        <p:blipFill>
          <a:blip r:embed="rId3" r:link="rId4"/>
          <a:srcRect t="4199" b="20157"/>
          <a:stretch>
            <a:fillRect/>
          </a:stretch>
        </p:blipFill>
        <p:spPr bwMode="auto">
          <a:xfrm>
            <a:off x="1116013" y="1844675"/>
            <a:ext cx="7107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 txBox="1">
            <a:spLocks noGrp="1" noChangeArrowheads="1"/>
          </p:cNvSpPr>
          <p:nvPr/>
        </p:nvSpPr>
        <p:spPr bwMode="auto">
          <a:xfrm>
            <a:off x="827088" y="6445250"/>
            <a:ext cx="7559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II Всероссийский интернет-конкурс мультимедийных технологий</a:t>
            </a:r>
            <a:r>
              <a:rPr lang="ru-RU"/>
              <a:t> </a:t>
            </a:r>
            <a:r>
              <a:rPr lang="ru-RU" sz="1400"/>
              <a:t>"Мастер презентаций"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6348413" y="0"/>
            <a:ext cx="279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 http://www.o-detstve.ru </a:t>
            </a:r>
            <a:r>
              <a:rPr lang="en-US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1403</Words>
  <Application>Microsoft Office PowerPoint</Application>
  <PresentationFormat>Экран (4:3)</PresentationFormat>
  <Paragraphs>233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Оформление по умолчанию</vt:lpstr>
      <vt:lpstr>Слайд 1</vt:lpstr>
      <vt:lpstr>«Сорт»,  в переводе с хантыйского –щука, «лорым» - озерный. Так что происхождение названия поселка Сортым вполне понятно.</vt:lpstr>
      <vt:lpstr>Пим, Айпим, Тосомьяха,Тромьяган, Сортым… Эти интересные слова –  названия рек нашей местности. А озер в этих местах не счесть, и почти в каждом из них водится щука.</vt:lpstr>
      <vt:lpstr>      Эта коварная хищница имеет удлиненное стреловидное тело, большую и длинную голову с сильно вытянутым рылом и широкой пастью</vt:lpstr>
      <vt:lpstr>Слайд 5</vt:lpstr>
      <vt:lpstr>Слайд 6</vt:lpstr>
      <vt:lpstr>  Окраска тела щуки подвержена значительным изменениям. В глубоких водоемах она темнее, чем в мелких, заросших водными растениями </vt:lpstr>
      <vt:lpstr>Голодная щука нападает на</vt:lpstr>
      <vt:lpstr>Нерестится щука сразу после таяния льда при температуре воды 3—6°С. Достигает она  1,5 м длины и веса до 35 кг. </vt:lpstr>
      <vt:lpstr>Слайд 10</vt:lpstr>
      <vt:lpstr>Особенность Пима состоит в том, что в реке очень мало щуки и окуня. Зато огромное количество  язя.</vt:lpstr>
      <vt:lpstr>       Язь — пресноводная рыба, однако может жить и в солоноватой воде морских заливов.  Избегает очень быстрых и холодных рек, предпочитая более глубокие  с  медленным течением.</vt:lpstr>
      <vt:lpstr>Слайд 13</vt:lpstr>
      <vt:lpstr>Слайд 14</vt:lpstr>
      <vt:lpstr>  Яркой окраски, широк и горбат.  Длина тела до 40 см, масса до 2 кг  и более. </vt:lpstr>
      <vt:lpstr>    Поперечные темные полоски перепоясывают его туловище. На жаберных крышках – по острому шипу, на первом спинном плавнике - колючие лучи. Рот с многочисленными очень мелкими зубами, которыми он, впрочем, не может перекусить леску, как это легко делает щука. Тона расцветки светлее у речного окуня и темнее у озерного. </vt:lpstr>
      <vt:lpstr>Слайд 17</vt:lpstr>
      <vt:lpstr>  Пища окуня - преимущественно мелкая рыба, черви, личинки насекомых, линючие раки, мормыши </vt:lpstr>
      <vt:lpstr>Слайд 19</vt:lpstr>
      <vt:lpstr>     </vt:lpstr>
      <vt:lpstr>Слайд 21</vt:lpstr>
      <vt:lpstr>  Питается как растительной, так и животной пищей:  разнообразными беспозвоночными и их личинками, моллюсками, летом потребляют много нитчатых водорослей, а при обилии мальков крупная плотва питается личинками и мальками рыб.</vt:lpstr>
      <vt:lpstr>Слайд 23</vt:lpstr>
      <vt:lpstr>Слайд 24</vt:lpstr>
      <vt:lpstr>   Маленькие глаза, большая пасть с несколькими рядами зубов, небольшие усики – два на верхней, один на нижней челюсти . Налим – донная рыба и его цвет зависит от характера дна (от темно-коричневого до желтовато-зеленого и прозрачности и освещенности воды.</vt:lpstr>
      <vt:lpstr>Слайд 26</vt:lpstr>
      <vt:lpstr>Налим — хищник.</vt:lpstr>
      <vt:lpstr>Слайд 28</vt:lpstr>
      <vt:lpstr>Слайд 29</vt:lpstr>
      <vt:lpstr>Слайд 30</vt:lpstr>
      <vt:lpstr>Ем я все и быстро очень Я расту в длину и вширь. Коль поймать меня захочешь- Станет наживкой  Червяк и мизгирь. Быстрых течений я избегаю. Коль не дорос – Подъязком называют</vt:lpstr>
      <vt:lpstr>Какие рыбы обитают в наших водоемах?</vt:lpstr>
      <vt:lpstr>Слайд 33</vt:lpstr>
      <vt:lpstr>Слайд 34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24</cp:revision>
  <dcterms:created xsi:type="dcterms:W3CDTF">2012-03-22T16:41:27Z</dcterms:created>
  <dcterms:modified xsi:type="dcterms:W3CDTF">2012-05-22T16:35:09Z</dcterms:modified>
</cp:coreProperties>
</file>