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83" r:id="rId2"/>
    <p:sldId id="284" r:id="rId3"/>
    <p:sldId id="319" r:id="rId4"/>
    <p:sldId id="323" r:id="rId5"/>
    <p:sldId id="287" r:id="rId6"/>
    <p:sldId id="324" r:id="rId7"/>
    <p:sldId id="292" r:id="rId8"/>
    <p:sldId id="322" r:id="rId9"/>
    <p:sldId id="325" r:id="rId10"/>
    <p:sldId id="295" r:id="rId11"/>
    <p:sldId id="304" r:id="rId12"/>
    <p:sldId id="306" r:id="rId13"/>
    <p:sldId id="299" r:id="rId14"/>
    <p:sldId id="298" r:id="rId15"/>
    <p:sldId id="326" r:id="rId16"/>
    <p:sldId id="309" r:id="rId17"/>
    <p:sldId id="31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9966"/>
    <a:srgbClr val="00CC00"/>
    <a:srgbClr val="00CC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335" autoAdjust="0"/>
    <p:restoredTop sz="90724" autoAdjust="0"/>
  </p:normalViewPr>
  <p:slideViewPr>
    <p:cSldViewPr>
      <p:cViewPr varScale="1">
        <p:scale>
          <a:sx n="107" d="100"/>
          <a:sy n="107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AC37-76E6-4A55-BB97-9A115D4A9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9742C-24D7-47FE-87EB-2ACC19E1D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2BA9-4713-40F6-BFB9-BB9A6ADA3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F4DA-D3BD-4A78-AECB-2270EB3F8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2DCF-A71C-4DB1-AFE9-10768E994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E11B-F95B-41A7-A657-81875B6B5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0E12-CB76-4ED5-A4CC-21C1E81D8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A6D5-A9C7-4583-B9B3-0F0074737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EF82-D237-4E27-84E7-8554EC093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98D8-B236-4B31-9B1E-29510351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9D0A-D851-4908-8C9D-FD8B337D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2CAFEFF-C61A-4339-8051-60788393C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9" r:id="rId9"/>
    <p:sldLayoutId id="2147483670" r:id="rId10"/>
    <p:sldLayoutId id="214748366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19138"/>
            <a:ext cx="803116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8263"/>
            <a:ext cx="9323388" cy="6994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116013" y="969963"/>
            <a:ext cx="23034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600" dirty="0"/>
              <a:t>Составила:</a:t>
            </a:r>
          </a:p>
          <a:p>
            <a:pPr algn="r">
              <a:defRPr/>
            </a:pPr>
            <a:r>
              <a:rPr lang="ru-RU" sz="1600" dirty="0"/>
              <a:t>Музыкальный руководитель</a:t>
            </a:r>
          </a:p>
          <a:p>
            <a:pPr algn="r">
              <a:defRPr/>
            </a:pPr>
            <a:r>
              <a:rPr lang="ru-RU" sz="1600" dirty="0"/>
              <a:t>АУ ДОУ ДСКВ № 9 «Черепашка»,</a:t>
            </a:r>
          </a:p>
          <a:p>
            <a:pPr algn="r">
              <a:defRPr/>
            </a:pPr>
            <a:r>
              <a:rPr lang="ru-RU" sz="1600" dirty="0"/>
              <a:t>г. Радужный, Тюменская обл.</a:t>
            </a:r>
          </a:p>
          <a:p>
            <a:pPr algn="r">
              <a:defRPr/>
            </a:pPr>
            <a:r>
              <a:rPr lang="ru-RU" sz="1600" b="1" dirty="0">
                <a:solidFill>
                  <a:schemeClr val="accent3">
                    <a:lumMod val="10000"/>
                  </a:schemeClr>
                </a:solidFill>
              </a:rPr>
              <a:t>СЛАВКИНА  </a:t>
            </a:r>
          </a:p>
          <a:p>
            <a:pPr algn="r">
              <a:defRPr/>
            </a:pPr>
            <a:r>
              <a:rPr lang="ru-RU" sz="1600" b="1" dirty="0">
                <a:solidFill>
                  <a:schemeClr val="accent3">
                    <a:lumMod val="10000"/>
                  </a:schemeClr>
                </a:solidFill>
              </a:rPr>
              <a:t>ИРИНА СЕМЕНОВНА </a:t>
            </a: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755650" y="4949825"/>
            <a:ext cx="7345363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МАСЛЕНИЦА</a:t>
            </a:r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7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 r="18475"/>
          <a:stretch>
            <a:fillRect/>
          </a:stretch>
        </p:blipFill>
        <p:spPr bwMode="auto">
          <a:xfrm>
            <a:off x="468313" y="836613"/>
            <a:ext cx="814070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3825" y="-136525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8677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288"/>
            <a:ext cx="80994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2"/>
          <p:cNvSpPr>
            <a:spLocks noChangeArrowheads="1"/>
          </p:cNvSpPr>
          <p:nvPr/>
        </p:nvSpPr>
        <p:spPr bwMode="auto">
          <a:xfrm>
            <a:off x="1331913" y="27305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u="sng"/>
              <a:t>«СНЕЖНАЯ ЭСТАФЕТА»</a:t>
            </a:r>
            <a:endParaRPr lang="ru-RU" sz="1400"/>
          </a:p>
          <a:p>
            <a:pPr algn="ctr"/>
            <a:r>
              <a:rPr lang="ru-RU" sz="1400"/>
              <a:t>Наносить ведро снега детской лопаточкой. </a:t>
            </a:r>
          </a:p>
        </p:txBody>
      </p:sp>
    </p:spTree>
  </p:cSld>
  <p:clrMapOvr>
    <a:masterClrMapping/>
  </p:clrMapOvr>
  <p:transition spd="slow" advClick="0" advTm="6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29698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 l="9830" t="1923" r="7100" b="18288"/>
          <a:stretch>
            <a:fillRect/>
          </a:stretch>
        </p:blipFill>
        <p:spPr bwMode="auto">
          <a:xfrm>
            <a:off x="534988" y="1196975"/>
            <a:ext cx="8188325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7800" y="-119063"/>
            <a:ext cx="9323388" cy="6994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9701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288"/>
            <a:ext cx="809942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1331913" y="260350"/>
            <a:ext cx="6624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u="sng"/>
              <a:t>«ЗМЕЙКА»</a:t>
            </a:r>
            <a:endParaRPr lang="ru-RU" sz="1400"/>
          </a:p>
          <a:p>
            <a:pPr algn="ctr"/>
            <a:r>
              <a:rPr lang="ru-RU" sz="1400"/>
              <a:t>Бежим до буйка и обратно всей командой, чья команда окажется целее.</a:t>
            </a:r>
          </a:p>
        </p:txBody>
      </p:sp>
    </p:spTree>
  </p:cSld>
  <p:clrMapOvr>
    <a:masterClrMapping/>
  </p:clrMapOvr>
  <p:transition spd="slow" advClick="0" advTm="6000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 l="5051" r="12560"/>
          <a:stretch>
            <a:fillRect/>
          </a:stretch>
        </p:blipFill>
        <p:spPr bwMode="auto">
          <a:xfrm>
            <a:off x="468313" y="984250"/>
            <a:ext cx="8128000" cy="525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9388" y="-136525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25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288"/>
            <a:ext cx="80994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Прямоугольник 2"/>
          <p:cNvSpPr>
            <a:spLocks noChangeArrowheads="1"/>
          </p:cNvSpPr>
          <p:nvPr/>
        </p:nvSpPr>
        <p:spPr bwMode="auto">
          <a:xfrm>
            <a:off x="1763713" y="188913"/>
            <a:ext cx="5616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Ском:  А сейчас, детвора, ждет вас еще одна игра!</a:t>
            </a:r>
          </a:p>
          <a:p>
            <a:pPr algn="ctr"/>
            <a:endParaRPr lang="ru-RU" sz="1400"/>
          </a:p>
          <a:p>
            <a:pPr algn="ctr"/>
            <a:endParaRPr lang="ru-RU" sz="1400"/>
          </a:p>
        </p:txBody>
      </p:sp>
      <p:sp>
        <p:nvSpPr>
          <p:cNvPr id="30729" name="Прямоугольник 2"/>
          <p:cNvSpPr>
            <a:spLocks noChangeArrowheads="1"/>
          </p:cNvSpPr>
          <p:nvPr/>
        </p:nvSpPr>
        <p:spPr bwMode="auto">
          <a:xfrm>
            <a:off x="1042988" y="549275"/>
            <a:ext cx="6913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u="sng"/>
              <a:t>«ПЕРЕТЯГИВАНИЕ КАНАТА»</a:t>
            </a:r>
            <a:endParaRPr lang="ru-RU" sz="1400"/>
          </a:p>
          <a:p>
            <a:pPr algn="ctr"/>
            <a:r>
              <a:rPr lang="ru-RU" sz="1400"/>
              <a:t>Соревнуются две целые команды детей. Кто перетянет канат  на свою сторону. </a:t>
            </a:r>
          </a:p>
        </p:txBody>
      </p:sp>
    </p:spTree>
  </p:cSld>
  <p:clrMapOvr>
    <a:masterClrMapping/>
  </p:clrMapOvr>
  <p:transition spd="slow" advClick="0" advTm="6000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t="2719" b="1286"/>
          <a:stretch>
            <a:fillRect/>
          </a:stretch>
        </p:blipFill>
        <p:spPr bwMode="auto">
          <a:xfrm>
            <a:off x="539750" y="1003300"/>
            <a:ext cx="79184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3513" y="-136525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3797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813" y="0"/>
            <a:ext cx="809942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2"/>
          <p:cNvSpPr>
            <a:spLocks noChangeArrowheads="1"/>
          </p:cNvSpPr>
          <p:nvPr/>
        </p:nvSpPr>
        <p:spPr bwMode="auto">
          <a:xfrm>
            <a:off x="1047750" y="330200"/>
            <a:ext cx="72009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/>
              <a:t>Ском:  Ну, что, Леший и Кикимора, кто выиграл?</a:t>
            </a:r>
          </a:p>
          <a:p>
            <a:pPr algn="ctr"/>
            <a:r>
              <a:rPr lang="ru-RU" sz="1300"/>
              <a:t>Леший:  Ладно, отдадим мы вам вашу Масленицу!</a:t>
            </a:r>
          </a:p>
          <a:p>
            <a:pPr algn="ctr"/>
            <a:r>
              <a:rPr lang="ru-RU" sz="1300"/>
              <a:t>(отдают Масленицу)</a:t>
            </a:r>
          </a:p>
        </p:txBody>
      </p:sp>
    </p:spTree>
  </p:cSld>
  <p:clrMapOvr>
    <a:masterClrMapping/>
  </p:clrMapOvr>
  <p:transition spd="slow" advClick="0" advTm="8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 l="8910" r="7086" b="9660"/>
          <a:stretch>
            <a:fillRect/>
          </a:stretch>
        </p:blipFill>
        <p:spPr bwMode="auto">
          <a:xfrm>
            <a:off x="409575" y="1052513"/>
            <a:ext cx="7983538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638" y="-133350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4821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288"/>
            <a:ext cx="8099425" cy="109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Прямоугольник 2"/>
          <p:cNvSpPr>
            <a:spLocks noChangeArrowheads="1"/>
          </p:cNvSpPr>
          <p:nvPr/>
        </p:nvSpPr>
        <p:spPr bwMode="auto">
          <a:xfrm>
            <a:off x="1042988" y="188913"/>
            <a:ext cx="71294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err="1" smtClean="0"/>
              <a:t>Масл-ца</a:t>
            </a:r>
            <a:r>
              <a:rPr lang="ru-RU" sz="1400" dirty="0"/>
              <a:t>: Очень, очень рада я, я  бы век у вас была,</a:t>
            </a:r>
          </a:p>
          <a:p>
            <a:pPr algn="ctr"/>
            <a:r>
              <a:rPr lang="ru-RU" sz="1400" dirty="0"/>
              <a:t>              Чем могу отблагодарить? Чем могу вас угостить?</a:t>
            </a:r>
          </a:p>
          <a:p>
            <a:pPr algn="ctr"/>
            <a:endParaRPr lang="ru-RU" sz="1300" dirty="0"/>
          </a:p>
          <a:p>
            <a:pPr algn="ctr"/>
            <a:endParaRPr lang="ru-RU" sz="1300" dirty="0"/>
          </a:p>
        </p:txBody>
      </p:sp>
    </p:spTree>
  </p:cSld>
  <p:clrMapOvr>
    <a:masterClrMapping/>
  </p:clrMapOvr>
  <p:transition spd="slow" advClick="0" advTm="6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993062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538" y="-100013"/>
            <a:ext cx="9323388" cy="6994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5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288"/>
            <a:ext cx="80994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Прямоугольник 1"/>
          <p:cNvSpPr>
            <a:spLocks noChangeArrowheads="1"/>
          </p:cNvSpPr>
          <p:nvPr/>
        </p:nvSpPr>
        <p:spPr bwMode="auto">
          <a:xfrm>
            <a:off x="1258888" y="260350"/>
            <a:ext cx="6985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300"/>
              <a:t>Ском:  Ждали мы Масленицу, поджидали, а блинов и чаю еще не видали.</a:t>
            </a:r>
          </a:p>
          <a:p>
            <a:r>
              <a:rPr lang="ru-RU" sz="1300"/>
              <a:t>            Думали, она семь недель, а она, как один день.</a:t>
            </a:r>
          </a:p>
          <a:p>
            <a:r>
              <a:rPr lang="ru-RU" sz="1300"/>
              <a:t>            Как на масленой неделе из печи блины  летели.</a:t>
            </a:r>
          </a:p>
          <a:p>
            <a:r>
              <a:rPr lang="ru-RU" sz="1300"/>
              <a:t>            Мы давно блинов не ели, мы блиночков захотели.</a:t>
            </a:r>
          </a:p>
        </p:txBody>
      </p:sp>
    </p:spTree>
    <p:extLst>
      <p:ext uri="{BB962C8B-B14F-4D97-AF65-F5344CB8AC3E}">
        <p14:creationId xmlns:p14="http://schemas.microsoft.com/office/powerpoint/2010/main" val="2349560241"/>
      </p:ext>
    </p:extLst>
  </p:cSld>
  <p:clrMapOvr>
    <a:masterClrMapping/>
  </p:clrMapOvr>
  <p:transition spd="slow" advClick="0" advTm="1300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 l="15730" r="-10526"/>
          <a:stretch>
            <a:fillRect/>
          </a:stretch>
        </p:blipFill>
        <p:spPr bwMode="auto">
          <a:xfrm>
            <a:off x="611188" y="981075"/>
            <a:ext cx="93027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0175" y="3175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6869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15888"/>
            <a:ext cx="809942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550" y="73025"/>
            <a:ext cx="7200900" cy="908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/>
              <a:t> </a:t>
            </a:r>
            <a:r>
              <a:rPr lang="ru-RU" sz="1200" dirty="0"/>
              <a:t>Вот румяные блины  во все стороны равны! К ним сметана или джем,   разбирайте, хватит всем!</a:t>
            </a:r>
          </a:p>
          <a:p>
            <a:pPr algn="ctr">
              <a:defRPr/>
            </a:pPr>
            <a:r>
              <a:rPr lang="ru-RU" sz="1300" dirty="0"/>
              <a:t>Блинчики, блинчики, блинчики- оладушки, кушайте, кушайте, кушайте, ребятушки!</a:t>
            </a:r>
          </a:p>
          <a:p>
            <a:pPr algn="ctr">
              <a:defRPr/>
            </a:pPr>
            <a:r>
              <a:rPr lang="ru-RU" sz="1300" dirty="0"/>
              <a:t>            Блины  румяны, да красивы, а за праздник всем «СПАСИБО!»</a:t>
            </a:r>
          </a:p>
          <a:p>
            <a:pPr algn="just">
              <a:defRPr/>
            </a:pPr>
            <a:r>
              <a:rPr lang="ru-RU" sz="1300" dirty="0"/>
              <a:t> </a:t>
            </a:r>
            <a:r>
              <a:rPr lang="ru-RU" sz="1250" dirty="0"/>
              <a:t>Жаль мне с вами расставаться, но пришла пора прощаться, примите от меня земной поклон!</a:t>
            </a:r>
          </a:p>
        </p:txBody>
      </p:sp>
    </p:spTree>
  </p:cSld>
  <p:clrMapOvr>
    <a:masterClrMapping/>
  </p:clrMapOvr>
  <p:transition spd="slow" advClick="0" advTm="19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8915" name="Picture 4" descr="1-web"/>
          <p:cNvPicPr>
            <a:picLocks noChangeAspect="1" noChangeArrowheads="1"/>
          </p:cNvPicPr>
          <p:nvPr/>
        </p:nvPicPr>
        <p:blipFill>
          <a:blip r:embed="rId2"/>
          <a:srcRect t="29008" b="6274"/>
          <a:stretch>
            <a:fillRect/>
          </a:stretch>
        </p:blipFill>
        <p:spPr bwMode="auto">
          <a:xfrm>
            <a:off x="684213" y="549275"/>
            <a:ext cx="79692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-136525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8917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288"/>
            <a:ext cx="809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Прямоугольник 8"/>
          <p:cNvSpPr>
            <a:spLocks noChangeArrowheads="1"/>
          </p:cNvSpPr>
          <p:nvPr/>
        </p:nvSpPr>
        <p:spPr bwMode="auto">
          <a:xfrm>
            <a:off x="827088" y="163513"/>
            <a:ext cx="7705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669900"/>
                </a:solidFill>
              </a:rPr>
              <a:t>СЕГОДНЯ БЛИНЫ, А ЗАВТРА – ВЕСНА…</a:t>
            </a:r>
            <a:endParaRPr lang="ru-RU" sz="2800">
              <a:solidFill>
                <a:srgbClr val="669900"/>
              </a:solidFill>
            </a:endParaRPr>
          </a:p>
        </p:txBody>
      </p:sp>
    </p:spTree>
  </p:cSld>
  <p:clrMapOvr>
    <a:masterClrMapping/>
  </p:clrMapOvr>
  <p:transition spd="slow" advClick="0" advTm="5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 l="3595" r="-11972"/>
          <a:stretch>
            <a:fillRect/>
          </a:stretch>
        </p:blipFill>
        <p:spPr bwMode="auto">
          <a:xfrm>
            <a:off x="558800" y="1196975"/>
            <a:ext cx="9261475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0"/>
            <a:ext cx="9324975" cy="6992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341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0"/>
            <a:ext cx="777716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3"/>
          <p:cNvSpPr>
            <a:spLocks noChangeArrowheads="1"/>
          </p:cNvSpPr>
          <p:nvPr/>
        </p:nvSpPr>
        <p:spPr bwMode="auto">
          <a:xfrm>
            <a:off x="1042988" y="82550"/>
            <a:ext cx="68421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/>
              <a:t>            Эй, веселей, собирайся, народ! Нынче Масленица в гости идет!</a:t>
            </a:r>
          </a:p>
          <a:p>
            <a:pPr algn="ctr"/>
            <a:r>
              <a:rPr lang="ru-RU" sz="1300"/>
              <a:t>              Спешите, спешите, спешите, друзей с собой захватите!</a:t>
            </a:r>
          </a:p>
        </p:txBody>
      </p:sp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900113" y="598488"/>
            <a:ext cx="6840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/>
              <a:t>             Тары-бары! Тары-бары! Выходите во дворы!</a:t>
            </a:r>
          </a:p>
          <a:p>
            <a:pPr algn="ctr"/>
            <a:r>
              <a:rPr lang="ru-RU" sz="1300"/>
              <a:t>              Будем пляски начинать, будем Масленицу встречать!</a:t>
            </a:r>
          </a:p>
        </p:txBody>
      </p:sp>
    </p:spTree>
  </p:cSld>
  <p:clrMapOvr>
    <a:masterClrMapping/>
  </p:clrMapOvr>
  <p:transition spd="slow" advClick="0" advTm="13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 l="-27148" t="3831" r="-7097" b="12961"/>
          <a:stretch>
            <a:fillRect/>
          </a:stretch>
        </p:blipFill>
        <p:spPr bwMode="auto">
          <a:xfrm>
            <a:off x="-1976438" y="950913"/>
            <a:ext cx="11382376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9388" y="-136525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7413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-14288"/>
            <a:ext cx="8099425" cy="9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3"/>
          <p:cNvSpPr>
            <a:spLocks noChangeArrowheads="1"/>
          </p:cNvSpPr>
          <p:nvPr/>
        </p:nvSpPr>
        <p:spPr bwMode="auto">
          <a:xfrm>
            <a:off x="881063" y="0"/>
            <a:ext cx="72723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/>
              <a:t>                Я  Масленица молодая, ваша гостьюшка годовая, </a:t>
            </a:r>
          </a:p>
          <a:p>
            <a:pPr algn="ctr"/>
            <a:r>
              <a:rPr lang="ru-RU" sz="1400"/>
              <a:t>                 Еду на саночках расписных, на кониках вороных.</a:t>
            </a:r>
            <a:endParaRPr lang="ru-RU" sz="1300"/>
          </a:p>
          <a:p>
            <a:pPr algn="ctr"/>
            <a:r>
              <a:rPr lang="ru-RU"/>
              <a:t>               </a:t>
            </a:r>
            <a:r>
              <a:rPr lang="ru-RU" sz="1300"/>
              <a:t>Вы меня, Масленку, встречайте, песнями прославляйте, </a:t>
            </a:r>
          </a:p>
          <a:p>
            <a:pPr algn="ctr"/>
            <a:r>
              <a:rPr lang="ru-RU" sz="1300"/>
              <a:t>               Играми развлекайтесь,  да блинами угощайтесь !</a:t>
            </a:r>
          </a:p>
        </p:txBody>
      </p:sp>
    </p:spTree>
  </p:cSld>
  <p:clrMapOvr>
    <a:masterClrMapping/>
  </p:clrMapOvr>
  <p:transition spd="med" advTm="1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5"/>
          <a:stretch>
            <a:fillRect/>
          </a:stretch>
        </p:blipFill>
        <p:spPr bwMode="auto">
          <a:xfrm>
            <a:off x="395288" y="1125538"/>
            <a:ext cx="8410575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3038" y="-134938"/>
            <a:ext cx="9324976" cy="6992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5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3975"/>
            <a:ext cx="77755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1116013" y="188913"/>
            <a:ext cx="6840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300"/>
              <a:t>К нам гости пришли, дорогие пришли,</a:t>
            </a:r>
          </a:p>
          <a:p>
            <a:pPr algn="ctr"/>
            <a:r>
              <a:rPr lang="ru-RU" sz="1300"/>
              <a:t>Мы не зря кисель варили, пироги пекли.</a:t>
            </a: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1187450" y="666750"/>
            <a:ext cx="68405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300"/>
              <a:t>Наш детский сад дружбой славится,</a:t>
            </a:r>
          </a:p>
          <a:p>
            <a:pPr algn="ctr"/>
            <a:r>
              <a:rPr lang="ru-RU" sz="1300"/>
              <a:t>Приходите в гости чаще, если нравится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13718"/>
      </p:ext>
    </p:extLst>
  </p:cSld>
  <p:clrMapOvr>
    <a:masterClrMapping/>
  </p:clrMapOvr>
  <p:transition spd="slow" advClick="0" advTm="13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/>
          <p:cNvPicPr>
            <a:picLocks noChangeAspect="1" noChangeArrowheads="1"/>
          </p:cNvPicPr>
          <p:nvPr/>
        </p:nvPicPr>
        <p:blipFill>
          <a:blip r:embed="rId2"/>
          <a:srcRect l="2557" r="5351"/>
          <a:stretch>
            <a:fillRect/>
          </a:stretch>
        </p:blipFill>
        <p:spPr bwMode="auto">
          <a:xfrm>
            <a:off x="303213" y="836613"/>
            <a:ext cx="8437562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9388" y="-136525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8436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6988"/>
            <a:ext cx="77755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900113" y="0"/>
            <a:ext cx="72009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/>
              <a:t>Зима:    Это что за шум и гам?  Кто тут поднял   тарарам?</a:t>
            </a:r>
          </a:p>
          <a:p>
            <a:pPr algn="ctr"/>
            <a:r>
              <a:rPr lang="ru-RU" sz="1300"/>
              <a:t>    Разбудить меня посмели? Осмелели, расшумелись, но Весны вам не видать!</a:t>
            </a:r>
          </a:p>
          <a:p>
            <a:pPr algn="ctr"/>
            <a:r>
              <a:rPr lang="ru-RU" sz="1300"/>
              <a:t>              Всех завьюжу, закружу, никого не пощажу!</a:t>
            </a:r>
          </a:p>
          <a:p>
            <a:pPr algn="ctr"/>
            <a:r>
              <a:rPr lang="ru-RU" sz="1300"/>
              <a:t>Реб:      Ай, да Зимушка – Зима! Зима славная была!</a:t>
            </a:r>
          </a:p>
          <a:p>
            <a:pPr algn="ctr"/>
            <a:r>
              <a:rPr lang="ru-RU" sz="1300"/>
              <a:t>             Но пришла пора проститься, да с Весною подружиться.</a:t>
            </a:r>
            <a:endParaRPr lang="en-US" sz="1300"/>
          </a:p>
          <a:p>
            <a:pPr algn="ctr"/>
            <a:r>
              <a:rPr lang="ru-RU" sz="1300"/>
              <a:t> Зима: Ну, хорошо, мое время уже почти прошло,</a:t>
            </a:r>
          </a:p>
          <a:p>
            <a:pPr algn="ctr"/>
            <a:r>
              <a:rPr lang="ru-RU" sz="1300"/>
              <a:t>             Можно и Весну приглашать.</a:t>
            </a:r>
          </a:p>
          <a:p>
            <a:pPr algn="ctr"/>
            <a:endParaRPr lang="ru-RU" sz="1300"/>
          </a:p>
        </p:txBody>
      </p:sp>
    </p:spTree>
  </p:cSld>
  <p:clrMapOvr>
    <a:masterClrMapping/>
  </p:clrMapOvr>
  <p:transition spd="slow" advClick="0" advTm="21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62"/>
          <a:stretch>
            <a:fillRect/>
          </a:stretch>
        </p:blipFill>
        <p:spPr bwMode="auto">
          <a:xfrm>
            <a:off x="395288" y="860425"/>
            <a:ext cx="7986712" cy="543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-136525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288"/>
            <a:ext cx="80994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1258888" y="26988"/>
            <a:ext cx="684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/>
              <a:t> </a:t>
            </a:r>
          </a:p>
        </p:txBody>
      </p:sp>
      <p:sp>
        <p:nvSpPr>
          <p:cNvPr id="14343" name="Прямоугольник 2"/>
          <p:cNvSpPr>
            <a:spLocks noChangeArrowheads="1"/>
          </p:cNvSpPr>
          <p:nvPr/>
        </p:nvSpPr>
        <p:spPr bwMode="auto">
          <a:xfrm>
            <a:off x="1187450" y="180975"/>
            <a:ext cx="68405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/>
              <a:t>Звон бубенцов, Леший на тележке везет Кикимору, переодетую в Весну.</a:t>
            </a:r>
          </a:p>
          <a:p>
            <a:pPr algn="ctr"/>
            <a:r>
              <a:rPr lang="ru-RU" sz="1400"/>
              <a:t>Леший:  Тр-р-р!  Приехали, Весну приглашали? </a:t>
            </a:r>
          </a:p>
          <a:p>
            <a:pPr algn="ctr"/>
            <a:r>
              <a:rPr lang="ru-RU" sz="1400"/>
              <a:t> Получите и распишитесь.</a:t>
            </a:r>
          </a:p>
          <a:p>
            <a:pPr algn="ctr"/>
            <a:r>
              <a:rPr lang="ru-RU" sz="1400"/>
              <a:t>Зима:  А кто  это  к нам приехал?</a:t>
            </a:r>
          </a:p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125491139"/>
      </p:ext>
    </p:extLst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r="15680"/>
          <a:stretch>
            <a:fillRect/>
          </a:stretch>
        </p:blipFill>
        <p:spPr bwMode="auto">
          <a:xfrm>
            <a:off x="611188" y="514350"/>
            <a:ext cx="8075612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-109538"/>
            <a:ext cx="9323388" cy="6994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3556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0"/>
            <a:ext cx="80994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Прямоугольник 2"/>
          <p:cNvSpPr>
            <a:spLocks noChangeArrowheads="1"/>
          </p:cNvSpPr>
          <p:nvPr/>
        </p:nvSpPr>
        <p:spPr bwMode="auto">
          <a:xfrm>
            <a:off x="971550" y="0"/>
            <a:ext cx="72009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Кик-ра:  Ты что, зима, Весну – раскрасавицу не признала?  Приглашали?   Вот и</a:t>
            </a:r>
          </a:p>
          <a:p>
            <a:r>
              <a:rPr lang="ru-RU" sz="1200"/>
              <a:t>               встречайте, как положено! Привет, братушки – ребятушки. Пора мне </a:t>
            </a:r>
          </a:p>
          <a:p>
            <a:r>
              <a:rPr lang="ru-RU" sz="1200"/>
              <a:t>               к обязанностям  своим приступать. Все, зима, ты можешь быть свободна ,     </a:t>
            </a:r>
          </a:p>
          <a:p>
            <a:r>
              <a:rPr lang="ru-RU" sz="1200"/>
              <a:t>               мне тут некогда с тобой болтать, пора уже мне начинать работать. Я к этой роли,</a:t>
            </a:r>
          </a:p>
          <a:p>
            <a:r>
              <a:rPr lang="ru-RU" sz="1200"/>
              <a:t>              100 лет   готовилась, недоедала, недосыпала. </a:t>
            </a:r>
          </a:p>
          <a:p>
            <a:r>
              <a:rPr lang="ru-RU" sz="1200"/>
              <a:t>Зима:     Мы тебя на должность Весны принять не можем. </a:t>
            </a:r>
          </a:p>
          <a:p>
            <a:r>
              <a:rPr lang="ru-RU" sz="1200"/>
              <a:t>Кик-ра:   Как это не можете? Я готовилась, готовилась.</a:t>
            </a:r>
          </a:p>
          <a:p>
            <a:r>
              <a:rPr lang="ru-RU" sz="1200"/>
              <a:t>Леший:   Ну, раз так! Тогда не видать вам Масленицу как своих ушей!</a:t>
            </a:r>
          </a:p>
          <a:p>
            <a:r>
              <a:rPr lang="ru-RU" sz="1200"/>
              <a:t>               Не закончится Зима, не придет к вам Весна! </a:t>
            </a:r>
            <a:r>
              <a:rPr lang="ru-RU" sz="1200" i="1"/>
              <a:t>(прячут Масленицу)</a:t>
            </a:r>
            <a:r>
              <a:rPr lang="ru-RU" sz="1200"/>
              <a:t> </a:t>
            </a:r>
          </a:p>
          <a:p>
            <a:endParaRPr lang="ru-RU" sz="1200"/>
          </a:p>
        </p:txBody>
      </p:sp>
    </p:spTree>
  </p:cSld>
  <p:clrMapOvr>
    <a:masterClrMapping/>
  </p:clrMapOvr>
  <p:transition spd="slow" advClick="0" advTm="16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12763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" y="-117475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5603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288"/>
            <a:ext cx="809942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1116013" y="115888"/>
            <a:ext cx="7127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Ском:   Постойте, постойте, а давайте поиграем.</a:t>
            </a:r>
          </a:p>
          <a:p>
            <a:pPr algn="ctr"/>
            <a:r>
              <a:rPr lang="ru-RU" sz="1400"/>
              <a:t>               Кто выиграет, тому Масленица и достанется.</a:t>
            </a:r>
          </a:p>
          <a:p>
            <a:pPr algn="ctr"/>
            <a:r>
              <a:rPr lang="ru-RU" sz="1400"/>
              <a:t>              Свою удаль, свою стать предлагаю показать!</a:t>
            </a:r>
          </a:p>
          <a:p>
            <a:pPr algn="ctr"/>
            <a:r>
              <a:rPr lang="ru-RU" sz="1400"/>
              <a:t>                И в  веселые народные игры вместе с нами поиграть!</a:t>
            </a:r>
          </a:p>
        </p:txBody>
      </p:sp>
    </p:spTree>
  </p:cSld>
  <p:clrMapOvr>
    <a:masterClrMapping/>
  </p:clrMapOvr>
  <p:transition spd="slow" advClick="0" advTm="10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" r="7797"/>
          <a:stretch>
            <a:fillRect/>
          </a:stretch>
        </p:blipFill>
        <p:spPr bwMode="auto">
          <a:xfrm>
            <a:off x="612775" y="620713"/>
            <a:ext cx="810260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538" y="-158750"/>
            <a:ext cx="9323388" cy="6994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5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288"/>
            <a:ext cx="80994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Прямоугольник 2"/>
          <p:cNvSpPr>
            <a:spLocks noChangeArrowheads="1"/>
          </p:cNvSpPr>
          <p:nvPr/>
        </p:nvSpPr>
        <p:spPr bwMode="auto">
          <a:xfrm>
            <a:off x="1258888" y="236538"/>
            <a:ext cx="69135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u="sng"/>
              <a:t>«САНОЧНАЯ ЭСТАФЕТА»</a:t>
            </a:r>
            <a:endParaRPr lang="ru-RU" sz="1400"/>
          </a:p>
          <a:p>
            <a:pPr algn="ctr"/>
            <a:r>
              <a:rPr lang="ru-RU" sz="1400"/>
              <a:t>Вся команда делится на пары, беремся за руки – будем кататься на «санках». До буйка везет один, обратно – другой ребенок.</a:t>
            </a:r>
          </a:p>
        </p:txBody>
      </p:sp>
    </p:spTree>
    <p:extLst>
      <p:ext uri="{BB962C8B-B14F-4D97-AF65-F5344CB8AC3E}">
        <p14:creationId xmlns:p14="http://schemas.microsoft.com/office/powerpoint/2010/main" val="3390377265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813</TotalTime>
  <Words>593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School399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bordachova</dc:creator>
  <cp:lastModifiedBy>настенька</cp:lastModifiedBy>
  <cp:revision>72</cp:revision>
  <dcterms:created xsi:type="dcterms:W3CDTF">2010-02-09T11:08:47Z</dcterms:created>
  <dcterms:modified xsi:type="dcterms:W3CDTF">2013-02-04T18:35:38Z</dcterms:modified>
</cp:coreProperties>
</file>