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6" r:id="rId3"/>
    <p:sldId id="264" r:id="rId4"/>
    <p:sldId id="262" r:id="rId5"/>
    <p:sldId id="276" r:id="rId6"/>
    <p:sldId id="272" r:id="rId7"/>
    <p:sldId id="292" r:id="rId8"/>
    <p:sldId id="301" r:id="rId9"/>
    <p:sldId id="305" r:id="rId10"/>
    <p:sldId id="309" r:id="rId11"/>
    <p:sldId id="293" r:id="rId12"/>
    <p:sldId id="291" r:id="rId13"/>
    <p:sldId id="300" r:id="rId14"/>
    <p:sldId id="286" r:id="rId15"/>
    <p:sldId id="296" r:id="rId16"/>
    <p:sldId id="306" r:id="rId17"/>
    <p:sldId id="311" r:id="rId18"/>
    <p:sldId id="294" r:id="rId19"/>
    <p:sldId id="295" r:id="rId20"/>
    <p:sldId id="271" r:id="rId21"/>
    <p:sldId id="297" r:id="rId22"/>
    <p:sldId id="310" r:id="rId23"/>
    <p:sldId id="269" r:id="rId24"/>
    <p:sldId id="312" r:id="rId25"/>
    <p:sldId id="299" r:id="rId26"/>
    <p:sldId id="267" r:id="rId27"/>
    <p:sldId id="298" r:id="rId28"/>
    <p:sldId id="302" r:id="rId29"/>
    <p:sldId id="303" r:id="rId30"/>
    <p:sldId id="313" r:id="rId31"/>
    <p:sldId id="314" r:id="rId32"/>
    <p:sldId id="290"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1" autoAdjust="0"/>
    <p:restoredTop sz="94660"/>
  </p:normalViewPr>
  <p:slideViewPr>
    <p:cSldViewPr>
      <p:cViewPr varScale="1">
        <p:scale>
          <a:sx n="104" d="100"/>
          <a:sy n="104" d="100"/>
        </p:scale>
        <p:origin x="-1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82B25F3-7ADB-44F0-B093-9349543BDCCE}" type="datetimeFigureOut">
              <a:rPr lang="ru-RU"/>
              <a:pPr>
                <a:defRPr/>
              </a:pPr>
              <a:t>15.10.2013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809FFF2-1947-4678-A8DF-60C68E4332F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B9321-C327-49E7-AC82-98AFEF9CEC75}" type="slidenum">
              <a:rPr lang="ru-RU" smtClean="0"/>
              <a:pPr fontAlgn="base">
                <a:spcBef>
                  <a:spcPct val="0"/>
                </a:spcBef>
                <a:spcAft>
                  <a:spcPct val="0"/>
                </a:spcAft>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8E2734C-F41D-48B7-8247-BE82EFD38D5F}"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6FC584-D023-4B49-AFF4-60EB6535A278}" type="slidenum">
              <a:rPr lang="ru-RU"/>
              <a:pPr>
                <a:defRPr/>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29AAF3-71C7-4308-8A55-100A61B1F985}"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EB7499-3E26-4F06-890C-31D4F73311B4}" type="slidenum">
              <a:rPr lang="ru-RU"/>
              <a:pPr>
                <a:defRPr/>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D3CE05-4E60-4BC5-B9C7-DAB80130C65E}"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DD1EBF-B7DA-4619-A996-6D26E58B652B}" type="slidenum">
              <a:rPr lang="ru-RU"/>
              <a:pPr>
                <a:defRPr/>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9484391-9182-4915-8473-18E374B28FE2}"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31499B-8CE3-4A6A-9D88-1E4B2E9FDC53}" type="slidenum">
              <a:rPr lang="ru-RU"/>
              <a:pPr>
                <a:defRPr/>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E78C3FC-554E-490B-ABAE-D1167B4F9DC7}" type="datetimeFigureOut">
              <a:rPr lang="ru-RU"/>
              <a:pPr>
                <a:defRPr/>
              </a:pPr>
              <a:t>15.10.2013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D67A92-8A7B-4246-819C-7A69023F5A81}" type="slidenum">
              <a:rPr lang="ru-RU"/>
              <a:pPr>
                <a:defRPr/>
              </a:pPr>
              <a:t>‹#›</a:t>
            </a:fld>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0B0590-0947-49AA-83A7-39ED3B05B8E8}" type="datetimeFigureOut">
              <a:rPr lang="ru-RU"/>
              <a:pPr>
                <a:defRPr/>
              </a:pPr>
              <a:t>15.10.2013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31B2B8A-9B57-4368-A4BA-41D6175EC17E}" type="slidenum">
              <a:rPr lang="ru-RU"/>
              <a:pPr>
                <a:defRPr/>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8815B36-7138-4BD5-A49F-58BEF24B4147}" type="datetimeFigureOut">
              <a:rPr lang="ru-RU"/>
              <a:pPr>
                <a:defRPr/>
              </a:pPr>
              <a:t>15.10.2013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902750D-BD00-4221-BAF9-5AEFBE8598E4}" type="slidenum">
              <a:rPr lang="ru-RU"/>
              <a:pPr>
                <a:defRPr/>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F63DCB3-F23E-449F-8734-AE32370388F9}" type="datetimeFigureOut">
              <a:rPr lang="ru-RU"/>
              <a:pPr>
                <a:defRPr/>
              </a:pPr>
              <a:t>15.10.2013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DE6507B-7547-443D-BB99-FE7C711D9A39}" type="slidenum">
              <a:rPr lang="ru-RU"/>
              <a:pPr>
                <a:defRPr/>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0DD030-4E12-47C1-A143-68DBCA4BF97F}" type="datetimeFigureOut">
              <a:rPr lang="ru-RU"/>
              <a:pPr>
                <a:defRPr/>
              </a:pPr>
              <a:t>15.10.2013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37F4A97-8706-48CE-AD1C-EE5C1E5131C7}" type="slidenum">
              <a:rPr lang="ru-RU"/>
              <a:pPr>
                <a:defRPr/>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D4F9BA-2025-40B0-8BF1-789EDEA4C724}" type="datetimeFigureOut">
              <a:rPr lang="ru-RU"/>
              <a:pPr>
                <a:defRPr/>
              </a:pPr>
              <a:t>15.10.2013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B8C420B-ECE2-4FC9-9174-E5C5138E28F8}" type="slidenum">
              <a:rPr lang="ru-RU"/>
              <a:pPr>
                <a:defRPr/>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CE65651-3DC1-4B00-98A2-F66FDD3B9DFE}" type="datetimeFigureOut">
              <a:rPr lang="ru-RU"/>
              <a:pPr>
                <a:defRPr/>
              </a:pPr>
              <a:t>15.10.2013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77DB7C-7333-4249-A975-ED7817ADC5AE}" type="slidenum">
              <a:rPr lang="ru-RU"/>
              <a:pPr>
                <a:defRPr/>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135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643DA8-4033-4972-A415-643C496AFC9D}" type="datetimeFigureOut">
              <a:rPr lang="ru-RU"/>
              <a:pPr>
                <a:defRPr/>
              </a:pPr>
              <a:t>15.10.2013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DF5E787-C34B-4171-B0CD-49C3471239A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285750"/>
            <a:ext cx="7772400" cy="1285875"/>
          </a:xfrm>
        </p:spPr>
        <p:txBody>
          <a:bodyPr rtlCol="0">
            <a:normAutofit/>
          </a:bodyPr>
          <a:lstStyle/>
          <a:p>
            <a:pPr eaLnBrk="1" fontAlgn="auto" hangingPunct="1">
              <a:spcAft>
                <a:spcPts val="0"/>
              </a:spcAft>
              <a:defRPr/>
            </a:pPr>
            <a:r>
              <a:rPr lang="ru-RU" sz="1800" b="1" dirty="0" smtClean="0">
                <a:solidFill>
                  <a:srgbClr val="0000CC"/>
                </a:solidFill>
                <a:cs typeface="Times New Roman" pitchFamily="18" charset="0"/>
              </a:rPr>
              <a:t>Муниципальное бюджетное дошкольное образовательное учреждение детский сад №14 «Красная шапочка»</a:t>
            </a:r>
            <a:r>
              <a:rPr lang="ru-RU" sz="1050" b="1" dirty="0" smtClean="0">
                <a:solidFill>
                  <a:srgbClr val="0000CC"/>
                </a:solidFill>
              </a:rPr>
              <a:t/>
            </a:r>
            <a:br>
              <a:rPr lang="ru-RU" sz="1050" b="1" dirty="0" smtClean="0">
                <a:solidFill>
                  <a:srgbClr val="0000CC"/>
                </a:solidFill>
              </a:rPr>
            </a:br>
            <a:r>
              <a:rPr lang="ru-RU" sz="1800" b="1" dirty="0" smtClean="0">
                <a:solidFill>
                  <a:srgbClr val="0000CC"/>
                </a:solidFill>
                <a:cs typeface="Times New Roman" pitchFamily="18" charset="0"/>
              </a:rPr>
              <a:t>город Котовск Тамбовской области</a:t>
            </a:r>
            <a:r>
              <a:rPr lang="ru-RU" sz="5400" b="1" dirty="0" smtClean="0">
                <a:solidFill>
                  <a:srgbClr val="0000CC"/>
                </a:solidFill>
              </a:rPr>
              <a:t/>
            </a:r>
            <a:br>
              <a:rPr lang="ru-RU" sz="5400" b="1" dirty="0" smtClean="0">
                <a:solidFill>
                  <a:srgbClr val="0000CC"/>
                </a:solidFill>
              </a:rPr>
            </a:br>
            <a:endParaRPr lang="ru-RU" sz="1800" dirty="0"/>
          </a:p>
        </p:txBody>
      </p:sp>
      <p:sp>
        <p:nvSpPr>
          <p:cNvPr id="7" name="Прямоугольник 6"/>
          <p:cNvSpPr/>
          <p:nvPr/>
        </p:nvSpPr>
        <p:spPr>
          <a:xfrm>
            <a:off x="285720" y="1857364"/>
            <a:ext cx="8429684" cy="13234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eaLnBrk="0" fontAlgn="auto" hangingPunct="0">
              <a:spcBef>
                <a:spcPts val="0"/>
              </a:spcBef>
              <a:spcAft>
                <a:spcPts val="0"/>
              </a:spcAft>
              <a:defRPr/>
            </a:pPr>
            <a:r>
              <a:rPr lang="ru-RU" sz="4000" b="1" i="1" dirty="0">
                <a:solidFill>
                  <a:srgbClr val="C00000"/>
                </a:solidFill>
                <a:latin typeface="+mn-lt"/>
              </a:rPr>
              <a:t>Развитие мелкой моторики у детей дошкольного возраста</a:t>
            </a:r>
          </a:p>
        </p:txBody>
      </p:sp>
      <p:sp>
        <p:nvSpPr>
          <p:cNvPr id="5" name="Rectangle 1"/>
          <p:cNvSpPr>
            <a:spLocks noChangeArrowheads="1"/>
          </p:cNvSpPr>
          <p:nvPr/>
        </p:nvSpPr>
        <p:spPr bwMode="auto">
          <a:xfrm>
            <a:off x="4143372" y="3643314"/>
            <a:ext cx="4572001" cy="523220"/>
          </a:xfrm>
          <a:prstGeom prst="rect">
            <a:avLst/>
          </a:prstGeom>
          <a:noFill/>
          <a:ln w="9525">
            <a:noFill/>
            <a:miter lim="800000"/>
            <a:headEnd/>
            <a:tailEnd/>
          </a:ln>
        </p:spPr>
        <p:txBody>
          <a:bodyPr wrap="square" anchor="ctr">
            <a:spAutoFit/>
          </a:bodyPr>
          <a:lstStyle/>
          <a:p>
            <a:pPr indent="360363"/>
            <a:r>
              <a:rPr lang="ru-RU" sz="1400" i="1" dirty="0">
                <a:solidFill>
                  <a:srgbClr val="010000"/>
                </a:solidFill>
                <a:cs typeface="Times New Roman" pitchFamily="18" charset="0"/>
              </a:rPr>
              <a:t>«Ум ребё</a:t>
            </a:r>
            <a:r>
              <a:rPr lang="ru-RU" sz="1400" i="1" dirty="0">
                <a:solidFill>
                  <a:srgbClr val="191616"/>
                </a:solidFill>
                <a:cs typeface="Times New Roman" pitchFamily="18" charset="0"/>
              </a:rPr>
              <a:t>нк</a:t>
            </a:r>
            <a:r>
              <a:rPr lang="ru-RU" sz="1400" i="1" dirty="0">
                <a:solidFill>
                  <a:srgbClr val="010000"/>
                </a:solidFill>
                <a:cs typeface="Times New Roman" pitchFamily="18" charset="0"/>
              </a:rPr>
              <a:t>а нахо</a:t>
            </a:r>
            <a:r>
              <a:rPr lang="ru-RU" sz="1400" i="1" dirty="0">
                <a:solidFill>
                  <a:srgbClr val="191616"/>
                </a:solidFill>
                <a:cs typeface="Times New Roman" pitchFamily="18" charset="0"/>
              </a:rPr>
              <a:t>дит</a:t>
            </a:r>
            <a:r>
              <a:rPr lang="ru-RU" sz="1400" i="1" dirty="0">
                <a:solidFill>
                  <a:srgbClr val="010000"/>
                </a:solidFill>
                <a:cs typeface="Times New Roman" pitchFamily="18" charset="0"/>
              </a:rPr>
              <a:t>ся на </a:t>
            </a:r>
            <a:r>
              <a:rPr lang="ru-RU" sz="1400" i="1" dirty="0">
                <a:solidFill>
                  <a:srgbClr val="191616"/>
                </a:solidFill>
                <a:cs typeface="Times New Roman" pitchFamily="18" charset="0"/>
              </a:rPr>
              <a:t>к</a:t>
            </a:r>
            <a:r>
              <a:rPr lang="ru-RU" sz="1400" i="1" dirty="0">
                <a:solidFill>
                  <a:srgbClr val="010000"/>
                </a:solidFill>
                <a:cs typeface="Times New Roman" pitchFamily="18" charset="0"/>
              </a:rPr>
              <a:t>о</a:t>
            </a:r>
            <a:r>
              <a:rPr lang="ru-RU" sz="1400" i="1" dirty="0">
                <a:solidFill>
                  <a:srgbClr val="191616"/>
                </a:solidFill>
                <a:cs typeface="Times New Roman" pitchFamily="18" charset="0"/>
              </a:rPr>
              <a:t>нчи</a:t>
            </a:r>
            <a:r>
              <a:rPr lang="ru-RU" sz="1400" i="1" dirty="0">
                <a:solidFill>
                  <a:srgbClr val="010000"/>
                </a:solidFill>
                <a:cs typeface="Times New Roman" pitchFamily="18" charset="0"/>
              </a:rPr>
              <a:t>ках </a:t>
            </a:r>
            <a:r>
              <a:rPr lang="ru-RU" sz="1400" i="1" dirty="0">
                <a:solidFill>
                  <a:srgbClr val="191616"/>
                </a:solidFill>
                <a:cs typeface="Times New Roman" pitchFamily="18" charset="0"/>
              </a:rPr>
              <a:t>пальце</a:t>
            </a:r>
            <a:r>
              <a:rPr lang="ru-RU" sz="1400" i="1" dirty="0">
                <a:solidFill>
                  <a:srgbClr val="010000"/>
                </a:solidFill>
                <a:cs typeface="Times New Roman" pitchFamily="18" charset="0"/>
              </a:rPr>
              <a:t>в»</a:t>
            </a:r>
            <a:r>
              <a:rPr lang="ru-RU" sz="1400" i="1" dirty="0">
                <a:solidFill>
                  <a:srgbClr val="191616"/>
                </a:solidFill>
                <a:cs typeface="Times New Roman" pitchFamily="18" charset="0"/>
              </a:rPr>
              <a:t>.</a:t>
            </a:r>
          </a:p>
          <a:p>
            <a:pPr indent="360363"/>
            <a:r>
              <a:rPr lang="ru-RU" sz="1400" i="1" dirty="0">
                <a:solidFill>
                  <a:srgbClr val="191616"/>
                </a:solidFill>
                <a:cs typeface="Times New Roman" pitchFamily="18" charset="0"/>
              </a:rPr>
              <a:t>                                           </a:t>
            </a:r>
            <a:r>
              <a:rPr lang="ru-RU" sz="1400" i="1" dirty="0" err="1">
                <a:solidFill>
                  <a:srgbClr val="191616"/>
                </a:solidFill>
                <a:cs typeface="Times New Roman" pitchFamily="18" charset="0"/>
              </a:rPr>
              <a:t>Сухомлинскиий</a:t>
            </a:r>
            <a:r>
              <a:rPr lang="ru-RU" sz="1400" i="1" dirty="0">
                <a:solidFill>
                  <a:srgbClr val="191616"/>
                </a:solidFill>
                <a:cs typeface="Times New Roman" pitchFamily="18" charset="0"/>
              </a:rPr>
              <a:t> В.А. </a:t>
            </a:r>
            <a:endParaRPr lang="ru-RU" i="1" dirty="0"/>
          </a:p>
        </p:txBody>
      </p:sp>
      <p:pic>
        <p:nvPicPr>
          <p:cNvPr id="1026" name="Picture 2"/>
          <p:cNvPicPr>
            <a:picLocks noChangeAspect="1" noChangeArrowheads="1"/>
          </p:cNvPicPr>
          <p:nvPr/>
        </p:nvPicPr>
        <p:blipFill>
          <a:blip r:embed="rId3" cstate="email"/>
          <a:srcRect/>
          <a:stretch>
            <a:fillRect/>
          </a:stretch>
        </p:blipFill>
        <p:spPr bwMode="auto">
          <a:xfrm>
            <a:off x="142844" y="3357562"/>
            <a:ext cx="4272484" cy="3204690"/>
          </a:xfrm>
          <a:prstGeom prst="rect">
            <a:avLst/>
          </a:prstGeom>
          <a:noFill/>
          <a:ln w="9525">
            <a:noFill/>
            <a:miter lim="800000"/>
            <a:headEnd/>
            <a:tailEnd/>
          </a:ln>
          <a:effectLst/>
        </p:spPr>
      </p:pic>
      <p:sp>
        <p:nvSpPr>
          <p:cNvPr id="6" name="Rectangle 1"/>
          <p:cNvSpPr>
            <a:spLocks noChangeArrowheads="1"/>
          </p:cNvSpPr>
          <p:nvPr/>
        </p:nvSpPr>
        <p:spPr bwMode="auto">
          <a:xfrm>
            <a:off x="4429124" y="5072074"/>
            <a:ext cx="4572001" cy="646331"/>
          </a:xfrm>
          <a:prstGeom prst="rect">
            <a:avLst/>
          </a:prstGeom>
          <a:noFill/>
          <a:ln w="9525">
            <a:noFill/>
            <a:miter lim="800000"/>
            <a:headEnd/>
            <a:tailEnd/>
          </a:ln>
        </p:spPr>
        <p:txBody>
          <a:bodyPr wrap="square" anchor="ctr">
            <a:spAutoFit/>
          </a:bodyPr>
          <a:lstStyle/>
          <a:p>
            <a:pPr indent="360363"/>
            <a:r>
              <a:rPr lang="ru-RU" i="1" dirty="0" smtClean="0"/>
              <a:t>Подготовила воспитатель:</a:t>
            </a:r>
          </a:p>
          <a:p>
            <a:pPr indent="360363"/>
            <a:r>
              <a:rPr lang="ru-RU" i="1" dirty="0" smtClean="0"/>
              <a:t>Козодаева Татьяна Вячеславовна</a:t>
            </a:r>
            <a:endParaRPr lang="ru-RU" i="1" dirty="0"/>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452473" y="-142900"/>
            <a:ext cx="9596473" cy="719735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email"/>
          <a:srcRect/>
          <a:stretch>
            <a:fillRect/>
          </a:stretch>
        </p:blipFill>
        <p:spPr bwMode="auto">
          <a:xfrm>
            <a:off x="0" y="-160736"/>
            <a:ext cx="9548847" cy="716163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5"/>
          <p:cNvSpPr>
            <a:spLocks noChangeArrowheads="1"/>
          </p:cNvSpPr>
          <p:nvPr/>
        </p:nvSpPr>
        <p:spPr bwMode="auto">
          <a:xfrm>
            <a:off x="4714875" y="357188"/>
            <a:ext cx="4000500" cy="2032000"/>
          </a:xfrm>
          <a:prstGeom prst="rect">
            <a:avLst/>
          </a:prstGeom>
          <a:noFill/>
          <a:ln w="9525">
            <a:noFill/>
            <a:miter lim="800000"/>
            <a:headEnd/>
            <a:tailEnd/>
          </a:ln>
        </p:spPr>
        <p:txBody>
          <a:bodyPr>
            <a:spAutoFit/>
          </a:bodyPr>
          <a:lstStyle/>
          <a:p>
            <a:endParaRPr lang="ru-RU" b="1">
              <a:solidFill>
                <a:srgbClr val="0000CC"/>
              </a:solidFill>
              <a:latin typeface="Calibri" pitchFamily="34" charset="0"/>
            </a:endParaRPr>
          </a:p>
          <a:p>
            <a:endParaRPr lang="ru-RU" b="1">
              <a:solidFill>
                <a:srgbClr val="0000CC"/>
              </a:solidFill>
              <a:latin typeface="Calibri" pitchFamily="34" charset="0"/>
            </a:endParaRPr>
          </a:p>
          <a:p>
            <a:endParaRPr lang="ru-RU" b="1">
              <a:solidFill>
                <a:srgbClr val="0000CC"/>
              </a:solidFill>
              <a:latin typeface="Calibri" pitchFamily="34" charset="0"/>
            </a:endParaRPr>
          </a:p>
          <a:p>
            <a:endParaRPr lang="ru-RU" b="1">
              <a:solidFill>
                <a:srgbClr val="0000CC"/>
              </a:solidFill>
              <a:latin typeface="Calibri" pitchFamily="34" charset="0"/>
            </a:endParaRPr>
          </a:p>
          <a:p>
            <a:endParaRPr lang="ru-RU" b="1">
              <a:solidFill>
                <a:srgbClr val="0000CC"/>
              </a:solidFill>
              <a:latin typeface="Calibri" pitchFamily="34" charset="0"/>
            </a:endParaRPr>
          </a:p>
          <a:p>
            <a:endParaRPr lang="ru-RU" b="1">
              <a:solidFill>
                <a:srgbClr val="0000CC"/>
              </a:solidFill>
              <a:latin typeface="Calibri" pitchFamily="34" charset="0"/>
            </a:endParaRPr>
          </a:p>
          <a:p>
            <a:endParaRPr lang="ru-RU" b="1">
              <a:solidFill>
                <a:srgbClr val="0000CC"/>
              </a:solidFill>
              <a:latin typeface="Calibri" pitchFamily="34" charset="0"/>
            </a:endParaRPr>
          </a:p>
        </p:txBody>
      </p:sp>
      <p:pic>
        <p:nvPicPr>
          <p:cNvPr id="16387" name="Picture 3" descr="F:\фото\2009-11-06-2158-16\P1000755.JPG"/>
          <p:cNvPicPr>
            <a:picLocks noChangeAspect="1" noChangeArrowheads="1"/>
          </p:cNvPicPr>
          <p:nvPr/>
        </p:nvPicPr>
        <p:blipFill>
          <a:blip r:embed="rId2" cstate="email"/>
          <a:srcRect/>
          <a:stretch>
            <a:fillRect/>
          </a:stretch>
        </p:blipFill>
        <p:spPr bwMode="auto">
          <a:xfrm>
            <a:off x="4714876" y="1785926"/>
            <a:ext cx="4286858" cy="3214710"/>
          </a:xfrm>
          <a:prstGeom prst="rect">
            <a:avLst/>
          </a:prstGeom>
          <a:noFill/>
          <a:ln w="9525">
            <a:noFill/>
            <a:miter lim="800000"/>
            <a:headEnd/>
            <a:tailEnd/>
          </a:ln>
        </p:spPr>
      </p:pic>
      <p:sp>
        <p:nvSpPr>
          <p:cNvPr id="16389" name="Прямоугольник 7"/>
          <p:cNvSpPr>
            <a:spLocks noChangeArrowheads="1"/>
          </p:cNvSpPr>
          <p:nvPr/>
        </p:nvSpPr>
        <p:spPr bwMode="auto">
          <a:xfrm>
            <a:off x="0" y="5657671"/>
            <a:ext cx="9001156" cy="1200329"/>
          </a:xfrm>
          <a:prstGeom prst="rect">
            <a:avLst/>
          </a:prstGeom>
          <a:noFill/>
          <a:ln w="9525">
            <a:noFill/>
            <a:miter lim="800000"/>
            <a:headEnd/>
            <a:tailEnd/>
          </a:ln>
        </p:spPr>
        <p:txBody>
          <a:bodyPr wrap="square">
            <a:spAutoFit/>
          </a:bodyPr>
          <a:lstStyle/>
          <a:p>
            <a:pPr indent="90488"/>
            <a:r>
              <a:rPr lang="ru-RU" b="1" dirty="0">
                <a:solidFill>
                  <a:srgbClr val="0000CC"/>
                </a:solidFill>
                <a:latin typeface="Calibri" pitchFamily="34" charset="0"/>
              </a:rPr>
              <a:t>Все действия с небольшими предметами развивают мелкую моторику, ловкость, силу, являются естественным массажем для пальцев и кистей рук ребёнка.  Например, найти мелкие предметы в сухих бассейнах, перебрать шишки и жёлуди, нанизывание бус, выложить из ниток различные фигуры и т.д.</a:t>
            </a:r>
          </a:p>
        </p:txBody>
      </p:sp>
      <p:sp>
        <p:nvSpPr>
          <p:cNvPr id="8" name="Прямоугольник 7"/>
          <p:cNvSpPr/>
          <p:nvPr/>
        </p:nvSpPr>
        <p:spPr>
          <a:xfrm>
            <a:off x="714348" y="0"/>
            <a:ext cx="7858180" cy="1569660"/>
          </a:xfrm>
          <a:prstGeom prst="rect">
            <a:avLst/>
          </a:prstGeom>
        </p:spPr>
        <p:txBody>
          <a:bodyPr wrap="square">
            <a:spAutoFit/>
          </a:bodyPr>
          <a:lstStyle/>
          <a:p>
            <a:pPr algn="ctr"/>
            <a:r>
              <a:rPr lang="ru-RU" sz="3200" b="1" i="1" dirty="0" smtClean="0">
                <a:solidFill>
                  <a:srgbClr val="C00000"/>
                </a:solidFill>
              </a:rPr>
              <a:t>Упражнения для развития мелкой моторики</a:t>
            </a:r>
            <a:r>
              <a:rPr lang="ru-RU" sz="3200" i="1" dirty="0" smtClean="0">
                <a:solidFill>
                  <a:srgbClr val="C00000"/>
                </a:solidFill>
              </a:rPr>
              <a:t/>
            </a:r>
            <a:br>
              <a:rPr lang="ru-RU" sz="3200" i="1" dirty="0" smtClean="0">
                <a:solidFill>
                  <a:srgbClr val="C00000"/>
                </a:solidFill>
              </a:rPr>
            </a:br>
            <a:endParaRPr lang="ru-RU" sz="3200" dirty="0"/>
          </a:p>
        </p:txBody>
      </p:sp>
      <p:pic>
        <p:nvPicPr>
          <p:cNvPr id="1026" name="Picture 2"/>
          <p:cNvPicPr>
            <a:picLocks noChangeAspect="1" noChangeArrowheads="1"/>
          </p:cNvPicPr>
          <p:nvPr/>
        </p:nvPicPr>
        <p:blipFill>
          <a:blip r:embed="rId3" cstate="email"/>
          <a:srcRect/>
          <a:stretch>
            <a:fillRect/>
          </a:stretch>
        </p:blipFill>
        <p:spPr bwMode="auto">
          <a:xfrm>
            <a:off x="142844" y="1071546"/>
            <a:ext cx="4500562" cy="458845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email"/>
          <a:srcRect/>
          <a:stretch>
            <a:fillRect/>
          </a:stretch>
        </p:blipFill>
        <p:spPr bwMode="auto">
          <a:xfrm>
            <a:off x="2214546" y="214290"/>
            <a:ext cx="4861948" cy="648259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фото\Фотки1\2009-06-05-2353-10\P1000221.JPG"/>
          <p:cNvPicPr>
            <a:picLocks noChangeAspect="1" noChangeArrowheads="1"/>
          </p:cNvPicPr>
          <p:nvPr/>
        </p:nvPicPr>
        <p:blipFill>
          <a:blip r:embed="rId2" cstate="email"/>
          <a:srcRect/>
          <a:stretch>
            <a:fillRect/>
          </a:stretch>
        </p:blipFill>
        <p:spPr bwMode="auto">
          <a:xfrm>
            <a:off x="214282" y="428604"/>
            <a:ext cx="3276600" cy="4006850"/>
          </a:xfrm>
          <a:prstGeom prst="rect">
            <a:avLst/>
          </a:prstGeom>
          <a:noFill/>
          <a:ln w="9525">
            <a:noFill/>
            <a:miter lim="800000"/>
            <a:headEnd/>
            <a:tailEnd/>
          </a:ln>
        </p:spPr>
      </p:pic>
      <p:pic>
        <p:nvPicPr>
          <p:cNvPr id="3" name="Picture 3" descr="F:\фото\Фотки1\2009-06-05-2353-10\P1000220.JPG"/>
          <p:cNvPicPr>
            <a:picLocks noChangeAspect="1" noChangeArrowheads="1"/>
          </p:cNvPicPr>
          <p:nvPr/>
        </p:nvPicPr>
        <p:blipFill>
          <a:blip r:embed="rId3" cstate="email"/>
          <a:srcRect/>
          <a:stretch>
            <a:fillRect/>
          </a:stretch>
        </p:blipFill>
        <p:spPr bwMode="auto">
          <a:xfrm>
            <a:off x="2000232" y="1643050"/>
            <a:ext cx="3249613" cy="4000500"/>
          </a:xfrm>
          <a:prstGeom prst="rect">
            <a:avLst/>
          </a:prstGeom>
          <a:noFill/>
          <a:ln w="9525">
            <a:noFill/>
            <a:miter lim="800000"/>
            <a:headEnd/>
            <a:tailEnd/>
          </a:ln>
        </p:spPr>
      </p:pic>
      <p:pic>
        <p:nvPicPr>
          <p:cNvPr id="2051" name="Picture 3" descr="F:\фото\2009-10-17-0847-46\P1000681.JPG"/>
          <p:cNvPicPr>
            <a:picLocks noChangeAspect="1" noChangeArrowheads="1"/>
          </p:cNvPicPr>
          <p:nvPr/>
        </p:nvPicPr>
        <p:blipFill>
          <a:blip r:embed="rId4" cstate="email"/>
          <a:srcRect/>
          <a:stretch>
            <a:fillRect/>
          </a:stretch>
        </p:blipFill>
        <p:spPr bwMode="auto">
          <a:xfrm>
            <a:off x="4071934" y="428604"/>
            <a:ext cx="3471862" cy="4208462"/>
          </a:xfrm>
          <a:prstGeom prst="rect">
            <a:avLst/>
          </a:prstGeom>
          <a:noFill/>
          <a:ln w="9525">
            <a:noFill/>
            <a:miter lim="800000"/>
            <a:headEnd/>
            <a:tailEnd/>
          </a:ln>
        </p:spPr>
      </p:pic>
      <p:pic>
        <p:nvPicPr>
          <p:cNvPr id="2050" name="Picture 2" descr="F:\фото\2009-10-17-0847-46\P1000680.JPG"/>
          <p:cNvPicPr>
            <a:picLocks noChangeAspect="1" noChangeArrowheads="1"/>
          </p:cNvPicPr>
          <p:nvPr/>
        </p:nvPicPr>
        <p:blipFill>
          <a:blip r:embed="rId5" cstate="email"/>
          <a:srcRect/>
          <a:stretch>
            <a:fillRect/>
          </a:stretch>
        </p:blipFill>
        <p:spPr bwMode="auto">
          <a:xfrm>
            <a:off x="5929322" y="1785926"/>
            <a:ext cx="3005138" cy="3581400"/>
          </a:xfrm>
          <a:prstGeom prst="rect">
            <a:avLst/>
          </a:prstGeom>
          <a:noFill/>
          <a:ln w="9525">
            <a:noFill/>
            <a:miter lim="800000"/>
            <a:headEnd/>
            <a:tailEnd/>
          </a:ln>
        </p:spPr>
      </p:pic>
      <p:sp>
        <p:nvSpPr>
          <p:cNvPr id="23559" name="Прямоугольник 6"/>
          <p:cNvSpPr>
            <a:spLocks noChangeArrowheads="1"/>
          </p:cNvSpPr>
          <p:nvPr/>
        </p:nvSpPr>
        <p:spPr bwMode="auto">
          <a:xfrm>
            <a:off x="0" y="5657671"/>
            <a:ext cx="9286875" cy="1477328"/>
          </a:xfrm>
          <a:prstGeom prst="rect">
            <a:avLst/>
          </a:prstGeom>
          <a:noFill/>
          <a:ln w="9525">
            <a:noFill/>
            <a:miter lim="800000"/>
            <a:headEnd/>
            <a:tailEnd/>
          </a:ln>
        </p:spPr>
        <p:txBody>
          <a:bodyPr wrap="square">
            <a:spAutoFit/>
          </a:bodyPr>
          <a:lstStyle/>
          <a:p>
            <a:r>
              <a:rPr lang="ru-RU" b="1" dirty="0">
                <a:solidFill>
                  <a:srgbClr val="000099"/>
                </a:solidFill>
                <a:latin typeface="Calibri" pitchFamily="34" charset="0"/>
              </a:rPr>
              <a:t>Картина «Берёзка» имеет многоцелевое значение: при выполнении задания «Сложи картинку» ребёнок развивает не только мелкую моторику, он </a:t>
            </a:r>
            <a:r>
              <a:rPr lang="ru-RU" b="1" dirty="0" smtClean="0">
                <a:solidFill>
                  <a:srgbClr val="000099"/>
                </a:solidFill>
                <a:latin typeface="Calibri" pitchFamily="34" charset="0"/>
              </a:rPr>
              <a:t>изучает строение деревьев, </a:t>
            </a:r>
            <a:r>
              <a:rPr lang="ru-RU" b="1" dirty="0">
                <a:solidFill>
                  <a:srgbClr val="000099"/>
                </a:solidFill>
                <a:latin typeface="Calibri" pitchFamily="34" charset="0"/>
              </a:rPr>
              <a:t>приметы времени года, у ребёнка развивается пространственное </a:t>
            </a:r>
            <a:r>
              <a:rPr lang="ru-RU" b="1" dirty="0" smtClean="0">
                <a:solidFill>
                  <a:srgbClr val="000099"/>
                </a:solidFill>
                <a:latin typeface="Calibri" pitchFamily="34" charset="0"/>
              </a:rPr>
              <a:t>воображение, ориентировка в пространстве.</a:t>
            </a:r>
            <a:endParaRPr lang="ru-RU" b="1" dirty="0">
              <a:solidFill>
                <a:srgbClr val="000099"/>
              </a:solidFill>
              <a:latin typeface="Calibri" pitchFamily="34" charset="0"/>
            </a:endParaRPr>
          </a:p>
          <a:p>
            <a:endParaRPr lang="ru-RU" dirty="0">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email"/>
          <a:srcRect/>
          <a:stretch>
            <a:fillRect/>
          </a:stretch>
        </p:blipFill>
        <p:spPr bwMode="auto">
          <a:xfrm>
            <a:off x="2071670" y="-25"/>
            <a:ext cx="5214974" cy="69533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1" name="Picture 3"/>
          <p:cNvPicPr>
            <a:picLocks noChangeAspect="1" noChangeArrowheads="1"/>
          </p:cNvPicPr>
          <p:nvPr/>
        </p:nvPicPr>
        <p:blipFill>
          <a:blip r:embed="rId2" cstate="email"/>
          <a:srcRect/>
          <a:stretch>
            <a:fillRect/>
          </a:stretch>
        </p:blipFill>
        <p:spPr bwMode="auto">
          <a:xfrm>
            <a:off x="-48135" y="0"/>
            <a:ext cx="9192135" cy="689480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1" y="0"/>
            <a:ext cx="9199029" cy="689927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cstate="email"/>
          <a:srcRect/>
          <a:stretch>
            <a:fillRect/>
          </a:stretch>
        </p:blipFill>
        <p:spPr bwMode="auto">
          <a:xfrm>
            <a:off x="-135473" y="-101606"/>
            <a:ext cx="9279473" cy="695960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372476" cy="4525963"/>
          </a:xfrm>
        </p:spPr>
        <p:txBody>
          <a:bodyPr/>
          <a:lstStyle/>
          <a:p>
            <a:pPr marL="0" indent="273050" eaLnBrk="1" hangingPunct="1">
              <a:buNone/>
            </a:pPr>
            <a:r>
              <a:rPr lang="ru-RU" sz="1800" dirty="0" smtClean="0"/>
              <a:t> </a:t>
            </a:r>
            <a:r>
              <a:rPr lang="ru-RU" sz="1800" b="1" dirty="0" smtClean="0">
                <a:solidFill>
                  <a:srgbClr val="0000CC"/>
                </a:solidFill>
              </a:rPr>
              <a:t>В наше время доказано, что тонкие движения пальцев рук положительно влияют на развитие детской речи. У нас с малолетства учили детей играть в «Ладушки», «</a:t>
            </a:r>
            <a:r>
              <a:rPr lang="ru-RU" sz="1800" b="1" dirty="0" err="1" smtClean="0">
                <a:solidFill>
                  <a:srgbClr val="0000CC"/>
                </a:solidFill>
              </a:rPr>
              <a:t>Сороку-белобоку</a:t>
            </a:r>
            <a:r>
              <a:rPr lang="ru-RU" sz="1800" b="1" dirty="0" smtClean="0">
                <a:solidFill>
                  <a:srgbClr val="0000CC"/>
                </a:solidFill>
              </a:rPr>
              <a:t>», «Козу рогатую». «Рука ­это инструмент всех инструментов», сказал еще Аристотель. «Рука - это своего рода внешний мозг», писал Кант. Жан-Жак Руссо в своем романе о воспитании «Эмиль» так написал о потребностях маленького ребенка:  « ... он хочет все потрогать, все взять в руки. Не мешайте ему, это для него совершенно необходимое дело. Так он учится различать тепло и холод, твердость и мягкость, тяжесть, размер и форму предметов. О свойствах окружающих его вещей ребенок узнает, сравнивая то, что видит, с ощущениями, которые получает от своих рук ... » </a:t>
            </a:r>
          </a:p>
          <a:p>
            <a:pPr marL="0" indent="273050" eaLnBrk="1" hangingPunct="1">
              <a:buNone/>
            </a:pPr>
            <a:r>
              <a:rPr lang="ru-RU" sz="1800" b="1" dirty="0" smtClean="0">
                <a:solidFill>
                  <a:srgbClr val="0000CC"/>
                </a:solidFill>
              </a:rPr>
              <a:t>       Родителей и педагогов всегда волновал вопрос как обеспечить полноценное развитие ребёнка в дошкольном возрасте? Как подготовить его к школе? Одним из аспектов этой проблемы является развитие мелкой моторики и координации тонких движений рук.</a:t>
            </a:r>
          </a:p>
          <a:p>
            <a:pPr marL="0" indent="273050" eaLnBrk="1" hangingPunct="1">
              <a:buNone/>
            </a:pPr>
            <a:r>
              <a:rPr lang="ru-RU" sz="1800" dirty="0" smtClean="0"/>
              <a:t> </a:t>
            </a:r>
            <a:r>
              <a:rPr lang="ru-RU" sz="1800" b="1" dirty="0" smtClean="0">
                <a:solidFill>
                  <a:srgbClr val="0000CC"/>
                </a:solidFill>
              </a:rPr>
              <a:t>Чем лучше работают пальцы и вся кисть, тем лучше ребёнок говорит. Почему же это так? Речь формируется под действием кинетических импульсов от рук, точнее от пальцев. Обычно ребёнок, имеющий высокий уровень развития мелкой моторики, умеет логически рассуждать, у него достаточно развиты память, внимание и связная речь. </a:t>
            </a:r>
          </a:p>
          <a:p>
            <a:pPr marL="0" indent="273050" eaLnBrk="1" hangingPunct="1">
              <a:buNone/>
            </a:pPr>
            <a:r>
              <a:rPr lang="ru-RU" sz="1800" b="1" dirty="0" smtClean="0">
                <a:solidFill>
                  <a:srgbClr val="0000CC"/>
                </a:solidFill>
              </a:rPr>
              <a:t>О пальчиковых играх можно говорить как о великолепном универсальном, дидактическом и развивающем материале. Методика и смысл данных игр состоит в том, что нервные окончания рук воздействуют на мозг ребенка и мозговая деятельность активизируется.  </a:t>
            </a:r>
            <a:endParaRPr lang="ru-RU" sz="1800"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5"/>
            <a:ext cx="8229600" cy="571500"/>
          </a:xfrm>
          <a:effectLst>
            <a:outerShdw blurRad="50800" dist="38100" dir="2700000" algn="tl" rotWithShape="0">
              <a:prstClr val="black">
                <a:alpha val="40000"/>
              </a:prstClr>
            </a:outerShdw>
          </a:effectLst>
        </p:spPr>
        <p:txBody>
          <a:bodyPr rtlCol="0">
            <a:noAutofit/>
          </a:bodyPr>
          <a:lstStyle/>
          <a:p>
            <a:pPr eaLnBrk="1" fontAlgn="auto" hangingPunct="1">
              <a:spcAft>
                <a:spcPts val="0"/>
              </a:spcAft>
              <a:defRPr/>
            </a:pP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Пальчиковая гимнастика</a:t>
            </a:r>
            <a:r>
              <a:rPr lang="ru-RU" sz="4000" i="1" dirty="0" smtClean="0">
                <a:solidFill>
                  <a:srgbClr val="C00000"/>
                </a:solidFill>
              </a:rPr>
              <a:t/>
            </a:r>
            <a:br>
              <a:rPr lang="ru-RU" sz="4000" i="1" dirty="0" smtClean="0">
                <a:solidFill>
                  <a:srgbClr val="C00000"/>
                </a:solidFill>
              </a:rPr>
            </a:br>
            <a:endParaRPr lang="ru-RU" sz="4000" i="1" dirty="0">
              <a:solidFill>
                <a:srgbClr val="C00000"/>
              </a:solidFill>
            </a:endParaRPr>
          </a:p>
        </p:txBody>
      </p:sp>
      <p:pic>
        <p:nvPicPr>
          <p:cNvPr id="13315" name="Picture 2"/>
          <p:cNvPicPr>
            <a:picLocks noGrp="1" noChangeAspect="1" noChangeArrowheads="1"/>
          </p:cNvPicPr>
          <p:nvPr>
            <p:ph idx="1"/>
          </p:nvPr>
        </p:nvPicPr>
        <p:blipFill>
          <a:blip r:embed="rId2" cstate="email"/>
          <a:srcRect/>
          <a:stretch>
            <a:fillRect/>
          </a:stretch>
        </p:blipFill>
        <p:spPr>
          <a:xfrm>
            <a:off x="2071670" y="1357298"/>
            <a:ext cx="2255838" cy="2928938"/>
          </a:xfrm>
        </p:spPr>
      </p:pic>
      <p:pic>
        <p:nvPicPr>
          <p:cNvPr id="13316" name="Picture 3"/>
          <p:cNvPicPr>
            <a:picLocks noChangeAspect="1" noChangeArrowheads="1"/>
          </p:cNvPicPr>
          <p:nvPr/>
        </p:nvPicPr>
        <p:blipFill>
          <a:blip r:embed="rId3" cstate="email"/>
          <a:srcRect/>
          <a:stretch>
            <a:fillRect/>
          </a:stretch>
        </p:blipFill>
        <p:spPr bwMode="auto">
          <a:xfrm>
            <a:off x="4286248" y="1357298"/>
            <a:ext cx="2143125" cy="2921000"/>
          </a:xfrm>
          <a:prstGeom prst="rect">
            <a:avLst/>
          </a:prstGeom>
          <a:noFill/>
          <a:ln w="9525">
            <a:noFill/>
            <a:miter lim="800000"/>
            <a:headEnd/>
            <a:tailEnd/>
          </a:ln>
        </p:spPr>
      </p:pic>
      <p:sp>
        <p:nvSpPr>
          <p:cNvPr id="13317" name="Rectangle 1"/>
          <p:cNvSpPr>
            <a:spLocks noChangeArrowheads="1"/>
          </p:cNvSpPr>
          <p:nvPr/>
        </p:nvSpPr>
        <p:spPr bwMode="auto">
          <a:xfrm>
            <a:off x="214282" y="4572008"/>
            <a:ext cx="8929718" cy="1631216"/>
          </a:xfrm>
          <a:prstGeom prst="rect">
            <a:avLst/>
          </a:prstGeom>
          <a:noFill/>
          <a:ln w="9525">
            <a:noFill/>
            <a:miter lim="800000"/>
            <a:headEnd/>
            <a:tailEnd/>
          </a:ln>
        </p:spPr>
        <p:txBody>
          <a:bodyPr wrap="square" anchor="ctr">
            <a:spAutoFit/>
          </a:bodyPr>
          <a:lstStyle/>
          <a:p>
            <a:pPr indent="90488"/>
            <a:r>
              <a:rPr lang="ru-RU" sz="2000" b="1" dirty="0">
                <a:solidFill>
                  <a:srgbClr val="010000"/>
                </a:solidFill>
                <a:cs typeface="Times New Roman" pitchFamily="18" charset="0"/>
              </a:rPr>
              <a:t>  </a:t>
            </a:r>
            <a:r>
              <a:rPr lang="ru-RU" sz="2000" b="1" dirty="0">
                <a:solidFill>
                  <a:srgbClr val="0000CC"/>
                </a:solidFill>
                <a:latin typeface="Calibri" pitchFamily="34" charset="0"/>
              </a:rPr>
              <a:t>Пальчиковые игры </a:t>
            </a:r>
            <a:r>
              <a:rPr lang="ru-RU" sz="2000" b="1" dirty="0" smtClean="0">
                <a:solidFill>
                  <a:srgbClr val="0000CC"/>
                </a:solidFill>
                <a:latin typeface="Calibri" pitchFamily="34" charset="0"/>
              </a:rPr>
              <a:t>­небольшие стихи, сопровождаемые движением пальцев рук, такие  игры хорошие </a:t>
            </a:r>
            <a:r>
              <a:rPr lang="ru-RU" sz="2000" b="1" dirty="0">
                <a:solidFill>
                  <a:srgbClr val="0000CC"/>
                </a:solidFill>
                <a:latin typeface="Calibri" pitchFamily="34" charset="0"/>
              </a:rPr>
              <a:t>помощники для того, чтобы подготовить руку ребенка к письму, развить координацию, тонкие движения пальцев рук положительно влияют на развитие детской речи. </a:t>
            </a:r>
            <a:r>
              <a:rPr lang="ru-RU" sz="2000" b="1" dirty="0">
                <a:solidFill>
                  <a:srgbClr val="0000CC"/>
                </a:solidFill>
                <a:latin typeface="Calibri" pitchFamily="34" charset="0"/>
                <a:cs typeface="Times New Roman" pitchFamily="18" charset="0"/>
              </a:rPr>
              <a:t>Пальчиковая гимнастика проводится каждый день . </a:t>
            </a:r>
            <a:endParaRPr lang="ru-RU" sz="2000" b="1" dirty="0">
              <a:solidFill>
                <a:srgbClr val="0000CC"/>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cstate="email"/>
          <a:srcRect/>
          <a:stretch>
            <a:fillRect/>
          </a:stretch>
        </p:blipFill>
        <p:spPr bwMode="auto">
          <a:xfrm>
            <a:off x="-47625" y="-35719"/>
            <a:ext cx="9191625" cy="689371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cstate="email"/>
          <a:srcRect/>
          <a:stretch>
            <a:fillRect/>
          </a:stretch>
        </p:blipFill>
        <p:spPr bwMode="auto">
          <a:xfrm>
            <a:off x="-48135" y="0"/>
            <a:ext cx="9192135" cy="689480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42918"/>
          </a:xfrm>
          <a:effectLst>
            <a:outerShdw blurRad="50800" dist="38100" dir="2700000" algn="tl" rotWithShape="0">
              <a:prstClr val="black">
                <a:alpha val="40000"/>
              </a:prstClr>
            </a:outerShdw>
          </a:effectLst>
        </p:spPr>
        <p:txBody>
          <a:bodyPr rtlCol="0">
            <a:noAutofit/>
          </a:bodyPr>
          <a:lstStyle/>
          <a:p>
            <a:pPr eaLnBrk="1" fontAlgn="auto" hangingPunct="1">
              <a:spcAft>
                <a:spcPts val="0"/>
              </a:spcAft>
              <a:defRPr/>
            </a:pPr>
            <a:r>
              <a:rPr lang="ru-RU" sz="3600" b="1" i="1" dirty="0" smtClean="0">
                <a:solidFill>
                  <a:srgbClr val="C00000"/>
                </a:solidFill>
              </a:rPr>
              <a:t>Практическая деятельность</a:t>
            </a:r>
            <a:r>
              <a:rPr lang="ru-RU" sz="3600" i="1" dirty="0" smtClean="0">
                <a:solidFill>
                  <a:srgbClr val="C00000"/>
                </a:solidFill>
              </a:rPr>
              <a:t/>
            </a:r>
            <a:br>
              <a:rPr lang="ru-RU" sz="3600" i="1" dirty="0" smtClean="0">
                <a:solidFill>
                  <a:srgbClr val="C00000"/>
                </a:solidFill>
              </a:rPr>
            </a:br>
            <a:endParaRPr lang="ru-RU" sz="3600" i="1" dirty="0">
              <a:solidFill>
                <a:srgbClr val="C00000"/>
              </a:solidFill>
            </a:endParaRPr>
          </a:p>
        </p:txBody>
      </p:sp>
      <p:sp>
        <p:nvSpPr>
          <p:cNvPr id="18436" name="Rectangle 1"/>
          <p:cNvSpPr>
            <a:spLocks noChangeArrowheads="1"/>
          </p:cNvSpPr>
          <p:nvPr/>
        </p:nvSpPr>
        <p:spPr bwMode="auto">
          <a:xfrm>
            <a:off x="142875" y="5842337"/>
            <a:ext cx="9001125" cy="1015663"/>
          </a:xfrm>
          <a:prstGeom prst="rect">
            <a:avLst/>
          </a:prstGeom>
          <a:noFill/>
          <a:ln w="9525">
            <a:noFill/>
            <a:miter lim="800000"/>
            <a:headEnd/>
            <a:tailEnd/>
          </a:ln>
        </p:spPr>
        <p:txBody>
          <a:bodyPr wrap="square" anchor="ctr">
            <a:spAutoFit/>
          </a:bodyPr>
          <a:lstStyle/>
          <a:p>
            <a:pPr indent="269875"/>
            <a:r>
              <a:rPr lang="ru-RU" sz="2000" b="1" dirty="0">
                <a:solidFill>
                  <a:srgbClr val="0000CC"/>
                </a:solidFill>
                <a:cs typeface="Times New Roman" pitchFamily="18" charset="0"/>
              </a:rPr>
              <a:t>Дети любят выполнять задания,   связанные с практикой, они рады помочь взрослым, учатся самостоятельности, приобретают практические навыки, необходимые в жизни. </a:t>
            </a:r>
            <a:endParaRPr lang="ru-RU" sz="2000" b="1" dirty="0">
              <a:solidFill>
                <a:srgbClr val="0000CC"/>
              </a:solidFill>
            </a:endParaRPr>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1142976" y="621465"/>
            <a:ext cx="7000924" cy="525069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email"/>
          <a:srcRect/>
          <a:stretch>
            <a:fillRect/>
          </a:stretch>
        </p:blipFill>
        <p:spPr bwMode="auto">
          <a:xfrm>
            <a:off x="0" y="-48026"/>
            <a:ext cx="9144000" cy="68580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13"/>
            <a:ext cx="9144000" cy="857250"/>
          </a:xfrm>
          <a:effectLst>
            <a:outerShdw blurRad="50800" dist="38100" dir="2700000" algn="tl" rotWithShape="0">
              <a:prstClr val="black">
                <a:alpha val="40000"/>
              </a:prstClr>
            </a:outerShdw>
          </a:effectLst>
        </p:spPr>
        <p:txBody>
          <a:bodyPr rtlCol="0">
            <a:noAutofit/>
          </a:bodyPr>
          <a:lstStyle/>
          <a:p>
            <a:pPr algn="r" eaLnBrk="1" fontAlgn="auto" hangingPunct="1">
              <a:spcAft>
                <a:spcPts val="0"/>
              </a:spcAft>
              <a:defRPr/>
            </a:pPr>
            <a:r>
              <a:rPr lang="ru-RU" sz="3600" b="1" i="1" dirty="0" smtClean="0">
                <a:solidFill>
                  <a:srgbClr val="C00000"/>
                </a:solidFill>
              </a:rPr>
              <a:t/>
            </a:r>
            <a:br>
              <a:rPr lang="ru-RU" sz="3600" b="1" i="1" dirty="0" smtClean="0">
                <a:solidFill>
                  <a:srgbClr val="C00000"/>
                </a:solidFill>
              </a:rPr>
            </a:br>
            <a:r>
              <a:rPr lang="ru-RU" sz="3200" b="1" i="1" dirty="0" smtClean="0">
                <a:solidFill>
                  <a:srgbClr val="C00000"/>
                </a:solidFill>
              </a:rPr>
              <a:t>Нетрадиционные методы изобразительной                        деятельности</a:t>
            </a:r>
            <a:r>
              <a:rPr lang="ru-RU" sz="3200" i="1" dirty="0" smtClean="0">
                <a:solidFill>
                  <a:srgbClr val="C00000"/>
                </a:solidFill>
              </a:rPr>
              <a:t/>
            </a:r>
            <a:br>
              <a:rPr lang="ru-RU" sz="3200" i="1" dirty="0" smtClean="0">
                <a:solidFill>
                  <a:srgbClr val="C00000"/>
                </a:solidFill>
              </a:rPr>
            </a:br>
            <a:endParaRPr lang="ru-RU" sz="3200" i="1" dirty="0">
              <a:solidFill>
                <a:srgbClr val="C00000"/>
              </a:solidFill>
            </a:endParaRPr>
          </a:p>
        </p:txBody>
      </p:sp>
      <p:sp>
        <p:nvSpPr>
          <p:cNvPr id="17411" name="Содержимое 3"/>
          <p:cNvSpPr>
            <a:spLocks noGrp="1"/>
          </p:cNvSpPr>
          <p:nvPr>
            <p:ph sz="half" idx="2"/>
          </p:nvPr>
        </p:nvSpPr>
        <p:spPr>
          <a:xfrm>
            <a:off x="-214313" y="5643563"/>
            <a:ext cx="9358313" cy="642937"/>
          </a:xfrm>
        </p:spPr>
        <p:txBody>
          <a:bodyPr/>
          <a:lstStyle/>
          <a:p>
            <a:pPr eaLnBrk="1" hangingPunct="1">
              <a:buFont typeface="Arial" charset="0"/>
              <a:buNone/>
            </a:pPr>
            <a:r>
              <a:rPr lang="ru-RU" sz="1800" b="1" dirty="0" smtClean="0">
                <a:solidFill>
                  <a:srgbClr val="0000CC"/>
                </a:solidFill>
              </a:rPr>
              <a:t>       Изобразительная деятельность влияет на эстетическое воспитание,  развивается мелкая моторика, творческие способности. Разнообразны нетрадиционные техники ИЗО: рисование пальчиками, ладошкой, оттиск смятой  бумаги,  печатками, губкой, рисование воском, ниткой, обрывание, скатывание бумаги.</a:t>
            </a:r>
            <a:endParaRPr lang="ru-RU" sz="1800" dirty="0" smtClean="0">
              <a:solidFill>
                <a:srgbClr val="0000CC"/>
              </a:solidFill>
            </a:endParaRPr>
          </a:p>
          <a:p>
            <a:pPr eaLnBrk="1" hangingPunct="1">
              <a:buFont typeface="Arial" charset="0"/>
              <a:buNone/>
            </a:pPr>
            <a:endParaRPr lang="ru-RU" sz="1800" dirty="0" smtClean="0"/>
          </a:p>
        </p:txBody>
      </p:sp>
      <p:pic>
        <p:nvPicPr>
          <p:cNvPr id="17414" name="Picture 2"/>
          <p:cNvPicPr>
            <a:picLocks noChangeAspect="1" noChangeArrowheads="1"/>
          </p:cNvPicPr>
          <p:nvPr/>
        </p:nvPicPr>
        <p:blipFill>
          <a:blip r:embed="rId2" cstate="email"/>
          <a:srcRect/>
          <a:stretch>
            <a:fillRect/>
          </a:stretch>
        </p:blipFill>
        <p:spPr bwMode="auto">
          <a:xfrm>
            <a:off x="5572132" y="1571612"/>
            <a:ext cx="2928927" cy="3733022"/>
          </a:xfrm>
          <a:prstGeom prst="rect">
            <a:avLst/>
          </a:prstGeom>
          <a:noFill/>
          <a:ln w="9525">
            <a:noFill/>
            <a:miter lim="800000"/>
            <a:headEnd/>
            <a:tailEnd/>
          </a:ln>
        </p:spPr>
      </p:pic>
      <p:pic>
        <p:nvPicPr>
          <p:cNvPr id="8" name="Picture 2"/>
          <p:cNvPicPr>
            <a:picLocks noGrp="1" noChangeAspect="1" noChangeArrowheads="1"/>
          </p:cNvPicPr>
          <p:nvPr>
            <p:ph idx="1"/>
          </p:nvPr>
        </p:nvPicPr>
        <p:blipFill>
          <a:blip r:embed="rId3" cstate="email"/>
          <a:srcRect/>
          <a:stretch>
            <a:fillRect/>
          </a:stretch>
        </p:blipFill>
        <p:spPr bwMode="auto">
          <a:xfrm>
            <a:off x="1357290" y="1071546"/>
            <a:ext cx="3379610" cy="4506147"/>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cstate="email"/>
          <a:srcRect/>
          <a:stretch>
            <a:fillRect/>
          </a:stretch>
        </p:blipFill>
        <p:spPr bwMode="auto">
          <a:xfrm>
            <a:off x="2143108" y="0"/>
            <a:ext cx="5143536" cy="685804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srcRect/>
          <a:stretch>
            <a:fillRect/>
          </a:stretch>
        </p:blipFill>
        <p:spPr bwMode="auto">
          <a:xfrm>
            <a:off x="2214546" y="42048"/>
            <a:ext cx="5111964" cy="68159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email"/>
          <a:srcRect/>
          <a:stretch>
            <a:fillRect/>
          </a:stretch>
        </p:blipFill>
        <p:spPr bwMode="auto">
          <a:xfrm>
            <a:off x="2143108" y="0"/>
            <a:ext cx="5111964" cy="68159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500042"/>
            <a:ext cx="8901113" cy="2571750"/>
          </a:xfrm>
        </p:spPr>
        <p:txBody>
          <a:bodyPr rtlCol="0">
            <a:normAutofit/>
          </a:bodyPr>
          <a:lstStyle/>
          <a:p>
            <a:pPr eaLnBrk="1" fontAlgn="auto" hangingPunct="1">
              <a:spcAft>
                <a:spcPts val="0"/>
              </a:spcAft>
              <a:buFont typeface="Arial" pitchFamily="34" charset="0"/>
              <a:buNone/>
              <a:defRPr/>
            </a:pPr>
            <a:r>
              <a:rPr lang="ru-RU" dirty="0" smtClean="0">
                <a:solidFill>
                  <a:srgbClr val="0000CC"/>
                </a:solidFill>
              </a:rPr>
              <a:t>      </a:t>
            </a:r>
            <a:r>
              <a:rPr lang="ru-RU" b="1" dirty="0" smtClean="0">
                <a:solidFill>
                  <a:srgbClr val="0000CC"/>
                </a:solidFill>
              </a:rPr>
              <a:t>Если у  ребёнка с раннего детства развивать мелкую моторику,  то  у него  развиваются память, внимание, речь, активнее мыслительные процессы,  выше способности, он будет хорошо выполнять самую тонкую работу, а рука его  будет готова к письму.  </a:t>
            </a:r>
          </a:p>
          <a:p>
            <a:pPr eaLnBrk="1" fontAlgn="auto" hangingPunct="1">
              <a:spcAft>
                <a:spcPts val="0"/>
              </a:spcAft>
              <a:buFont typeface="Arial" pitchFamily="34" charset="0"/>
              <a:buNone/>
              <a:defRPr/>
            </a:pPr>
            <a:endParaRPr lang="ru-RU" b="1" dirty="0" smtClean="0"/>
          </a:p>
          <a:p>
            <a:pPr eaLnBrk="1" fontAlgn="auto" hangingPunct="1">
              <a:spcAft>
                <a:spcPts val="0"/>
              </a:spcAft>
              <a:buFont typeface="Arial" pitchFamily="34" charset="0"/>
              <a:buNone/>
              <a:defRPr/>
            </a:pPr>
            <a:endParaRPr lang="ru-RU" b="1" dirty="0"/>
          </a:p>
        </p:txBody>
      </p:sp>
      <p:sp>
        <p:nvSpPr>
          <p:cNvPr id="7" name="Скругленный прямоугольник 6"/>
          <p:cNvSpPr/>
          <p:nvPr/>
        </p:nvSpPr>
        <p:spPr>
          <a:xfrm>
            <a:off x="3357563" y="4357688"/>
            <a:ext cx="1643062" cy="8572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Мелкая моторика</a:t>
            </a:r>
          </a:p>
        </p:txBody>
      </p:sp>
      <p:sp>
        <p:nvSpPr>
          <p:cNvPr id="8" name="Скругленный прямоугольник 7"/>
          <p:cNvSpPr/>
          <p:nvPr/>
        </p:nvSpPr>
        <p:spPr>
          <a:xfrm>
            <a:off x="5214938" y="5643563"/>
            <a:ext cx="1428750" cy="785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Мышление</a:t>
            </a:r>
          </a:p>
        </p:txBody>
      </p:sp>
      <p:sp>
        <p:nvSpPr>
          <p:cNvPr id="10" name="Скругленный прямоугольник 9"/>
          <p:cNvSpPr/>
          <p:nvPr/>
        </p:nvSpPr>
        <p:spPr>
          <a:xfrm>
            <a:off x="428625" y="4500563"/>
            <a:ext cx="1714500" cy="785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Практические навыки</a:t>
            </a:r>
          </a:p>
        </p:txBody>
      </p:sp>
      <p:sp>
        <p:nvSpPr>
          <p:cNvPr id="11" name="Скругленный прямоугольник 10"/>
          <p:cNvSpPr/>
          <p:nvPr/>
        </p:nvSpPr>
        <p:spPr>
          <a:xfrm>
            <a:off x="1785938" y="5715000"/>
            <a:ext cx="1714500" cy="9286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Подготовка к письму</a:t>
            </a:r>
          </a:p>
        </p:txBody>
      </p:sp>
      <p:sp>
        <p:nvSpPr>
          <p:cNvPr id="12" name="Скругленный прямоугольник 11"/>
          <p:cNvSpPr/>
          <p:nvPr/>
        </p:nvSpPr>
        <p:spPr>
          <a:xfrm>
            <a:off x="6786563" y="4500563"/>
            <a:ext cx="1500187" cy="785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Внимание</a:t>
            </a:r>
          </a:p>
        </p:txBody>
      </p:sp>
      <p:sp>
        <p:nvSpPr>
          <p:cNvPr id="13" name="Скругленный прямоугольник 12"/>
          <p:cNvSpPr/>
          <p:nvPr/>
        </p:nvSpPr>
        <p:spPr>
          <a:xfrm>
            <a:off x="5357813" y="3357563"/>
            <a:ext cx="1500187" cy="785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Память</a:t>
            </a:r>
          </a:p>
        </p:txBody>
      </p:sp>
      <p:sp>
        <p:nvSpPr>
          <p:cNvPr id="14" name="Скругленный прямоугольник 13"/>
          <p:cNvSpPr/>
          <p:nvPr/>
        </p:nvSpPr>
        <p:spPr>
          <a:xfrm>
            <a:off x="1928813" y="3357563"/>
            <a:ext cx="1285875" cy="7858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252" name="TextBox 14"/>
          <p:cNvSpPr txBox="1">
            <a:spLocks noChangeArrowheads="1"/>
          </p:cNvSpPr>
          <p:nvPr/>
        </p:nvSpPr>
        <p:spPr bwMode="auto">
          <a:xfrm>
            <a:off x="2143125" y="3571875"/>
            <a:ext cx="647700" cy="369888"/>
          </a:xfrm>
          <a:prstGeom prst="rect">
            <a:avLst/>
          </a:prstGeom>
          <a:noFill/>
          <a:ln w="9525">
            <a:noFill/>
            <a:miter lim="800000"/>
            <a:headEnd/>
            <a:tailEnd/>
          </a:ln>
        </p:spPr>
        <p:txBody>
          <a:bodyPr wrap="none">
            <a:spAutoFit/>
          </a:bodyPr>
          <a:lstStyle/>
          <a:p>
            <a:pPr algn="ctr"/>
            <a:r>
              <a:rPr lang="ru-RU" b="1">
                <a:latin typeface="Calibri" pitchFamily="34" charset="0"/>
              </a:rPr>
              <a:t>Речь</a:t>
            </a:r>
          </a:p>
        </p:txBody>
      </p:sp>
      <p:cxnSp>
        <p:nvCxnSpPr>
          <p:cNvPr id="17" name="Прямая со стрелкой 16"/>
          <p:cNvCxnSpPr/>
          <p:nvPr/>
        </p:nvCxnSpPr>
        <p:spPr>
          <a:xfrm flipV="1">
            <a:off x="4857750" y="4000500"/>
            <a:ext cx="357188"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a:off x="3286125" y="4071938"/>
            <a:ext cx="428625"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1"/>
          </p:cNvCxnSpPr>
          <p:nvPr/>
        </p:nvCxnSpPr>
        <p:spPr>
          <a:xfrm rot="10800000">
            <a:off x="2214563" y="4786313"/>
            <a:ext cx="1143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0800000" flipV="1">
            <a:off x="3500438" y="5286375"/>
            <a:ext cx="500062"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500563" y="5286375"/>
            <a:ext cx="571500"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072063" y="4786313"/>
            <a:ext cx="1571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email"/>
          <a:srcRect/>
          <a:stretch>
            <a:fillRect/>
          </a:stretch>
        </p:blipFill>
        <p:spPr bwMode="auto">
          <a:xfrm>
            <a:off x="142844" y="500042"/>
            <a:ext cx="4357718" cy="6007053"/>
          </a:xfrm>
          <a:prstGeom prst="rect">
            <a:avLst/>
          </a:prstGeom>
          <a:noFill/>
          <a:ln w="9525">
            <a:noFill/>
            <a:miter lim="800000"/>
            <a:headEnd/>
            <a:tailEnd/>
          </a:ln>
          <a:effectLst/>
        </p:spPr>
      </p:pic>
      <p:sp>
        <p:nvSpPr>
          <p:cNvPr id="5" name="Прямоугольник 4"/>
          <p:cNvSpPr/>
          <p:nvPr/>
        </p:nvSpPr>
        <p:spPr>
          <a:xfrm>
            <a:off x="4572000" y="2500306"/>
            <a:ext cx="4026191" cy="1754326"/>
          </a:xfrm>
          <a:prstGeom prst="rect">
            <a:avLst/>
          </a:prstGeom>
        </p:spPr>
        <p:txBody>
          <a:bodyPr wrap="square">
            <a:spAutoFit/>
          </a:bodyPr>
          <a:lstStyle/>
          <a:p>
            <a:r>
              <a:rPr lang="ru-RU" b="1" dirty="0" smtClean="0">
                <a:solidFill>
                  <a:srgbClr val="0000CC"/>
                </a:solidFill>
              </a:rPr>
              <a:t>Кроме всего сказанного хочется отметить, что на ладони находится множество биоактивных точек, массажируя их, мы  стимулируют работу  организма человека .</a:t>
            </a:r>
            <a:endParaRPr lang="ru-RU"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785818"/>
          </a:xfrm>
        </p:spPr>
        <p:txBody>
          <a:bodyPr/>
          <a:lstStyle/>
          <a:p>
            <a:r>
              <a:rPr lang="ru-RU" dirty="0" smtClean="0">
                <a:solidFill>
                  <a:srgbClr val="FF0000"/>
                </a:solidFill>
              </a:rPr>
              <a:t>Вывод</a:t>
            </a:r>
            <a:endParaRPr lang="ru-RU" dirty="0">
              <a:solidFill>
                <a:srgbClr val="FF0000"/>
              </a:solidFill>
            </a:endParaRPr>
          </a:p>
        </p:txBody>
      </p:sp>
      <p:sp>
        <p:nvSpPr>
          <p:cNvPr id="3" name="Содержимое 2"/>
          <p:cNvSpPr>
            <a:spLocks noGrp="1"/>
          </p:cNvSpPr>
          <p:nvPr>
            <p:ph idx="1"/>
          </p:nvPr>
        </p:nvSpPr>
        <p:spPr>
          <a:xfrm>
            <a:off x="571472" y="642918"/>
            <a:ext cx="8229600" cy="5000660"/>
          </a:xfrm>
        </p:spPr>
        <p:txBody>
          <a:bodyPr/>
          <a:lstStyle/>
          <a:p>
            <a:pPr>
              <a:buNone/>
            </a:pPr>
            <a:r>
              <a:rPr lang="ru-RU" b="1" dirty="0" smtClean="0">
                <a:solidFill>
                  <a:srgbClr val="0000CC"/>
                </a:solidFill>
                <a:cs typeface="Times New Roman" pitchFamily="18" charset="0"/>
              </a:rPr>
              <a:t>    Работа по развитию мелкой моторики должна проводится систематически воспитателями и родителями. Во время занятий нужно учитывать индивидуальные особенности каждого ребёнка, настроение, желание, возможности. Главное, чтобы занятия приносили детям только положительные эмоции, что будет вызывать интерес к играм и приведёт к положительному результату в развитии мелкой моторики. </a:t>
            </a:r>
            <a:endParaRPr lang="ru-RU" b="1" dirty="0" smtClean="0">
              <a:solidFill>
                <a:srgbClr val="0000CC"/>
              </a:solidFill>
            </a:endParaRPr>
          </a:p>
          <a:p>
            <a:pPr>
              <a:buNone/>
            </a:pPr>
            <a:endParaRPr lang="ru-RU" dirty="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42875" y="-142875"/>
            <a:ext cx="8229600" cy="1143000"/>
          </a:xfrm>
        </p:spPr>
        <p:txBody>
          <a:bodyPr/>
          <a:lstStyle/>
          <a:p>
            <a:pPr eaLnBrk="1" hangingPunct="1"/>
            <a:endParaRPr lang="ru-RU" smtClean="0"/>
          </a:p>
        </p:txBody>
      </p:sp>
      <p:sp>
        <p:nvSpPr>
          <p:cNvPr id="30723" name="WordArt 2"/>
          <p:cNvSpPr>
            <a:spLocks noChangeArrowheads="1" noChangeShapeType="1" noTextEdit="1"/>
          </p:cNvSpPr>
          <p:nvPr/>
        </p:nvSpPr>
        <p:spPr bwMode="auto">
          <a:xfrm>
            <a:off x="1428750" y="2286000"/>
            <a:ext cx="6276975" cy="1071563"/>
          </a:xfrm>
          <a:prstGeom prst="rect">
            <a:avLst/>
          </a:prstGeom>
        </p:spPr>
        <p:txBody>
          <a:bodyPr wrap="none" fromWordArt="1">
            <a:prstTxWarp prst="textPlain">
              <a:avLst>
                <a:gd name="adj" fmla="val 50000"/>
              </a:avLst>
            </a:prstTxWarp>
          </a:bodyPr>
          <a:lstStyle/>
          <a:p>
            <a:pPr algn="ctr"/>
            <a:endPar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027" name="WordArt 3"/>
          <p:cNvSpPr>
            <a:spLocks noChangeArrowheads="1" noChangeShapeType="1" noTextEdit="1"/>
          </p:cNvSpPr>
          <p:nvPr/>
        </p:nvSpPr>
        <p:spPr bwMode="auto">
          <a:xfrm>
            <a:off x="857224" y="1071546"/>
            <a:ext cx="7500938" cy="1433512"/>
          </a:xfrm>
          <a:prstGeom prst="rect">
            <a:avLst/>
          </a:prstGeom>
        </p:spPr>
        <p:txBody>
          <a:bodyPr wrap="none" fromWordArt="1">
            <a:prstTxWarp prst="textPlain">
              <a:avLst>
                <a:gd name="adj" fmla="val 50000"/>
              </a:avLst>
            </a:prstTxWarp>
          </a:bodyPr>
          <a:lstStyle/>
          <a:p>
            <a:pPr algn="ctr"/>
            <a:r>
              <a:rPr lang="ru-RU" sz="36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Спасибо за внимание!</a:t>
            </a:r>
          </a:p>
        </p:txBody>
      </p:sp>
      <p:pic>
        <p:nvPicPr>
          <p:cNvPr id="2" name="Picture 3"/>
          <p:cNvPicPr>
            <a:picLocks noChangeAspect="1" noChangeArrowheads="1"/>
          </p:cNvPicPr>
          <p:nvPr/>
        </p:nvPicPr>
        <p:blipFill>
          <a:blip r:embed="rId2" cstate="email"/>
          <a:srcRect/>
          <a:stretch>
            <a:fillRect/>
          </a:stretch>
        </p:blipFill>
        <p:spPr bwMode="auto">
          <a:xfrm>
            <a:off x="2071670" y="3000372"/>
            <a:ext cx="4833923" cy="362581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b="1" i="1" dirty="0" smtClean="0">
                <a:solidFill>
                  <a:srgbClr val="C00000"/>
                </a:solidFill>
                <a:effectLst>
                  <a:outerShdw blurRad="50800" dist="38100" dir="2700000" algn="tl" rotWithShape="0">
                    <a:prstClr val="black">
                      <a:alpha val="40000"/>
                    </a:prstClr>
                  </a:outerShdw>
                </a:effectLst>
              </a:rPr>
              <a:t>Задачи:</a:t>
            </a:r>
            <a:br>
              <a:rPr lang="ru-RU" b="1" i="1" dirty="0" smtClean="0">
                <a:solidFill>
                  <a:srgbClr val="C00000"/>
                </a:solidFill>
                <a:effectLst>
                  <a:outerShdw blurRad="50800" dist="38100" dir="2700000" algn="tl" rotWithShape="0">
                    <a:prstClr val="black">
                      <a:alpha val="40000"/>
                    </a:prstClr>
                  </a:outerShdw>
                </a:effectLst>
              </a:rPr>
            </a:br>
            <a:endParaRPr lang="ru-RU" dirty="0"/>
          </a:p>
        </p:txBody>
      </p:sp>
      <p:sp>
        <p:nvSpPr>
          <p:cNvPr id="8195" name="Содержимое 2"/>
          <p:cNvSpPr>
            <a:spLocks noGrp="1"/>
          </p:cNvSpPr>
          <p:nvPr>
            <p:ph sz="half" idx="1"/>
          </p:nvPr>
        </p:nvSpPr>
        <p:spPr>
          <a:xfrm>
            <a:off x="0" y="571500"/>
            <a:ext cx="9144000" cy="3429000"/>
          </a:xfrm>
        </p:spPr>
        <p:txBody>
          <a:bodyPr/>
          <a:lstStyle/>
          <a:p>
            <a:pPr eaLnBrk="1" hangingPunct="1">
              <a:lnSpc>
                <a:spcPct val="80000"/>
              </a:lnSpc>
            </a:pPr>
            <a:r>
              <a:rPr lang="ru-RU" sz="2200" b="1" dirty="0" smtClean="0">
                <a:solidFill>
                  <a:srgbClr val="0000CC"/>
                </a:solidFill>
                <a:ea typeface="Times New Roman" pitchFamily="18" charset="0"/>
                <a:cs typeface="Arial" charset="0"/>
              </a:rPr>
              <a:t>Подобрать для развития мелкой моторики пальчиковые игры, практические задания, настольные игры, подготовить дидактический материал</a:t>
            </a:r>
          </a:p>
          <a:p>
            <a:pPr eaLnBrk="1" hangingPunct="1">
              <a:lnSpc>
                <a:spcPct val="80000"/>
              </a:lnSpc>
            </a:pPr>
            <a:r>
              <a:rPr lang="ru-RU" sz="2200" b="1" dirty="0" smtClean="0">
                <a:solidFill>
                  <a:srgbClr val="0000CC"/>
                </a:solidFill>
                <a:ea typeface="Times New Roman" pitchFamily="18" charset="0"/>
                <a:cs typeface="Arial" charset="0"/>
              </a:rPr>
              <a:t>Спланировать работу с детьми по развитию мелкой моторики</a:t>
            </a:r>
          </a:p>
          <a:p>
            <a:pPr eaLnBrk="1" hangingPunct="1">
              <a:lnSpc>
                <a:spcPct val="80000"/>
              </a:lnSpc>
            </a:pPr>
            <a:r>
              <a:rPr lang="ru-RU" sz="2200" b="1" dirty="0" smtClean="0">
                <a:solidFill>
                  <a:srgbClr val="0000CC"/>
                </a:solidFill>
                <a:ea typeface="Times New Roman" pitchFamily="18" charset="0"/>
                <a:cs typeface="Arial" charset="0"/>
              </a:rPr>
              <a:t>Разучить с детьми пальчиковые игры</a:t>
            </a:r>
          </a:p>
          <a:p>
            <a:pPr eaLnBrk="1" hangingPunct="1">
              <a:lnSpc>
                <a:spcPct val="80000"/>
              </a:lnSpc>
            </a:pPr>
            <a:r>
              <a:rPr lang="ru-RU" sz="2200" b="1" dirty="0" smtClean="0">
                <a:solidFill>
                  <a:srgbClr val="0000CC"/>
                </a:solidFill>
                <a:ea typeface="Times New Roman" pitchFamily="18" charset="0"/>
                <a:cs typeface="Arial" charset="0"/>
              </a:rPr>
              <a:t>Знакомить родителей с работой, которая проводится в группе по данной теме и её значении, привлекать их к совместной деятельности</a:t>
            </a:r>
          </a:p>
          <a:p>
            <a:pPr eaLnBrk="1" hangingPunct="1">
              <a:lnSpc>
                <a:spcPct val="80000"/>
              </a:lnSpc>
            </a:pPr>
            <a:r>
              <a:rPr lang="ru-RU" sz="2200" b="1" dirty="0" smtClean="0">
                <a:solidFill>
                  <a:srgbClr val="0000CC"/>
                </a:solidFill>
                <a:ea typeface="Times New Roman" pitchFamily="18" charset="0"/>
                <a:cs typeface="Arial" charset="0"/>
              </a:rPr>
              <a:t>Приобретение детьми практических умений и навыков</a:t>
            </a:r>
          </a:p>
          <a:p>
            <a:pPr eaLnBrk="1" hangingPunct="1">
              <a:lnSpc>
                <a:spcPct val="80000"/>
              </a:lnSpc>
              <a:buFont typeface="Arial" charset="0"/>
              <a:buNone/>
            </a:pPr>
            <a:endParaRPr lang="ru-RU" sz="2600" b="1" dirty="0" smtClean="0">
              <a:ea typeface="Times New Roman" pitchFamily="18" charset="0"/>
              <a:cs typeface="Arial" charset="0"/>
            </a:endParaRPr>
          </a:p>
          <a:p>
            <a:pPr eaLnBrk="1" hangingPunct="1">
              <a:lnSpc>
                <a:spcPct val="80000"/>
              </a:lnSpc>
              <a:buFont typeface="Arial" charset="0"/>
              <a:buNone/>
            </a:pPr>
            <a:endParaRPr lang="ru-RU" sz="2600" dirty="0" smtClean="0">
              <a:ea typeface="Times New Roman" pitchFamily="18" charset="0"/>
              <a:cs typeface="Arial" charset="0"/>
            </a:endParaRPr>
          </a:p>
        </p:txBody>
      </p:sp>
      <p:sp>
        <p:nvSpPr>
          <p:cNvPr id="8196" name="Содержимое 3"/>
          <p:cNvSpPr>
            <a:spLocks noGrp="1"/>
          </p:cNvSpPr>
          <p:nvPr>
            <p:ph sz="half" idx="2"/>
          </p:nvPr>
        </p:nvSpPr>
        <p:spPr>
          <a:xfrm flipH="1">
            <a:off x="9144000" y="1600200"/>
            <a:ext cx="142875" cy="4525963"/>
          </a:xfrm>
        </p:spPr>
        <p:txBody>
          <a:bodyPr/>
          <a:lstStyle/>
          <a:p>
            <a:pPr eaLnBrk="1" hangingPunct="1"/>
            <a:endParaRPr lang="ru-RU"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8229600" cy="785813"/>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ru-RU" dirty="0" smtClean="0"/>
              <a:t/>
            </a:r>
            <a:br>
              <a:rPr lang="ru-RU" dirty="0" smtClean="0"/>
            </a:br>
            <a:r>
              <a:rPr lang="ru-RU" b="1" dirty="0" smtClean="0"/>
              <a:t> </a:t>
            </a:r>
            <a:r>
              <a:rPr lang="ru-RU" sz="4000" b="1" i="1" dirty="0" smtClean="0">
                <a:solidFill>
                  <a:srgbClr val="C00000"/>
                </a:solidFill>
              </a:rPr>
              <a:t>Развитие мелкой моторики </a:t>
            </a:r>
            <a:r>
              <a:rPr lang="ru-RU" dirty="0" smtClean="0"/>
              <a:t/>
            </a:r>
            <a:br>
              <a:rPr lang="ru-RU" dirty="0" smtClean="0"/>
            </a:br>
            <a:r>
              <a:rPr lang="ru-RU" dirty="0" smtClean="0"/>
              <a:t> </a:t>
            </a:r>
            <a:br>
              <a:rPr lang="ru-RU" dirty="0" smtClean="0"/>
            </a:br>
            <a:endParaRPr lang="ru-RU" dirty="0"/>
          </a:p>
        </p:txBody>
      </p:sp>
      <p:sp>
        <p:nvSpPr>
          <p:cNvPr id="5" name="Скругленный прямоугольник 4"/>
          <p:cNvSpPr/>
          <p:nvPr/>
        </p:nvSpPr>
        <p:spPr>
          <a:xfrm>
            <a:off x="428625" y="1643063"/>
            <a:ext cx="2714625" cy="1071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я </a:t>
            </a:r>
            <a:r>
              <a:rPr lang="ru-RU" sz="2400" b="1" dirty="0">
                <a:solidFill>
                  <a:schemeClr val="tx1"/>
                </a:solidFill>
              </a:rPr>
              <a:t>Упражнения для развития мелкой моторики</a:t>
            </a:r>
            <a:endParaRPr lang="ru-RU" sz="2400" b="1" dirty="0"/>
          </a:p>
        </p:txBody>
      </p:sp>
      <p:sp>
        <p:nvSpPr>
          <p:cNvPr id="6" name="Скругленный прямоугольник 5"/>
          <p:cNvSpPr/>
          <p:nvPr/>
        </p:nvSpPr>
        <p:spPr>
          <a:xfrm>
            <a:off x="3571875" y="642938"/>
            <a:ext cx="2571750" cy="11287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Рисование</a:t>
            </a:r>
          </a:p>
          <a:p>
            <a:pPr algn="ctr" fontAlgn="auto">
              <a:spcBef>
                <a:spcPts val="0"/>
              </a:spcBef>
              <a:spcAft>
                <a:spcPts val="0"/>
              </a:spcAft>
              <a:defRPr/>
            </a:pPr>
            <a:r>
              <a:rPr lang="ru-RU" sz="2400" b="1" dirty="0">
                <a:solidFill>
                  <a:schemeClr val="tx1"/>
                </a:solidFill>
              </a:rPr>
              <a:t>Аппликация</a:t>
            </a:r>
          </a:p>
          <a:p>
            <a:pPr algn="ctr" fontAlgn="auto">
              <a:spcBef>
                <a:spcPts val="0"/>
              </a:spcBef>
              <a:spcAft>
                <a:spcPts val="0"/>
              </a:spcAft>
              <a:defRPr/>
            </a:pPr>
            <a:r>
              <a:rPr lang="ru-RU" sz="2400" b="1" dirty="0">
                <a:solidFill>
                  <a:schemeClr val="tx1"/>
                </a:solidFill>
              </a:rPr>
              <a:t>лепка</a:t>
            </a:r>
          </a:p>
        </p:txBody>
      </p:sp>
      <p:sp>
        <p:nvSpPr>
          <p:cNvPr id="8" name="Скругленный прямоугольник 7"/>
          <p:cNvSpPr/>
          <p:nvPr/>
        </p:nvSpPr>
        <p:spPr>
          <a:xfrm>
            <a:off x="500063" y="3857625"/>
            <a:ext cx="2143125" cy="1128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Практическая деятельность</a:t>
            </a:r>
            <a:endParaRPr lang="ru-RU" sz="2400" b="1" dirty="0"/>
          </a:p>
        </p:txBody>
      </p:sp>
      <p:sp>
        <p:nvSpPr>
          <p:cNvPr id="9" name="Скругленный прямоугольник 8"/>
          <p:cNvSpPr/>
          <p:nvPr/>
        </p:nvSpPr>
        <p:spPr>
          <a:xfrm>
            <a:off x="3214688" y="5500688"/>
            <a:ext cx="2643187" cy="1071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Настольные, </a:t>
            </a:r>
          </a:p>
          <a:p>
            <a:pPr algn="ctr" fontAlgn="auto">
              <a:spcBef>
                <a:spcPts val="0"/>
              </a:spcBef>
              <a:spcAft>
                <a:spcPts val="0"/>
              </a:spcAft>
              <a:defRPr/>
            </a:pPr>
            <a:r>
              <a:rPr lang="ru-RU" sz="2400" b="1" dirty="0">
                <a:solidFill>
                  <a:schemeClr val="tx1"/>
                </a:solidFill>
              </a:rPr>
              <a:t>развивающие игры</a:t>
            </a:r>
          </a:p>
        </p:txBody>
      </p:sp>
      <p:sp>
        <p:nvSpPr>
          <p:cNvPr id="10" name="Скругленный прямоугольник 9"/>
          <p:cNvSpPr/>
          <p:nvPr/>
        </p:nvSpPr>
        <p:spPr>
          <a:xfrm>
            <a:off x="6215063" y="4214813"/>
            <a:ext cx="2786062" cy="1200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Конструирование</a:t>
            </a:r>
          </a:p>
        </p:txBody>
      </p:sp>
      <p:sp>
        <p:nvSpPr>
          <p:cNvPr id="12" name="Скругленный прямоугольник 11"/>
          <p:cNvSpPr/>
          <p:nvPr/>
        </p:nvSpPr>
        <p:spPr>
          <a:xfrm>
            <a:off x="3571875" y="3071813"/>
            <a:ext cx="2214563"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2400" b="1" dirty="0"/>
              <a:t>Мелкая моторика</a:t>
            </a:r>
          </a:p>
        </p:txBody>
      </p:sp>
      <p:sp>
        <p:nvSpPr>
          <p:cNvPr id="13" name="Скругленный прямоугольник 12"/>
          <p:cNvSpPr/>
          <p:nvPr/>
        </p:nvSpPr>
        <p:spPr>
          <a:xfrm>
            <a:off x="6572250" y="1714500"/>
            <a:ext cx="2214563"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2400" b="1" dirty="0"/>
              <a:t>Пальчиковая гимнастика</a:t>
            </a:r>
          </a:p>
        </p:txBody>
      </p:sp>
      <p:cxnSp>
        <p:nvCxnSpPr>
          <p:cNvPr id="15" name="Прямая со стрелкой 14"/>
          <p:cNvCxnSpPr/>
          <p:nvPr/>
        </p:nvCxnSpPr>
        <p:spPr>
          <a:xfrm rot="5400000">
            <a:off x="4322763" y="2320925"/>
            <a:ext cx="9286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857875" y="2571750"/>
            <a:ext cx="642938"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571750" y="2786063"/>
            <a:ext cx="857250"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714625" y="4286250"/>
            <a:ext cx="78581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flipH="1" flipV="1">
            <a:off x="4072732" y="4858544"/>
            <a:ext cx="11430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16200000" flipV="1">
            <a:off x="5393531" y="4393407"/>
            <a:ext cx="78581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00062"/>
          </a:xfrm>
        </p:spPr>
        <p:txBody>
          <a:bodyPr rtlCol="0">
            <a:normAutofit fontScale="90000"/>
          </a:bodyPr>
          <a:lstStyle/>
          <a:p>
            <a:pPr eaLnBrk="1" fontAlgn="auto" hangingPunct="1">
              <a:spcAft>
                <a:spcPts val="0"/>
              </a:spcAft>
              <a:defRPr/>
            </a:pPr>
            <a:r>
              <a:rPr lang="ru-RU" b="1" i="1" dirty="0" smtClean="0">
                <a:solidFill>
                  <a:srgbClr val="C00000"/>
                </a:solidFill>
              </a:rPr>
              <a:t/>
            </a:r>
            <a:br>
              <a:rPr lang="ru-RU" b="1" i="1" dirty="0" smtClean="0">
                <a:solidFill>
                  <a:srgbClr val="C00000"/>
                </a:solidFill>
              </a:rPr>
            </a:br>
            <a:r>
              <a:rPr lang="ru-RU" sz="4000" b="1" i="1" dirty="0" smtClean="0">
                <a:solidFill>
                  <a:srgbClr val="C00000"/>
                </a:solidFill>
              </a:rPr>
              <a:t>Настольные, развивающие игры</a:t>
            </a:r>
            <a:r>
              <a:rPr lang="ru-RU" sz="4000" i="1" dirty="0" smtClean="0">
                <a:solidFill>
                  <a:srgbClr val="C00000"/>
                </a:solidFill>
              </a:rPr>
              <a:t/>
            </a:r>
            <a:br>
              <a:rPr lang="ru-RU" sz="4000" i="1" dirty="0" smtClean="0">
                <a:solidFill>
                  <a:srgbClr val="C00000"/>
                </a:solidFill>
              </a:rPr>
            </a:br>
            <a:endParaRPr lang="ru-RU" sz="4000" i="1" dirty="0">
              <a:solidFill>
                <a:srgbClr val="C00000"/>
              </a:solidFill>
            </a:endParaRPr>
          </a:p>
        </p:txBody>
      </p:sp>
      <p:sp>
        <p:nvSpPr>
          <p:cNvPr id="14343" name="Rectangle 2"/>
          <p:cNvSpPr>
            <a:spLocks noChangeArrowheads="1"/>
          </p:cNvSpPr>
          <p:nvPr/>
        </p:nvSpPr>
        <p:spPr bwMode="auto">
          <a:xfrm>
            <a:off x="142844" y="5934075"/>
            <a:ext cx="8786812" cy="923925"/>
          </a:xfrm>
          <a:prstGeom prst="rect">
            <a:avLst/>
          </a:prstGeom>
          <a:noFill/>
          <a:ln w="9525">
            <a:noFill/>
            <a:miter lim="800000"/>
            <a:headEnd/>
            <a:tailEnd/>
          </a:ln>
        </p:spPr>
        <p:txBody>
          <a:bodyPr anchor="ctr">
            <a:spAutoFit/>
          </a:bodyPr>
          <a:lstStyle/>
          <a:p>
            <a:pPr indent="90488"/>
            <a:r>
              <a:rPr lang="ru-RU" b="1" dirty="0" smtClean="0">
                <a:solidFill>
                  <a:srgbClr val="0000CC"/>
                </a:solidFill>
                <a:cs typeface="Times New Roman" pitchFamily="18" charset="0"/>
              </a:rPr>
              <a:t>Настольные </a:t>
            </a:r>
            <a:r>
              <a:rPr lang="ru-RU" b="1" dirty="0">
                <a:solidFill>
                  <a:srgbClr val="0000CC"/>
                </a:solidFill>
                <a:cs typeface="Times New Roman" pitchFamily="18" charset="0"/>
              </a:rPr>
              <a:t>игры развивают логическое мышление, пространственное воображение ребёнка,  творческие   способности, фантазию, внимание, усидчивость.</a:t>
            </a:r>
            <a:endParaRPr lang="ru-RU" b="1" dirty="0">
              <a:solidFill>
                <a:srgbClr val="0000CC"/>
              </a:solidFill>
            </a:endParaRPr>
          </a:p>
        </p:txBody>
      </p:sp>
      <p:pic>
        <p:nvPicPr>
          <p:cNvPr id="2050" name="Picture 2"/>
          <p:cNvPicPr>
            <a:picLocks noGrp="1" noChangeAspect="1" noChangeArrowheads="1"/>
          </p:cNvPicPr>
          <p:nvPr>
            <p:ph idx="1"/>
          </p:nvPr>
        </p:nvPicPr>
        <p:blipFill>
          <a:blip r:embed="rId2" cstate="email"/>
          <a:srcRect/>
          <a:stretch>
            <a:fillRect/>
          </a:stretch>
        </p:blipFill>
        <p:spPr bwMode="auto">
          <a:xfrm>
            <a:off x="1000100" y="571480"/>
            <a:ext cx="7143268" cy="53574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0" y="0"/>
            <a:ext cx="9199028" cy="689927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email"/>
          <a:srcRect/>
          <a:stretch>
            <a:fillRect/>
          </a:stretch>
        </p:blipFill>
        <p:spPr bwMode="auto">
          <a:xfrm>
            <a:off x="-111659" y="-83744"/>
            <a:ext cx="9255659" cy="694174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email"/>
          <a:srcRect/>
          <a:stretch>
            <a:fillRect/>
          </a:stretch>
        </p:blipFill>
        <p:spPr bwMode="auto">
          <a:xfrm>
            <a:off x="1888910" y="95227"/>
            <a:ext cx="5040544" cy="67207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TotalTime>
  <Words>759</Words>
  <PresentationFormat>Экран (4:3)</PresentationFormat>
  <Paragraphs>56</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Муниципальное бюджетное дошкольное образовательное учреждение детский сад №14 «Красная шапочка» город Котовск Тамбовской области </vt:lpstr>
      <vt:lpstr>Слайд 2</vt:lpstr>
      <vt:lpstr>Слайд 3</vt:lpstr>
      <vt:lpstr>Задачи: </vt:lpstr>
      <vt:lpstr>  Развитие мелкой моторики    </vt:lpstr>
      <vt:lpstr> Настольные, развивающие игры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Пальчиковая гимнастика </vt:lpstr>
      <vt:lpstr>Слайд 21</vt:lpstr>
      <vt:lpstr>Слайд 22</vt:lpstr>
      <vt:lpstr>Практическая деятельность </vt:lpstr>
      <vt:lpstr>Слайд 24</vt:lpstr>
      <vt:lpstr>Слайд 25</vt:lpstr>
      <vt:lpstr> Нетрадиционные методы изобразительной                        деятельности </vt:lpstr>
      <vt:lpstr>Слайд 27</vt:lpstr>
      <vt:lpstr>Слайд 28</vt:lpstr>
      <vt:lpstr>Слайд 29</vt:lpstr>
      <vt:lpstr>Слайд 30</vt:lpstr>
      <vt:lpstr>Вывод</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№14 «Красная шапочка» город Котовск Тамбовской области </dc:title>
  <cp:lastModifiedBy>Марина</cp:lastModifiedBy>
  <cp:revision>213</cp:revision>
  <dcterms:modified xsi:type="dcterms:W3CDTF">2013-10-15T18:36:04Z</dcterms:modified>
</cp:coreProperties>
</file>