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82" r:id="rId2"/>
    <p:sldId id="267" r:id="rId3"/>
    <p:sldId id="278" r:id="rId4"/>
    <p:sldId id="279" r:id="rId5"/>
    <p:sldId id="269" r:id="rId6"/>
    <p:sldId id="270" r:id="rId7"/>
    <p:sldId id="272" r:id="rId8"/>
    <p:sldId id="274" r:id="rId9"/>
    <p:sldId id="275" r:id="rId10"/>
    <p:sldId id="281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3" autoAdjust="0"/>
    <p:restoredTop sz="94637" autoAdjust="0"/>
  </p:normalViewPr>
  <p:slideViewPr>
    <p:cSldViewPr>
      <p:cViewPr varScale="1">
        <p:scale>
          <a:sx n="72" d="100"/>
          <a:sy n="72" d="100"/>
        </p:scale>
        <p:origin x="-6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4DF68-8113-4927-B983-4AB748347811}" type="datetimeFigureOut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12D6B-9B0A-49B3-90E6-9164606361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Ийское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2D6B-9B0A-49B3-90E6-91646063614F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9944235">
            <a:off x="595237" y="2255581"/>
            <a:ext cx="7597525" cy="25853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ГЕРОИ ОТЕЧЕСТВЕННОЙ</a:t>
            </a:r>
            <a:b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ВОЙНЫ 1812 года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4034" name="Picture 2" descr="&amp;ocy;&amp;tcy;&amp;iecy;&amp;chcy;&amp;iecy;&amp;scy;&amp;tcy;&amp;vcy;&amp;iecy;&amp;ncy;&amp;ncy;&amp;acy;&amp;yacy; &amp;vcy;&amp;ocy;&amp;jcy;&amp;ncy;&amp;acy; 1812 &amp;gcy;&amp;ocy;&amp;d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17144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4857759"/>
            <a:ext cx="421484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5429264"/>
            <a:ext cx="52149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</a:t>
            </a:r>
          </a:p>
          <a:p>
            <a:pPr algn="ctr"/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Брезгулевская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Елена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Ноябрьск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8"/>
            <a:ext cx="8417080" cy="1285884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Бородинское поле  - свято для всех россиян.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Российское воинство, от простого солдата до генерала, независимо от титула, звания и сословия, защищало нашу родину, проявляя храбрость и доблесть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За это им Слава и вечная память.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3010" name="Picture 2" descr="&amp;Ncy;&amp;acy;&amp;zhcy;&amp;mcy;&amp;icy;&amp;tcy;&amp;iecy; &amp;ncy;&amp;acy; &amp;icy;&amp;zcy;&amp;ocy;&amp;bcy;&amp;rcy;&amp;acy;&amp;zhcy;&amp;iecy;&amp;ncy;&amp;icy;&amp;iecy;, &amp;chcy;&amp;tcy;&amp;ocy;&amp;bcy;&amp;ycy; &amp;iecy;&amp;gcy;&amp;ocy; &amp;zcy;&amp;acy;&amp;kcy;&amp;rcy;&amp;ycy;&amp;tcy;&amp;softcy;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65355">
            <a:off x="-497669" y="-4812"/>
            <a:ext cx="4712159" cy="3714752"/>
          </a:xfrm>
          <a:prstGeom prst="rect">
            <a:avLst/>
          </a:prstGeom>
          <a:noFill/>
        </p:spPr>
      </p:pic>
      <p:pic>
        <p:nvPicPr>
          <p:cNvPr id="43012" name="Picture 4" descr="&amp;Ncy;&amp;acy;&amp;zhcy;&amp;mcy;&amp;icy;&amp;tcy;&amp;iecy; &amp;ncy;&amp;acy; &amp;icy;&amp;zcy;&amp;ocy;&amp;bcy;&amp;rcy;&amp;acy;&amp;zhcy;&amp;iecy;&amp;ncy;&amp;icy;&amp;iecy;, &amp;chcy;&amp;tcy;&amp;ocy;&amp;bcy;&amp;ycy; &amp;iecy;&amp;gcy;&amp;ocy; &amp;zcy;&amp;acy;&amp;kcy;&amp;rcy;&amp;ycy;&amp;tcy;&amp;softcy;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62530">
            <a:off x="-159912" y="183388"/>
            <a:ext cx="4949258" cy="3643314"/>
          </a:xfrm>
          <a:prstGeom prst="rect">
            <a:avLst/>
          </a:prstGeom>
          <a:noFill/>
        </p:spPr>
      </p:pic>
      <p:pic>
        <p:nvPicPr>
          <p:cNvPr id="43014" name="Picture 6" descr="&amp;Ncy;&amp;acy;&amp;zhcy;&amp;mcy;&amp;icy;&amp;tcy;&amp;iecy; &amp;ncy;&amp;acy; &amp;icy;&amp;zcy;&amp;ocy;&amp;bcy;&amp;rcy;&amp;acy;&amp;zhcy;&amp;iecy;&amp;ncy;&amp;icy;&amp;iecy;, &amp;chcy;&amp;tcy;&amp;ocy;&amp;bcy;&amp;ycy; &amp;iecy;&amp;gcy;&amp;ocy; &amp;zcy;&amp;acy;&amp;kcy;&amp;rcy;&amp;ycy;&amp;tcy;&amp;softcy;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494455">
            <a:off x="567282" y="167280"/>
            <a:ext cx="4595802" cy="3857652"/>
          </a:xfrm>
          <a:prstGeom prst="rect">
            <a:avLst/>
          </a:prstGeom>
          <a:noFill/>
        </p:spPr>
      </p:pic>
      <p:pic>
        <p:nvPicPr>
          <p:cNvPr id="43016" name="Picture 8" descr="&amp;Ncy;&amp;acy;&amp;zhcy;&amp;mcy;&amp;icy;&amp;tcy;&amp;iecy; &amp;ncy;&amp;acy; &amp;icy;&amp;zcy;&amp;ocy;&amp;bcy;&amp;rcy;&amp;acy;&amp;zhcy;&amp;iecy;&amp;ncy;&amp;icy;&amp;iecy;, &amp;chcy;&amp;tcy;&amp;ocy;&amp;bcy;&amp;ycy; &amp;iecy;&amp;gcy;&amp;ocy; &amp;zcy;&amp;acy;&amp;kcy;&amp;rcy;&amp;ycy;&amp;tcy;&amp;softcy;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407429">
            <a:off x="5647074" y="-74881"/>
            <a:ext cx="4483668" cy="3200219"/>
          </a:xfrm>
          <a:prstGeom prst="rect">
            <a:avLst/>
          </a:prstGeom>
          <a:noFill/>
        </p:spPr>
      </p:pic>
      <p:pic>
        <p:nvPicPr>
          <p:cNvPr id="43018" name="Picture 10" descr="&amp;Ncy;&amp;acy;&amp;zhcy;&amp;mcy;&amp;icy;&amp;tcy;&amp;iecy; &amp;ncy;&amp;acy; &amp;icy;&amp;zcy;&amp;ocy;&amp;bcy;&amp;rcy;&amp;acy;&amp;zhcy;&amp;iecy;&amp;ncy;&amp;icy;&amp;iecy;, &amp;chcy;&amp;tcy;&amp;ocy;&amp;bcy;&amp;ycy; &amp;iecy;&amp;gcy;&amp;ocy; &amp;zcy;&amp;acy;&amp;kcy;&amp;rcy;&amp;ycy;&amp;tcy;&amp;softcy;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315480">
            <a:off x="5340916" y="95912"/>
            <a:ext cx="4714908" cy="3428989"/>
          </a:xfrm>
          <a:prstGeom prst="rect">
            <a:avLst/>
          </a:prstGeom>
          <a:noFill/>
        </p:spPr>
      </p:pic>
      <p:pic>
        <p:nvPicPr>
          <p:cNvPr id="43020" name="Picture 12" descr="&amp;Ncy;&amp;acy;&amp;zhcy;&amp;mcy;&amp;icy;&amp;tcy;&amp;iecy; &amp;ncy;&amp;acy; &amp;icy;&amp;zcy;&amp;ocy;&amp;bcy;&amp;rcy;&amp;acy;&amp;zhcy;&amp;iecy;&amp;ncy;&amp;icy;&amp;iecy;, &amp;chcy;&amp;tcy;&amp;ocy;&amp;bcy;&amp;ycy; &amp;iecy;&amp;gcy;&amp;ocy; &amp;zcy;&amp;acy;&amp;kcy;&amp;rcy;&amp;ycy;&amp;tcy;&amp;softcy;.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277365">
            <a:off x="4651031" y="375538"/>
            <a:ext cx="4844623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3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077733">
            <a:off x="211163" y="2674382"/>
            <a:ext cx="94575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07156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Герои Бородинской битвы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928670"/>
            <a:ext cx="6400800" cy="1000132"/>
          </a:xfrm>
        </p:spPr>
        <p:txBody>
          <a:bodyPr>
            <a:noAutofit/>
          </a:bodyPr>
          <a:lstStyle/>
          <a:p>
            <a:pPr algn="l"/>
            <a:r>
              <a:rPr lang="ru-RU" sz="1600" b="1" i="1" dirty="0" smtClean="0">
                <a:solidFill>
                  <a:schemeClr val="accent2"/>
                </a:solidFill>
              </a:rPr>
              <a:t>Бородинское сражение  является важнейшим в ходе войны 1812 года и самым кропотливым из однодневных сражений. Кто же те доблестные герои, благодаря которым и была одержана победа в этой битве?</a:t>
            </a:r>
            <a:endParaRPr lang="ru-RU" sz="1600" b="1" i="1" dirty="0">
              <a:solidFill>
                <a:schemeClr val="accent2"/>
              </a:solidFill>
            </a:endParaRPr>
          </a:p>
        </p:txBody>
      </p:sp>
      <p:pic>
        <p:nvPicPr>
          <p:cNvPr id="21508" name="Picture 4" descr="&amp;Ncy;&amp;acy;&amp;zhcy;&amp;mcy;&amp;icy;&amp;tcy;&amp;iecy; &amp;ncy;&amp;acy; &amp;icy;&amp;zcy;&amp;ocy;&amp;bcy;&amp;rcy;&amp;acy;&amp;zhcy;&amp;iecy;&amp;ncy;&amp;icy;&amp;iecy;, &amp;chcy;&amp;tcy;&amp;ocy;&amp;bcy;&amp;ycy; &amp;iecy;&amp;gcy;&amp;ocy; &amp;zcy;&amp;acy;&amp;kcy;&amp;rcy;&amp;ycy;&amp;tcy;&amp;soft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3116"/>
            <a:ext cx="5643602" cy="43005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57167"/>
            <a:ext cx="8458200" cy="71437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Схема бородинского сражения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214686"/>
            <a:ext cx="2571768" cy="32861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БОРОДИНСКОЕ СРАЖЕНИЕ 1812, решающая битва между французской армией Наполеона I (135 тыс. при 587 пушках) и русской под командованием </a:t>
            </a:r>
            <a:r>
              <a:rPr lang="ru-RU" i="1" dirty="0" smtClean="0">
                <a:solidFill>
                  <a:srgbClr val="FF0000"/>
                </a:solidFill>
              </a:rPr>
              <a:t>М. И. Кутузова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 err="1" smtClean="0">
                <a:solidFill>
                  <a:srgbClr val="FF0000"/>
                </a:solidFill>
              </a:rPr>
              <a:t>ок</a:t>
            </a:r>
            <a:r>
              <a:rPr lang="ru-RU" dirty="0" smtClean="0">
                <a:solidFill>
                  <a:srgbClr val="FF0000"/>
                </a:solidFill>
              </a:rPr>
              <a:t>. 120 тыс. при 640 пушках), которое произошло 25 августа в районе с. </a:t>
            </a:r>
            <a:r>
              <a:rPr lang="ru-RU" i="1" dirty="0" smtClean="0">
                <a:solidFill>
                  <a:srgbClr val="FF0000"/>
                </a:solidFill>
              </a:rPr>
              <a:t>Бородино </a:t>
            </a:r>
            <a:r>
              <a:rPr lang="ru-RU" dirty="0" smtClean="0">
                <a:solidFill>
                  <a:srgbClr val="FF0000"/>
                </a:solidFill>
              </a:rPr>
              <a:t>(110 км к западу от Москвы).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5842" name="Picture 2" descr="&amp;Bcy;&amp;ocy;&amp;rcy;&amp;ocy;&amp;dcy;&amp;icy;&amp;ncy;&amp;scy;&amp;kcy;&amp;ocy;&amp;iecy; &amp;scy;&amp;rcy;&amp;acy;&amp;zhcy;&amp;iecy;&amp;ncy;&amp;icy;&amp;iecy;. &amp;Scy;&amp;khcy;&amp;iecy;&amp;mcy;&amp;acy;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071546"/>
            <a:ext cx="5476875" cy="54578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857232"/>
            <a:ext cx="3143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 июня 1812 года (по старому стилю) между 8 и 9 часами вечера армия Наполеона переправилась через Неман. Началась Отечественная война 1812 года.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Михаил </a:t>
            </a:r>
            <a:r>
              <a:rPr lang="ru-RU" dirty="0" err="1" smtClean="0">
                <a:solidFill>
                  <a:srgbClr val="FF0000"/>
                </a:solidFill>
              </a:rPr>
              <a:t>илларионович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кутузов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4162"/>
            <a:ext cx="4286280" cy="4946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</a:t>
            </a:r>
            <a:r>
              <a:rPr lang="ru-RU" sz="1800" dirty="0" smtClean="0">
                <a:solidFill>
                  <a:srgbClr val="FF0000"/>
                </a:solidFill>
              </a:rPr>
              <a:t>Кутузов Михаил Илларионович (1.05.1745—16.04.1813), полководец и дипломат, ученик и сподвижник А. В. Суворова, генерал-фельдмаршал, светлейший князь Смоленский (1812</a:t>
            </a:r>
            <a:r>
              <a:rPr lang="ru-RU" sz="1800" dirty="0" smtClean="0"/>
              <a:t>). </a:t>
            </a:r>
            <a:r>
              <a:rPr lang="ru-RU" sz="1800" dirty="0" smtClean="0">
                <a:solidFill>
                  <a:srgbClr val="FF0000"/>
                </a:solidFill>
              </a:rPr>
              <a:t>Кутузов был показан 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как полководец, превзошедший над Наполеоном, как великая личность: им была 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одержана «победа нравственная», потому что на французов «в первый 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раз под Бородино была наложена рука сильнейшего духом противника». 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0962" name="Picture 2" descr="&amp;Kcy;&amp;ucy;&amp;tcy;&amp;ucy;&amp;zcy;&amp;ocy;&amp;vcy; &amp;rcy;&amp;acy;&amp;bcy;&amp;ocy;&amp;tcy;&amp;ycy; &amp;Rcy;. &amp;Vcy;&amp;ocy;&amp;lcy;&amp;kcy;&amp;ocy;&amp;v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142984"/>
            <a:ext cx="4000528" cy="504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915276" cy="10715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Николай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Николаевич Раевский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571612"/>
            <a:ext cx="3357586" cy="4000528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sz="7200" b="1" dirty="0" smtClean="0">
              <a:solidFill>
                <a:srgbClr val="FF0000"/>
              </a:solidFill>
            </a:endParaRPr>
          </a:p>
          <a:p>
            <a:pPr algn="l"/>
            <a:endParaRPr lang="ru-RU" sz="7200" b="1" dirty="0" smtClean="0">
              <a:solidFill>
                <a:srgbClr val="FF0000"/>
              </a:solidFill>
            </a:endParaRPr>
          </a:p>
          <a:p>
            <a:pPr algn="l"/>
            <a:endParaRPr lang="ru-RU" sz="7200" b="1" dirty="0" smtClean="0">
              <a:solidFill>
                <a:srgbClr val="FF0000"/>
              </a:solidFill>
            </a:endParaRPr>
          </a:p>
          <a:p>
            <a:pPr algn="l"/>
            <a:endParaRPr lang="ru-RU" sz="7200" b="1" dirty="0" smtClean="0">
              <a:solidFill>
                <a:srgbClr val="FF0000"/>
              </a:solidFill>
            </a:endParaRPr>
          </a:p>
          <a:p>
            <a:pPr algn="l"/>
            <a:endParaRPr lang="ru-RU" sz="7200" b="1" dirty="0" smtClean="0">
              <a:solidFill>
                <a:srgbClr val="FF0000"/>
              </a:solidFill>
            </a:endParaRPr>
          </a:p>
          <a:p>
            <a:pPr algn="l"/>
            <a:endParaRPr lang="ru-RU" sz="7200" b="1" dirty="0" smtClean="0">
              <a:solidFill>
                <a:srgbClr val="FF0000"/>
              </a:solidFill>
            </a:endParaRPr>
          </a:p>
          <a:p>
            <a:pPr algn="l"/>
            <a:endParaRPr lang="ru-RU" sz="7200" b="1" dirty="0" smtClean="0">
              <a:solidFill>
                <a:srgbClr val="FF0000"/>
              </a:solidFill>
            </a:endParaRPr>
          </a:p>
          <a:p>
            <a:pPr algn="l"/>
            <a:endParaRPr lang="ru-RU" sz="7200" b="1" dirty="0" smtClean="0">
              <a:solidFill>
                <a:srgbClr val="FF0000"/>
              </a:solidFill>
            </a:endParaRPr>
          </a:p>
          <a:p>
            <a:r>
              <a:rPr lang="ru-RU" sz="7200" b="1" dirty="0" smtClean="0">
                <a:solidFill>
                  <a:srgbClr val="FF0000"/>
                </a:solidFill>
              </a:rPr>
              <a:t>Генерал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 Н.Н. Раевский- действительную службу начал в 14 лет прапорщиком, а в19 лет вернулся с Турецкой войны уже подполковником.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Раевский проявил себя настоящим героем в Бородинской битве. Борьба за батарею Раевского –важнейший момент сражения</a:t>
            </a:r>
            <a:r>
              <a:rPr lang="ru-RU" sz="1400" dirty="0" smtClean="0"/>
              <a:t>. </a:t>
            </a:r>
            <a:endParaRPr lang="ru-RU" sz="1400" dirty="0"/>
          </a:p>
        </p:txBody>
      </p:sp>
      <p:pic>
        <p:nvPicPr>
          <p:cNvPr id="14338" name="Picture 2" descr="http://borodino.bytvi.ru/upload/2010-01-30_22-25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36"/>
            <a:ext cx="4242970" cy="48577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7"/>
            <a:ext cx="8196290" cy="9286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Петр Иванович Багратион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285860"/>
            <a:ext cx="3500462" cy="471490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Аристократ по происхождению, считался поководцем суворовской школы .В сражениях быстро ориентировался в сложной боевой обстановке, был смел и находчив, заботился о солдатах. В сражениях при Бородино он командовал обороной левого  фланга, куда ударила основная часть </a:t>
            </a:r>
            <a:r>
              <a:rPr lang="ru-RU" sz="1800" b="1" dirty="0" err="1" smtClean="0">
                <a:solidFill>
                  <a:srgbClr val="C00000"/>
                </a:solidFill>
              </a:rPr>
              <a:t>франзузских</a:t>
            </a:r>
            <a:r>
              <a:rPr lang="ru-RU" sz="1800" b="1" dirty="0" smtClean="0">
                <a:solidFill>
                  <a:srgbClr val="C00000"/>
                </a:solidFill>
              </a:rPr>
              <a:t> войск. В этом бою Багратион был смертельно ранен.</a:t>
            </a:r>
          </a:p>
          <a:p>
            <a:r>
              <a:rPr lang="ru-RU" sz="1800" b="1" i="1" dirty="0" smtClean="0"/>
              <a:t> </a:t>
            </a:r>
            <a:endParaRPr lang="ru-RU" sz="1800" b="1" i="1" dirty="0"/>
          </a:p>
        </p:txBody>
      </p:sp>
      <p:pic>
        <p:nvPicPr>
          <p:cNvPr id="13314" name="Picture 2" descr="http://borodino.bytvi.ru/upload/2010-01-30_22-50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357298"/>
            <a:ext cx="3762375" cy="4248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85729"/>
            <a:ext cx="8458200" cy="135732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Михаил </a:t>
            </a:r>
            <a:r>
              <a:rPr lang="ru-RU" dirty="0" err="1" smtClean="0">
                <a:solidFill>
                  <a:srgbClr val="C00000"/>
                </a:solidFill>
              </a:rPr>
              <a:t>богданович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err="1" smtClean="0">
                <a:solidFill>
                  <a:srgbClr val="C00000"/>
                </a:solidFill>
              </a:rPr>
              <a:t>барклай</a:t>
            </a:r>
            <a:r>
              <a:rPr lang="ru-RU" dirty="0" smtClean="0">
                <a:solidFill>
                  <a:srgbClr val="C00000"/>
                </a:solidFill>
              </a:rPr>
              <a:t> де </a:t>
            </a:r>
            <a:r>
              <a:rPr lang="ru-RU" dirty="0" err="1" smtClean="0">
                <a:solidFill>
                  <a:srgbClr val="C00000"/>
                </a:solidFill>
              </a:rPr>
              <a:t>толли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28604"/>
            <a:ext cx="3429024" cy="521497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Российский полководец, генерал-фельдмаршал (с 1814), военный министр, князь (с 1815), герой Отечественной войны 1812 года, полный кавалер ордена Святого Георгия.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В Бородинском сражении он командовал правым крылом и центром русских войск, проявил большое мужество и искусство в управлении войсками</a:t>
            </a:r>
            <a:r>
              <a:rPr lang="ru-RU" sz="1800" dirty="0" smtClean="0">
                <a:solidFill>
                  <a:srgbClr val="C00000"/>
                </a:solidFill>
              </a:rPr>
              <a:t>.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29698" name="Picture 2" descr="http://borodino.bytvi.ru/upload/2010-01-30_22-36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857364"/>
            <a:ext cx="385765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85729"/>
            <a:ext cx="8458200" cy="128588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Иван </a:t>
            </a:r>
            <a:r>
              <a:rPr lang="ru-RU" dirty="0" err="1" smtClean="0">
                <a:solidFill>
                  <a:srgbClr val="C00000"/>
                </a:solidFill>
              </a:rPr>
              <a:t>семенович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дорохов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3357586" cy="450059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В самый разгар Бородинского сражения, в момент ожесточенного наступления французских войск генерал Дорохов возглавил атаку четырех кавалерийских полков у деревни Семеновская. Бесстрашный рейд Дорохова помог Багратиону остановить продвижение противника. За этот подвиг Дорохов был произведен в чин генерал-лейтенанта, свой последний чин</a:t>
            </a:r>
            <a:r>
              <a:rPr lang="ru-RU" sz="1800" dirty="0" smtClean="0">
                <a:solidFill>
                  <a:srgbClr val="C00000"/>
                </a:solidFill>
              </a:rPr>
              <a:t>.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31746" name="Picture 2" descr="&amp;dcy;&amp;ocy;&amp;rcy;&amp;ocy;&amp;khcy;&amp;ocy;&amp;vcy; (395x453, 63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428736"/>
            <a:ext cx="3762375" cy="431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458200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Тучков </a:t>
            </a:r>
            <a:r>
              <a:rPr lang="ru-RU" dirty="0" err="1" smtClean="0">
                <a:solidFill>
                  <a:srgbClr val="C00000"/>
                </a:solidFill>
              </a:rPr>
              <a:t>александр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алексеевич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571612"/>
            <a:ext cx="4071966" cy="437199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А.А.Тучков, генерал-майор, один из самых молодых генералов - героев Отечественной войны 1812 г. На </a:t>
            </a:r>
            <a:r>
              <a:rPr lang="ru-RU" sz="1800" dirty="0" err="1" smtClean="0">
                <a:solidFill>
                  <a:srgbClr val="C00000"/>
                </a:solidFill>
              </a:rPr>
              <a:t>багратионовских</a:t>
            </a:r>
            <a:r>
              <a:rPr lang="ru-RU" sz="1800" dirty="0" smtClean="0">
                <a:solidFill>
                  <a:srgbClr val="C00000"/>
                </a:solidFill>
              </a:rPr>
              <a:t> флешах геройский генерал повел в контратаку свой полк. На Бородинском поле он, вдохновляя дрогнувший под ураганным неприятельским огнем Ревельский полк, с полковым знаменем в руках бросился вперед и был смертельно ранен в грудь картечной пулей у средней Семеновской флеши. Его не смогли вынести с поля боя, вспаханного артиллерийскими снарядами и бесследно поглотившего героя.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33794" name="Picture 2" descr="http://ruguard.ru/up/photos/1812/Tuchkov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142984"/>
            <a:ext cx="3562355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284</TotalTime>
  <Words>426</Words>
  <PresentationFormat>Экран (4:3)</PresentationFormat>
  <Paragraphs>36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Герои Бородинской битвы</vt:lpstr>
      <vt:lpstr>Схема бородинского сражения</vt:lpstr>
      <vt:lpstr>Михаил илларионович кутузов</vt:lpstr>
      <vt:lpstr>Николай Николаевич Раевский </vt:lpstr>
      <vt:lpstr>Петр Иванович Багратион</vt:lpstr>
      <vt:lpstr>Михаил богданович  барклай де толли</vt:lpstr>
      <vt:lpstr>Иван семенович дорохов</vt:lpstr>
      <vt:lpstr>Тучков александр алексеевич</vt:lpstr>
      <vt:lpstr>     Бородинское поле  - свято для всех россиян. Российское воинство, от простого солдата до генерала, независимо от титула, звания и сословия, защищало нашу родину, проявляя храбрость и доблесть  За это им Слава и вечная память.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Денис Васильевич Давыдов  </dc:title>
  <dc:creator>USER</dc:creator>
  <cp:lastModifiedBy>USER</cp:lastModifiedBy>
  <cp:revision>34</cp:revision>
  <dcterms:created xsi:type="dcterms:W3CDTF">2012-05-30T12:09:51Z</dcterms:created>
  <dcterms:modified xsi:type="dcterms:W3CDTF">2012-06-05T12:47:28Z</dcterms:modified>
</cp:coreProperties>
</file>