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256" r:id="rId2"/>
    <p:sldId id="257" r:id="rId3"/>
    <p:sldId id="258" r:id="rId4"/>
    <p:sldId id="259" r:id="rId5"/>
    <p:sldId id="260" r:id="rId6"/>
    <p:sldId id="261" r:id="rId7"/>
    <p:sldId id="262" r:id="rId8"/>
    <p:sldId id="263" r:id="rId9"/>
    <p:sldId id="265" r:id="rId10"/>
    <p:sldId id="282" r:id="rId11"/>
    <p:sldId id="266" r:id="rId12"/>
    <p:sldId id="267" r:id="rId13"/>
    <p:sldId id="268" r:id="rId14"/>
    <p:sldId id="269" r:id="rId15"/>
    <p:sldId id="271" r:id="rId16"/>
    <p:sldId id="272" r:id="rId17"/>
    <p:sldId id="274" r:id="rId18"/>
    <p:sldId id="275" r:id="rId19"/>
    <p:sldId id="276" r:id="rId20"/>
    <p:sldId id="278" r:id="rId21"/>
    <p:sldId id="279"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00" autoAdjust="0"/>
  </p:normalViewPr>
  <p:slideViewPr>
    <p:cSldViewPr>
      <p:cViewPr varScale="1">
        <p:scale>
          <a:sx n="114" d="100"/>
          <a:sy n="114" d="100"/>
        </p:scale>
        <p:origin x="-154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C91C8-F4F9-4970-9F16-4C8B3E655717}" type="datetimeFigureOut">
              <a:rPr lang="ru-RU" smtClean="0"/>
              <a:t>02.02.2013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51F11C-7EDF-4AF4-8EF0-5FE945A0DC5E}" type="slidenum">
              <a:rPr lang="ru-RU" smtClean="0"/>
              <a:t>‹#›</a:t>
            </a:fld>
            <a:endParaRPr lang="ru-RU"/>
          </a:p>
        </p:txBody>
      </p:sp>
    </p:spTree>
    <p:extLst>
      <p:ext uri="{BB962C8B-B14F-4D97-AF65-F5344CB8AC3E}">
        <p14:creationId xmlns:p14="http://schemas.microsoft.com/office/powerpoint/2010/main" val="527715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51F11C-7EDF-4AF4-8EF0-5FE945A0DC5E}" type="slidenum">
              <a:rPr lang="ru-RU" smtClean="0"/>
              <a:t>11</a:t>
            </a:fld>
            <a:endParaRPr lang="ru-RU"/>
          </a:p>
        </p:txBody>
      </p:sp>
    </p:spTree>
    <p:extLst>
      <p:ext uri="{BB962C8B-B14F-4D97-AF65-F5344CB8AC3E}">
        <p14:creationId xmlns:p14="http://schemas.microsoft.com/office/powerpoint/2010/main" val="841436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51F11C-7EDF-4AF4-8EF0-5FE945A0DC5E}" type="slidenum">
              <a:rPr lang="ru-RU" smtClean="0"/>
              <a:t>12</a:t>
            </a:fld>
            <a:endParaRPr lang="ru-RU"/>
          </a:p>
        </p:txBody>
      </p:sp>
    </p:spTree>
    <p:extLst>
      <p:ext uri="{BB962C8B-B14F-4D97-AF65-F5344CB8AC3E}">
        <p14:creationId xmlns:p14="http://schemas.microsoft.com/office/powerpoint/2010/main" val="3453198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A9151B1D-72AA-411E-B8B6-B29B7EFABF77}" type="datetimeFigureOut">
              <a:rPr lang="ru-RU" smtClean="0"/>
              <a:t>02.02.2013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294E13-1F08-452D-A939-A816AA9B9F3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9151B1D-72AA-411E-B8B6-B29B7EFABF77}" type="datetimeFigureOut">
              <a:rPr lang="ru-RU" smtClean="0"/>
              <a:t>02.02.2013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294E13-1F08-452D-A939-A816AA9B9F3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9151B1D-72AA-411E-B8B6-B29B7EFABF77}" type="datetimeFigureOut">
              <a:rPr lang="ru-RU" smtClean="0"/>
              <a:t>02.02.2013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294E13-1F08-452D-A939-A816AA9B9F3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9151B1D-72AA-411E-B8B6-B29B7EFABF77}" type="datetimeFigureOut">
              <a:rPr lang="ru-RU" smtClean="0"/>
              <a:t>02.02.2013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294E13-1F08-452D-A939-A816AA9B9F3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9151B1D-72AA-411E-B8B6-B29B7EFABF77}" type="datetimeFigureOut">
              <a:rPr lang="ru-RU" smtClean="0"/>
              <a:t>02.02.2013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294E13-1F08-452D-A939-A816AA9B9F3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9151B1D-72AA-411E-B8B6-B29B7EFABF77}" type="datetimeFigureOut">
              <a:rPr lang="ru-RU" smtClean="0"/>
              <a:t>02.02.2013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4294E13-1F08-452D-A939-A816AA9B9F3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A9151B1D-72AA-411E-B8B6-B29B7EFABF77}" type="datetimeFigureOut">
              <a:rPr lang="ru-RU" smtClean="0"/>
              <a:t>02.02.2013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4294E13-1F08-452D-A939-A816AA9B9F3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A9151B1D-72AA-411E-B8B6-B29B7EFABF77}" type="datetimeFigureOut">
              <a:rPr lang="ru-RU" smtClean="0"/>
              <a:t>02.02.2013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4294E13-1F08-452D-A939-A816AA9B9F3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51B1D-72AA-411E-B8B6-B29B7EFABF77}" type="datetimeFigureOut">
              <a:rPr lang="ru-RU" smtClean="0"/>
              <a:t>02.02.2013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4294E13-1F08-452D-A939-A816AA9B9F3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9151B1D-72AA-411E-B8B6-B29B7EFABF77}" type="datetimeFigureOut">
              <a:rPr lang="ru-RU" smtClean="0"/>
              <a:t>02.02.2013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4294E13-1F08-452D-A939-A816AA9B9F3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9151B1D-72AA-411E-B8B6-B29B7EFABF77}" type="datetimeFigureOut">
              <a:rPr lang="ru-RU" smtClean="0"/>
              <a:t>02.02.2013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4294E13-1F08-452D-A939-A816AA9B9F37}"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A9151B1D-72AA-411E-B8B6-B29B7EFABF77}" type="datetimeFigureOut">
              <a:rPr lang="ru-RU" smtClean="0"/>
              <a:t>02.02.2013</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84294E13-1F08-452D-A939-A816AA9B9F3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92696"/>
            <a:ext cx="8229600" cy="1252728"/>
          </a:xfrm>
        </p:spPr>
        <p:txBody>
          <a:bodyPr>
            <a:normAutofit fontScale="90000"/>
          </a:bodyPr>
          <a:lstStyle/>
          <a:p>
            <a:pPr algn="l"/>
            <a:r>
              <a:rPr lang="ru-RU" b="1" dirty="0" smtClean="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РУССКИЙ ФОЛЬКЛОР КАК</a:t>
            </a:r>
            <a:br>
              <a:rPr lang="ru-RU" b="1" dirty="0" smtClean="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ru-RU" b="1" dirty="0" smtClean="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ВАЖНЫЙ ЭЛЕМЕНТ</a:t>
            </a:r>
            <a:br>
              <a:rPr lang="ru-RU" b="1" dirty="0" smtClean="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ru-RU" b="1" dirty="0" smtClean="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РАЗВИТИЯ И ВОСПИТАНИЯ</a:t>
            </a:r>
            <a:br>
              <a:rPr lang="ru-RU" b="1" dirty="0" smtClean="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ru-RU" b="1" dirty="0" smtClean="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ДЕТЕЙ МЛАДШЕГО ВОЗРАСТА</a:t>
            </a:r>
            <a:endParaRPr lang="ru-RU" b="1" dirty="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Объект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3528" y="2265194"/>
            <a:ext cx="3729800" cy="4440238"/>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4355976" y="3705674"/>
            <a:ext cx="4644008" cy="923330"/>
          </a:xfrm>
          <a:prstGeom prst="rect">
            <a:avLst/>
          </a:prstGeom>
          <a:noFill/>
        </p:spPr>
        <p:txBody>
          <a:bodyPr wrap="square" rtlCol="0">
            <a:spAutoFit/>
          </a:bodyPr>
          <a:lstStyle/>
          <a:p>
            <a:r>
              <a:rPr lang="ru-RU" dirty="0" smtClean="0"/>
              <a:t>ГБОУ ЦО №1989</a:t>
            </a:r>
          </a:p>
          <a:p>
            <a:r>
              <a:rPr lang="ru-RU" dirty="0" smtClean="0"/>
              <a:t>Воспитатель 2ой младшей группы</a:t>
            </a:r>
          </a:p>
          <a:p>
            <a:r>
              <a:rPr lang="ru-RU" dirty="0" err="1" smtClean="0"/>
              <a:t>Селезнёва</a:t>
            </a:r>
            <a:r>
              <a:rPr lang="ru-RU" dirty="0" smtClean="0"/>
              <a:t> В.А.</a:t>
            </a:r>
            <a:endParaRPr lang="ru-RU" dirty="0"/>
          </a:p>
        </p:txBody>
      </p:sp>
    </p:spTree>
    <p:extLst>
      <p:ext uri="{BB962C8B-B14F-4D97-AF65-F5344CB8AC3E}">
        <p14:creationId xmlns:p14="http://schemas.microsoft.com/office/powerpoint/2010/main" val="4068821438"/>
      </p:ext>
    </p:extLst>
  </p:cSld>
  <p:clrMapOvr>
    <a:masterClrMapping/>
  </p:clrMapOvr>
  <p:transition spd="slow" advClick="0" advTm="2000">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DCIM\102_FUJI\DSCF216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2848" y="260648"/>
            <a:ext cx="8456538" cy="634240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DCIM\102_FUJI\DSCF216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2849" y="260648"/>
            <a:ext cx="8456538" cy="6342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10183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051"/>
                                        </p:tgtEl>
                                        <p:attrNameLst>
                                          <p:attrName>style.visibility</p:attrName>
                                        </p:attrNameLst>
                                      </p:cBhvr>
                                      <p:to>
                                        <p:strVal val="visible"/>
                                      </p:to>
                                    </p:set>
                                    <p:animEffect transition="in" filter="wipe(down)">
                                      <p:cBhvr>
                                        <p:cTn id="24" dur="580">
                                          <p:stCondLst>
                                            <p:cond delay="0"/>
                                          </p:stCondLst>
                                        </p:cTn>
                                        <p:tgtEl>
                                          <p:spTgt spid="2051"/>
                                        </p:tgtEl>
                                      </p:cBhvr>
                                    </p:animEffect>
                                    <p:anim calcmode="lin" valueType="num">
                                      <p:cBhvr>
                                        <p:cTn id="25"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30" dur="26">
                                          <p:stCondLst>
                                            <p:cond delay="650"/>
                                          </p:stCondLst>
                                        </p:cTn>
                                        <p:tgtEl>
                                          <p:spTgt spid="2051"/>
                                        </p:tgtEl>
                                      </p:cBhvr>
                                      <p:to x="100000" y="60000"/>
                                    </p:animScale>
                                    <p:animScale>
                                      <p:cBhvr>
                                        <p:cTn id="31" dur="166" decel="50000">
                                          <p:stCondLst>
                                            <p:cond delay="676"/>
                                          </p:stCondLst>
                                        </p:cTn>
                                        <p:tgtEl>
                                          <p:spTgt spid="2051"/>
                                        </p:tgtEl>
                                      </p:cBhvr>
                                      <p:to x="100000" y="100000"/>
                                    </p:animScale>
                                    <p:animScale>
                                      <p:cBhvr>
                                        <p:cTn id="32" dur="26">
                                          <p:stCondLst>
                                            <p:cond delay="1312"/>
                                          </p:stCondLst>
                                        </p:cTn>
                                        <p:tgtEl>
                                          <p:spTgt spid="2051"/>
                                        </p:tgtEl>
                                      </p:cBhvr>
                                      <p:to x="100000" y="80000"/>
                                    </p:animScale>
                                    <p:animScale>
                                      <p:cBhvr>
                                        <p:cTn id="33" dur="166" decel="50000">
                                          <p:stCondLst>
                                            <p:cond delay="1338"/>
                                          </p:stCondLst>
                                        </p:cTn>
                                        <p:tgtEl>
                                          <p:spTgt spid="2051"/>
                                        </p:tgtEl>
                                      </p:cBhvr>
                                      <p:to x="100000" y="100000"/>
                                    </p:animScale>
                                    <p:animScale>
                                      <p:cBhvr>
                                        <p:cTn id="34" dur="26">
                                          <p:stCondLst>
                                            <p:cond delay="1642"/>
                                          </p:stCondLst>
                                        </p:cTn>
                                        <p:tgtEl>
                                          <p:spTgt spid="2051"/>
                                        </p:tgtEl>
                                      </p:cBhvr>
                                      <p:to x="100000" y="90000"/>
                                    </p:animScale>
                                    <p:animScale>
                                      <p:cBhvr>
                                        <p:cTn id="35" dur="166" decel="50000">
                                          <p:stCondLst>
                                            <p:cond delay="1668"/>
                                          </p:stCondLst>
                                        </p:cTn>
                                        <p:tgtEl>
                                          <p:spTgt spid="2051"/>
                                        </p:tgtEl>
                                      </p:cBhvr>
                                      <p:to x="100000" y="100000"/>
                                    </p:animScale>
                                    <p:animScale>
                                      <p:cBhvr>
                                        <p:cTn id="36" dur="26">
                                          <p:stCondLst>
                                            <p:cond delay="1808"/>
                                          </p:stCondLst>
                                        </p:cTn>
                                        <p:tgtEl>
                                          <p:spTgt spid="2051"/>
                                        </p:tgtEl>
                                      </p:cBhvr>
                                      <p:to x="100000" y="95000"/>
                                    </p:animScale>
                                    <p:animScale>
                                      <p:cBhvr>
                                        <p:cTn id="37" dur="166" decel="50000">
                                          <p:stCondLst>
                                            <p:cond delay="1834"/>
                                          </p:stCondLst>
                                        </p:cTn>
                                        <p:tgtEl>
                                          <p:spTgt spid="20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6">
                <a:lumMod val="75000"/>
              </a:schemeClr>
            </a:gs>
            <a:gs pos="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b="1" dirty="0" smtClean="0">
                <a:ln w="11430">
                  <a:solidFill>
                    <a:srgbClr val="00B050"/>
                  </a:solidFill>
                </a:ln>
                <a:solidFill>
                  <a:schemeClr val="accent6">
                    <a:lumMod val="60000"/>
                    <a:lumOff val="40000"/>
                  </a:schemeClr>
                </a:solidFill>
                <a:effectLst>
                  <a:outerShdw blurRad="80000" dist="40000" dir="5040000" algn="tl">
                    <a:srgbClr val="000000">
                      <a:alpha val="30000"/>
                    </a:srgbClr>
                  </a:outerShdw>
                </a:effectLst>
              </a:rPr>
              <a:t>Открытый показ по мотивам русской народной сказки «Теремок»</a:t>
            </a:r>
            <a:endParaRPr lang="ru-RU" b="1" dirty="0">
              <a:ln w="11430">
                <a:solidFill>
                  <a:srgbClr val="00B050"/>
                </a:solidFill>
              </a:ln>
              <a:solidFill>
                <a:schemeClr val="accent6">
                  <a:lumMod val="60000"/>
                  <a:lumOff val="40000"/>
                </a:schemeClr>
              </a:solidFill>
              <a:effectLst>
                <a:outerShdw blurRad="80000" dist="40000" dir="5040000" algn="tl">
                  <a:srgbClr val="000000">
                    <a:alpha val="30000"/>
                  </a:srgbClr>
                </a:outerShdw>
              </a:effectLst>
            </a:endParaRPr>
          </a:p>
        </p:txBody>
      </p:sp>
      <p:pic>
        <p:nvPicPr>
          <p:cNvPr id="9" name="Объект 8"/>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267744" y="2276872"/>
            <a:ext cx="4581525" cy="4052888"/>
          </a:xfrm>
        </p:spPr>
      </p:pic>
    </p:spTree>
    <p:extLst>
      <p:ext uri="{BB962C8B-B14F-4D97-AF65-F5344CB8AC3E}">
        <p14:creationId xmlns:p14="http://schemas.microsoft.com/office/powerpoint/2010/main" val="2896581989"/>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DCIM\105_FUJI\DSCF525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33946" y="1394826"/>
            <a:ext cx="4800533" cy="360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14608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500" fill="hold"/>
                                        <p:tgtEl>
                                          <p:spTgt spid="1028"/>
                                        </p:tgtEl>
                                        <p:attrNameLst>
                                          <p:attrName>ppt_w</p:attrName>
                                        </p:attrNameLst>
                                      </p:cBhvr>
                                      <p:tavLst>
                                        <p:tav tm="0">
                                          <p:val>
                                            <p:fltVal val="0"/>
                                          </p:val>
                                        </p:tav>
                                        <p:tav tm="100000">
                                          <p:val>
                                            <p:strVal val="#ppt_w"/>
                                          </p:val>
                                        </p:tav>
                                      </p:tavLst>
                                    </p:anim>
                                    <p:anim calcmode="lin" valueType="num">
                                      <p:cBhvr>
                                        <p:cTn id="8" dur="1500" fill="hold"/>
                                        <p:tgtEl>
                                          <p:spTgt spid="1028"/>
                                        </p:tgtEl>
                                        <p:attrNameLst>
                                          <p:attrName>ppt_h</p:attrName>
                                        </p:attrNameLst>
                                      </p:cBhvr>
                                      <p:tavLst>
                                        <p:tav tm="0">
                                          <p:val>
                                            <p:fltVal val="0"/>
                                          </p:val>
                                        </p:tav>
                                        <p:tav tm="100000">
                                          <p:val>
                                            <p:strVal val="#ppt_h"/>
                                          </p:val>
                                        </p:tav>
                                      </p:tavLst>
                                    </p:anim>
                                    <p:animEffect transition="in" filter="fade">
                                      <p:cBhvr>
                                        <p:cTn id="9" dur="1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0000"/>
            </a:gs>
            <a:gs pos="0">
              <a:schemeClr val="bg2">
                <a:tint val="90000"/>
                <a:shade val="68000"/>
                <a:hueMod val="100000"/>
                <a:satMod val="114000"/>
                <a:lumMod val="73000"/>
              </a:schemeClr>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Народные музыкальные инструменты</a:t>
            </a:r>
            <a:endParaRPr lang="ru-RU" dirty="0">
              <a:solidFill>
                <a:srgbClr val="FF0000"/>
              </a:solidFill>
            </a:endParaRPr>
          </a:p>
        </p:txBody>
      </p:sp>
      <p:sp>
        <p:nvSpPr>
          <p:cNvPr id="3" name="Объект 2"/>
          <p:cNvSpPr>
            <a:spLocks noGrp="1"/>
          </p:cNvSpPr>
          <p:nvPr>
            <p:ph sz="half" idx="1"/>
          </p:nvPr>
        </p:nvSpPr>
        <p:spPr>
          <a:noFill/>
        </p:spPr>
        <p:txBody>
          <a:bodyPr/>
          <a:lstStyle/>
          <a:p>
            <a:r>
              <a:rPr lang="ru-RU" dirty="0" smtClean="0"/>
              <a:t>Цель: формировать знания детей о народных музыкальных инструментах, вызвать интерес игры на них</a:t>
            </a:r>
            <a:endParaRPr lang="ru-RU" dirty="0"/>
          </a:p>
        </p:txBody>
      </p:sp>
      <p:pic>
        <p:nvPicPr>
          <p:cNvPr id="6" name="Объект 5"/>
          <p:cNvPicPr>
            <a:picLocks noGrp="1" noChangeAspect="1"/>
          </p:cNvPicPr>
          <p:nvPr>
            <p:ph sz="half" idx="2"/>
          </p:nvPr>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4716016" y="2060848"/>
            <a:ext cx="3805920" cy="3600400"/>
          </a:xfrm>
          <a:prstGeom prst="ellipse">
            <a:avLst/>
          </a:prstGeom>
          <a:ln>
            <a:noFill/>
          </a:ln>
          <a:effectLst>
            <a:softEdge rad="112500"/>
          </a:effectLst>
        </p:spPr>
      </p:pic>
    </p:spTree>
    <p:extLst>
      <p:ext uri="{BB962C8B-B14F-4D97-AF65-F5344CB8AC3E}">
        <p14:creationId xmlns:p14="http://schemas.microsoft.com/office/powerpoint/2010/main" val="1661026432"/>
      </p:ext>
    </p:extLst>
  </p:cSld>
  <p:clrMapOvr>
    <a:masterClrMapping/>
  </p:clrMapOvr>
  <mc:AlternateContent xmlns:mc="http://schemas.openxmlformats.org/markup-compatibility/2006" xmlns:p14="http://schemas.microsoft.com/office/powerpoint/2010/main">
    <mc:Choice Requires="p14">
      <p:transition spd="slow" p14:dur="1500" advClick="0" advTm="5000">
        <p14:window dir="vert"/>
      </p:transition>
    </mc:Choice>
    <mc:Fallback xmlns="">
      <p:transition spd="slow" advClick="0" advTm="5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G:\DCIM\102_FUJI\DSCF216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99592" y="1052736"/>
            <a:ext cx="4320480" cy="49505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DCIM\102_FUJI\DSCF218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19872" y="161637"/>
            <a:ext cx="4320480" cy="495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855506"/>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1500" fill="hold"/>
                                        <p:tgtEl>
                                          <p:spTgt spid="4103"/>
                                        </p:tgtEl>
                                        <p:attrNameLst>
                                          <p:attrName>ppt_x</p:attrName>
                                        </p:attrNameLst>
                                      </p:cBhvr>
                                      <p:tavLst>
                                        <p:tav tm="0">
                                          <p:val>
                                            <p:strVal val="#ppt_x"/>
                                          </p:val>
                                        </p:tav>
                                        <p:tav tm="100000">
                                          <p:val>
                                            <p:strVal val="#ppt_x"/>
                                          </p:val>
                                        </p:tav>
                                      </p:tavLst>
                                    </p:anim>
                                    <p:anim calcmode="lin" valueType="num">
                                      <p:cBhvr additive="base">
                                        <p:cTn id="8" dur="1500" fill="hold"/>
                                        <p:tgtEl>
                                          <p:spTgt spid="4103"/>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2" presetClass="entr" presetSubtype="4" fill="hold" nodeType="afterEffect">
                                  <p:stCondLst>
                                    <p:cond delay="1000"/>
                                  </p:stCondLst>
                                  <p:childTnLst>
                                    <p:set>
                                      <p:cBhvr>
                                        <p:cTn id="11" dur="1" fill="hold">
                                          <p:stCondLst>
                                            <p:cond delay="0"/>
                                          </p:stCondLst>
                                        </p:cTn>
                                        <p:tgtEl>
                                          <p:spTgt spid="4104"/>
                                        </p:tgtEl>
                                        <p:attrNameLst>
                                          <p:attrName>style.visibility</p:attrName>
                                        </p:attrNameLst>
                                      </p:cBhvr>
                                      <p:to>
                                        <p:strVal val="visible"/>
                                      </p:to>
                                    </p:set>
                                    <p:anim calcmode="lin" valueType="num">
                                      <p:cBhvr additive="base">
                                        <p:cTn id="12" dur="1500" fill="hold"/>
                                        <p:tgtEl>
                                          <p:spTgt spid="4104"/>
                                        </p:tgtEl>
                                        <p:attrNameLst>
                                          <p:attrName>ppt_x</p:attrName>
                                        </p:attrNameLst>
                                      </p:cBhvr>
                                      <p:tavLst>
                                        <p:tav tm="0">
                                          <p:val>
                                            <p:strVal val="#ppt_x"/>
                                          </p:val>
                                        </p:tav>
                                        <p:tav tm="100000">
                                          <p:val>
                                            <p:strVal val="#ppt_x"/>
                                          </p:val>
                                        </p:tav>
                                      </p:tavLst>
                                    </p:anim>
                                    <p:anim calcmode="lin" valueType="num">
                                      <p:cBhvr additive="base">
                                        <p:cTn id="13" dur="1500" fill="hold"/>
                                        <p:tgtEl>
                                          <p:spTgt spid="4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9000">
              <a:schemeClr val="accent6">
                <a:lumMod val="20000"/>
                <a:lumOff val="80000"/>
              </a:schemeClr>
            </a:gs>
            <a:gs pos="100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Народный праздник</a:t>
            </a:r>
            <a:b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«Широкая масленица»</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sz="half" idx="1"/>
          </p:nvPr>
        </p:nvSpPr>
        <p:spPr/>
        <p:txBody>
          <a:bodyPr>
            <a:normAutofit fontScale="92500" lnSpcReduction="10000"/>
          </a:bodyPr>
          <a:lstStyle/>
          <a:p>
            <a:r>
              <a:rPr lang="ru-RU" dirty="0" smtClean="0"/>
              <a:t>Цель: Приобщать детей культуре своего народа. Дать представление о русском народном празднике «Масленица». Развивать речь детей, знакомить с </a:t>
            </a:r>
            <a:r>
              <a:rPr lang="ru-RU" dirty="0" err="1" smtClean="0"/>
              <a:t>закличками</a:t>
            </a:r>
            <a:r>
              <a:rPr lang="ru-RU" dirty="0" smtClean="0"/>
              <a:t>, русскими народными играми, небылицами, хороводами, частушками, песнями. Учить отгадывать загадки, знакомить с русскими народными костюмами. Развивать весёлое праздничное настроение.</a:t>
            </a:r>
            <a:endParaRPr lang="ru-RU" dirty="0"/>
          </a:p>
        </p:txBody>
      </p:sp>
      <p:pic>
        <p:nvPicPr>
          <p:cNvPr id="6" name="Объект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0963" y="2204864"/>
            <a:ext cx="4217843" cy="2857248"/>
          </a:xfrm>
          <a:prstGeom prst="round2DiagRect">
            <a:avLst>
              <a:gd name="adj1" fmla="val 16667"/>
              <a:gd name="adj2" fmla="val 0"/>
            </a:avLst>
          </a:prstGeom>
          <a:ln w="88900" cap="sq">
            <a:solidFill>
              <a:schemeClr val="accent6">
                <a:lumMod val="20000"/>
                <a:lumOff val="80000"/>
              </a:schemeClr>
            </a:solidFill>
            <a:miter lim="800000"/>
          </a:ln>
          <a:effectLst>
            <a:outerShdw blurRad="254000" algn="tl" rotWithShape="0">
              <a:srgbClr val="000000">
                <a:alpha val="43000"/>
              </a:srgbClr>
            </a:outerShdw>
          </a:effectLst>
        </p:spPr>
      </p:pic>
      <p:sp>
        <p:nvSpPr>
          <p:cNvPr id="4" name="TextBox 3"/>
          <p:cNvSpPr txBox="1"/>
          <p:nvPr/>
        </p:nvSpPr>
        <p:spPr>
          <a:xfrm>
            <a:off x="1121915" y="1502009"/>
            <a:ext cx="6984776" cy="369332"/>
          </a:xfrm>
          <a:prstGeom prst="rect">
            <a:avLst/>
          </a:prstGeom>
          <a:noFill/>
        </p:spPr>
        <p:txBody>
          <a:bodyPr wrap="square" rtlCol="0">
            <a:spAutoFit/>
          </a:bodyPr>
          <a:lstStyle/>
          <a:p>
            <a:pPr algn="ctr"/>
            <a:r>
              <a:rPr lang="ru-RU" dirty="0" smtClean="0"/>
              <a:t>Развлекательный досуг</a:t>
            </a:r>
            <a:endParaRPr lang="ru-RU" dirty="0"/>
          </a:p>
        </p:txBody>
      </p:sp>
    </p:spTree>
    <p:extLst>
      <p:ext uri="{BB962C8B-B14F-4D97-AF65-F5344CB8AC3E}">
        <p14:creationId xmlns:p14="http://schemas.microsoft.com/office/powerpoint/2010/main" val="3133105799"/>
      </p:ext>
    </p:extLst>
  </p:cSld>
  <p:clrMapOvr>
    <a:masterClrMapping/>
  </p:clrMapOvr>
  <mc:AlternateContent xmlns:mc="http://schemas.openxmlformats.org/markup-compatibility/2006" xmlns:p14="http://schemas.microsoft.com/office/powerpoint/2010/main">
    <mc:Choice Requires="p14">
      <p:transition spd="slow" p14:dur="2000" advClick="0" advTm="9000">
        <p14:ferris dir="l"/>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500" fill="hold">
                                          <p:stCondLst>
                                            <p:cond delay="0"/>
                                          </p:stCondLst>
                                        </p:cTn>
                                        <p:tgtEl>
                                          <p:spTgt spid="6"/>
                                        </p:tgtEl>
                                        <p:attrNameLst>
                                          <p:attrName>r</p:attrName>
                                        </p:attrNameLst>
                                      </p:cBhvr>
                                    </p:animRot>
                                    <p:animRot by="-240000">
                                      <p:cBhvr>
                                        <p:cTn id="7" dur="1000" fill="hold">
                                          <p:stCondLst>
                                            <p:cond delay="1000"/>
                                          </p:stCondLst>
                                        </p:cTn>
                                        <p:tgtEl>
                                          <p:spTgt spid="6"/>
                                        </p:tgtEl>
                                        <p:attrNameLst>
                                          <p:attrName>r</p:attrName>
                                        </p:attrNameLst>
                                      </p:cBhvr>
                                    </p:animRot>
                                    <p:animRot by="240000">
                                      <p:cBhvr>
                                        <p:cTn id="8" dur="1000" fill="hold">
                                          <p:stCondLst>
                                            <p:cond delay="2000"/>
                                          </p:stCondLst>
                                        </p:cTn>
                                        <p:tgtEl>
                                          <p:spTgt spid="6"/>
                                        </p:tgtEl>
                                        <p:attrNameLst>
                                          <p:attrName>r</p:attrName>
                                        </p:attrNameLst>
                                      </p:cBhvr>
                                    </p:animRot>
                                    <p:animRot by="-240000">
                                      <p:cBhvr>
                                        <p:cTn id="9" dur="1000" fill="hold">
                                          <p:stCondLst>
                                            <p:cond delay="3000"/>
                                          </p:stCondLst>
                                        </p:cTn>
                                        <p:tgtEl>
                                          <p:spTgt spid="6"/>
                                        </p:tgtEl>
                                        <p:attrNameLst>
                                          <p:attrName>r</p:attrName>
                                        </p:attrNameLst>
                                      </p:cBhvr>
                                    </p:animRot>
                                    <p:animRot by="120000">
                                      <p:cBhvr>
                                        <p:cTn id="10" dur="1000" fill="hold">
                                          <p:stCondLst>
                                            <p:cond delay="40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G:\DCIM\102_FUJI\DSCF210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11760" y="548680"/>
            <a:ext cx="4545353" cy="606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13306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1034"/>
                                        </p:tgtEl>
                                        <p:attrNameLst>
                                          <p:attrName>style.visibility</p:attrName>
                                        </p:attrNameLst>
                                      </p:cBhvr>
                                      <p:to>
                                        <p:strVal val="visible"/>
                                      </p:to>
                                    </p:set>
                                    <p:animEffect transition="in" filter="barn(inVertical)">
                                      <p:cBhvr>
                                        <p:cTn id="7" dur="1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lumMod val="60000"/>
                <a:lumOff val="40000"/>
              </a:schemeClr>
            </a:gs>
            <a:gs pos="88000">
              <a:srgbClr val="FFFF00"/>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6">
                    <a:lumMod val="75000"/>
                  </a:schemeClr>
                </a:solidFill>
              </a:rPr>
              <a:t>Праздник пасхи</a:t>
            </a:r>
            <a:endParaRPr lang="ru-RU" dirty="0">
              <a:solidFill>
                <a:schemeClr val="accent6">
                  <a:lumMod val="75000"/>
                </a:schemeClr>
              </a:solidFill>
            </a:endParaRPr>
          </a:p>
        </p:txBody>
      </p:sp>
      <p:pic>
        <p:nvPicPr>
          <p:cNvPr id="6" name="Объект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009650" y="2533451"/>
            <a:ext cx="3471863" cy="2603897"/>
          </a:xfrm>
          <a:prstGeom prst="rect">
            <a:avLst/>
          </a:prstGeom>
          <a:ln>
            <a:noFill/>
          </a:ln>
          <a:effectLst>
            <a:glow rad="228600">
              <a:schemeClr val="accent6">
                <a:satMod val="175000"/>
                <a:alpha val="40000"/>
              </a:schemeClr>
            </a:glow>
            <a:softEdge rad="112500"/>
          </a:effectLst>
        </p:spPr>
      </p:pic>
      <p:sp>
        <p:nvSpPr>
          <p:cNvPr id="5" name="Объект 4"/>
          <p:cNvSpPr>
            <a:spLocks noGrp="1"/>
          </p:cNvSpPr>
          <p:nvPr>
            <p:ph sz="half" idx="2"/>
          </p:nvPr>
        </p:nvSpPr>
        <p:spPr/>
        <p:txBody>
          <a:bodyPr>
            <a:normAutofit/>
          </a:bodyPr>
          <a:lstStyle/>
          <a:p>
            <a:r>
              <a:rPr lang="ru-RU" dirty="0" smtClean="0"/>
              <a:t>Пасха является самым первым христианским праздником. В Пасхальном ритуале важное место занимает обрядовая еда, в которую обязательно входит пасха, кулич.</a:t>
            </a:r>
            <a:endParaRPr lang="ru-RU" dirty="0"/>
          </a:p>
        </p:txBody>
      </p:sp>
      <p:sp>
        <p:nvSpPr>
          <p:cNvPr id="7" name="TextBox 6"/>
          <p:cNvSpPr txBox="1"/>
          <p:nvPr/>
        </p:nvSpPr>
        <p:spPr>
          <a:xfrm>
            <a:off x="1043608" y="1700808"/>
            <a:ext cx="7056784" cy="369332"/>
          </a:xfrm>
          <a:prstGeom prst="rect">
            <a:avLst/>
          </a:prstGeom>
          <a:noFill/>
        </p:spPr>
        <p:txBody>
          <a:bodyPr wrap="square" rtlCol="0">
            <a:spAutoFit/>
          </a:bodyPr>
          <a:lstStyle/>
          <a:p>
            <a:pPr algn="ctr"/>
            <a:r>
              <a:rPr lang="ru-RU" dirty="0" smtClean="0"/>
              <a:t>Беседа</a:t>
            </a:r>
            <a:endParaRPr lang="ru-RU" dirty="0"/>
          </a:p>
        </p:txBody>
      </p:sp>
    </p:spTree>
    <p:extLst>
      <p:ext uri="{BB962C8B-B14F-4D97-AF65-F5344CB8AC3E}">
        <p14:creationId xmlns:p14="http://schemas.microsoft.com/office/powerpoint/2010/main" val="1112189352"/>
      </p:ext>
    </p:extLst>
  </p:cSld>
  <p:clrMapOvr>
    <a:masterClrMapping/>
  </p:clrMapOvr>
  <mc:AlternateContent xmlns:mc="http://schemas.openxmlformats.org/markup-compatibility/2006" xmlns:p14="http://schemas.microsoft.com/office/powerpoint/2010/main">
    <mc:Choice Requires="p14">
      <p:transition spd="slow" p14:dur="2000" advClick="0" advTm="6000">
        <p14:honeycomb/>
      </p:transition>
    </mc:Choice>
    <mc:Fallback xmlns="">
      <p:transition spd="slow" advClick="0" advTm="6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G:\DCIM\102_FUJI\DSCF219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8168" y="494181"/>
            <a:ext cx="7104790"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97282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500"/>
                                  </p:stCondLst>
                                  <p:childTnLst>
                                    <p:set>
                                      <p:cBhvr>
                                        <p:cTn id="6" dur="1" fill="hold">
                                          <p:stCondLst>
                                            <p:cond delay="0"/>
                                          </p:stCondLst>
                                        </p:cTn>
                                        <p:tgtEl>
                                          <p:spTgt spid="2055"/>
                                        </p:tgtEl>
                                        <p:attrNameLst>
                                          <p:attrName>style.visibility</p:attrName>
                                        </p:attrNameLst>
                                      </p:cBhvr>
                                      <p:to>
                                        <p:strVal val="visible"/>
                                      </p:to>
                                    </p:set>
                                    <p:animEffect transition="in" filter="circle(in)">
                                      <p:cBhvr>
                                        <p:cTn id="7" dur="1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75000"/>
              </a:schemeClr>
            </a:gs>
            <a:gs pos="88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Button">
              <a:avLst/>
            </a:prstTxWarp>
          </a:bodyPr>
          <a:lstStyle/>
          <a:p>
            <a:r>
              <a:rPr lang="ru-RU"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Открытый показ по народному творчеству</a:t>
            </a:r>
            <a:br>
              <a:rPr lang="ru-RU"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ru-RU"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ru-RU"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ru-RU"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«Наша дружная семья - деревенский быт»</a:t>
            </a:r>
            <a:endParaRPr lang="ru-RU"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Объект 6"/>
          <p:cNvSpPr>
            <a:spLocks noGrp="1"/>
          </p:cNvSpPr>
          <p:nvPr>
            <p:ph idx="1"/>
          </p:nvPr>
        </p:nvSpPr>
        <p:spPr/>
        <p:txBody>
          <a:bodyPr>
            <a:normAutofit fontScale="77500" lnSpcReduction="20000"/>
          </a:bodyPr>
          <a:lstStyle/>
          <a:p>
            <a:r>
              <a:rPr lang="ru-RU" dirty="0" smtClean="0">
                <a:solidFill>
                  <a:srgbClr val="FF0000"/>
                </a:solidFill>
              </a:rPr>
              <a:t>Задачи:</a:t>
            </a:r>
          </a:p>
          <a:p>
            <a:pPr marL="0" indent="0">
              <a:buNone/>
            </a:pPr>
            <a:r>
              <a:rPr lang="ru-RU" dirty="0" smtClean="0"/>
              <a:t>Приобщать детей к высокоморальной культуре своего народа, через детский фольклор развивать интерес и внимание к окружающему миру, народному слову и народным обычаям, воспитывать художественный вкус. Развивать речь детей, формировать нравственные привычки.</a:t>
            </a:r>
          </a:p>
          <a:p>
            <a:r>
              <a:rPr lang="ru-RU" dirty="0" smtClean="0">
                <a:solidFill>
                  <a:srgbClr val="FF0000"/>
                </a:solidFill>
              </a:rPr>
              <a:t>Программа:</a:t>
            </a:r>
          </a:p>
          <a:p>
            <a:pPr marL="0" indent="0">
              <a:buNone/>
            </a:pPr>
            <a:r>
              <a:rPr lang="ru-RU" dirty="0" smtClean="0"/>
              <a:t>Чтение </a:t>
            </a:r>
            <a:r>
              <a:rPr lang="ru-RU" dirty="0" err="1" smtClean="0"/>
              <a:t>потешек</a:t>
            </a:r>
            <a:r>
              <a:rPr lang="ru-RU" dirty="0"/>
              <a:t> </a:t>
            </a:r>
            <a:r>
              <a:rPr lang="ru-RU" dirty="0" smtClean="0"/>
              <a:t>«Ночь прошла, темноту увела», «Петушок», «Оладушки», «Сорока-ворона», «Коза рогатая», «Водичка-водичка», «Ай лады-лады», «</a:t>
            </a:r>
            <a:r>
              <a:rPr lang="ru-RU" dirty="0" err="1" smtClean="0"/>
              <a:t>Потягушеньки</a:t>
            </a:r>
            <a:r>
              <a:rPr lang="ru-RU" dirty="0" smtClean="0"/>
              <a:t>», «Кошкин дом», «</a:t>
            </a:r>
            <a:r>
              <a:rPr lang="ru-RU" dirty="0" err="1" smtClean="0"/>
              <a:t>Чики-чикалочки</a:t>
            </a:r>
            <a:r>
              <a:rPr lang="ru-RU" dirty="0" smtClean="0"/>
              <a:t>», «Кисонька-</a:t>
            </a:r>
            <a:r>
              <a:rPr lang="ru-RU" dirty="0" err="1" smtClean="0"/>
              <a:t>мурысенька</a:t>
            </a:r>
            <a:r>
              <a:rPr lang="ru-RU" dirty="0" smtClean="0"/>
              <a:t>», «Иди весна иди красна», «Баю </a:t>
            </a:r>
            <a:r>
              <a:rPr lang="ru-RU" dirty="0" err="1" smtClean="0"/>
              <a:t>баеньки</a:t>
            </a:r>
            <a:r>
              <a:rPr lang="ru-RU" dirty="0" smtClean="0"/>
              <a:t>», «Ты собачка не лай», «Ай </a:t>
            </a:r>
            <a:r>
              <a:rPr lang="ru-RU" dirty="0" err="1" smtClean="0"/>
              <a:t>качи-качи-качи</a:t>
            </a:r>
            <a:r>
              <a:rPr lang="ru-RU" dirty="0" smtClean="0"/>
              <a:t>» . Пословицы о труде, танец под мелодию «Во кузнице», загадки, считалки. Хороводная игра «Заинька походи», исполнение народных частушек с использованием музыкальных инструментов русская народная игра «Молчок», инсценировка сказки «Курочка ряба».</a:t>
            </a:r>
          </a:p>
          <a:p>
            <a:r>
              <a:rPr lang="ru-RU" dirty="0" smtClean="0"/>
              <a:t>Русские народные песни:</a:t>
            </a:r>
          </a:p>
          <a:p>
            <a:pPr marL="0" indent="0">
              <a:buNone/>
            </a:pPr>
            <a:r>
              <a:rPr lang="ru-RU" dirty="0" smtClean="0"/>
              <a:t>«</a:t>
            </a:r>
            <a:r>
              <a:rPr lang="ru-RU" dirty="0" err="1" smtClean="0"/>
              <a:t>Коромыслице</a:t>
            </a:r>
            <a:r>
              <a:rPr lang="ru-RU" dirty="0" smtClean="0"/>
              <a:t>», «</a:t>
            </a:r>
            <a:r>
              <a:rPr lang="ru-RU" dirty="0" err="1" smtClean="0"/>
              <a:t>Веретёнышко</a:t>
            </a:r>
            <a:r>
              <a:rPr lang="ru-RU" dirty="0" smtClean="0"/>
              <a:t>».</a:t>
            </a:r>
          </a:p>
        </p:txBody>
      </p:sp>
      <p:pic>
        <p:nvPicPr>
          <p:cNvPr id="1026" name="Picture 2" descr="G:\DCIM\102_FUJI\DSCF2213.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663336" y="4746897"/>
            <a:ext cx="1480664" cy="2111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543652"/>
      </p:ext>
    </p:extLst>
  </p:cSld>
  <p:clrMapOvr>
    <a:masterClrMapping/>
  </p:clrMapOvr>
  <mc:AlternateContent xmlns:mc="http://schemas.openxmlformats.org/markup-compatibility/2006" xmlns:p14="http://schemas.microsoft.com/office/powerpoint/2010/main">
    <mc:Choice Requires="p14">
      <p:transition spd="slow" p14:dur="2000" advClick="0" advTm="18000">
        <p14:reveal/>
      </p:transition>
    </mc:Choice>
    <mc:Fallback xmlns="">
      <p:transition spd="slow" advClick="0" advTm="18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2">
                <a:lumMod val="60000"/>
              </a:schemeClr>
            </a:gs>
            <a:gs pos="0">
              <a:srgbClr val="FFEBFA"/>
            </a:gs>
          </a:gsLst>
          <a:lin ang="5400000" scaled="1"/>
          <a:tileRect/>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3999" cy="6857999"/>
          </a:xfrm>
        </p:spPr>
        <p:txBody>
          <a:bodyPr>
            <a:normAutofit/>
          </a:bodyPr>
          <a:lstStyle/>
          <a:p>
            <a:r>
              <a:rPr lang="ru-RU" dirty="0" smtClean="0"/>
              <a:t>Никогда ранее проблема духовного развития подрастающего поколения не стояла так остро, как сегодня. Системный кризис, охвативший наше общество, не был так опасен, если бы не усугублялся кризисом духа, кризисом воспитания. Возможно, что духовно-нравственный кризис обусловлен отрывом человека от своих национальных корней, удерживающих его в сфере традиционной «правильной» морали. Поэтому оптимальной линией развития образования сегодня должна быть линия сохранения и обогащения национальной культуры. Родная культура, как отец и мать, должна стать неотъемлемой частью души ребенка, началом, порождающим личность.</a:t>
            </a:r>
          </a:p>
          <a:p>
            <a:r>
              <a:rPr lang="ru-RU" dirty="0" smtClean="0"/>
              <a:t>Детский фольклор несет в себе огромный воспитательный заряд. Прибаутки, частушки, колыбельные песни играют огромную роль в духовном развитии человека, его эстетическом воспитании. Они трогают сердце, питают любовь к своей земле и своему народу. М.Е. Пятницкий говорил, что душа русского народа раскрывается в песне, как в зеркале. Заглянуть в это чистое и прекрасное зеркало – большая радость. И печален жребий того, кому не дано ее испытать.</a:t>
            </a:r>
            <a:endParaRPr lang="ru-RU" dirty="0"/>
          </a:p>
        </p:txBody>
      </p:sp>
    </p:spTree>
    <p:extLst>
      <p:ext uri="{BB962C8B-B14F-4D97-AF65-F5344CB8AC3E}">
        <p14:creationId xmlns:p14="http://schemas.microsoft.com/office/powerpoint/2010/main" val="1151858396"/>
      </p:ext>
    </p:extLst>
  </p:cSld>
  <p:clrMapOvr>
    <a:masterClrMapping/>
  </p:clrMapOvr>
  <mc:AlternateContent xmlns:mc="http://schemas.openxmlformats.org/markup-compatibility/2006" xmlns:p14="http://schemas.microsoft.com/office/powerpoint/2010/main">
    <mc:Choice Requires="p14">
      <p:transition spd="slow" p14:dur="3400" advClick="0" advTm="40000">
        <p14:reveal/>
      </p:transition>
    </mc:Choice>
    <mc:Fallback xmlns="">
      <p:transition spd="slow" advClick="0" advTm="40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descr="G:\DCIM\102_FUJI\DSC0504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560" y="1124744"/>
            <a:ext cx="8088898" cy="455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52769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500"/>
                                  </p:stCondLst>
                                  <p:childTnLst>
                                    <p:set>
                                      <p:cBhvr>
                                        <p:cTn id="6" dur="1" fill="hold">
                                          <p:stCondLst>
                                            <p:cond delay="0"/>
                                          </p:stCondLst>
                                        </p:cTn>
                                        <p:tgtEl>
                                          <p:spTgt spid="3083"/>
                                        </p:tgtEl>
                                        <p:attrNameLst>
                                          <p:attrName>style.visibility</p:attrName>
                                        </p:attrNameLst>
                                      </p:cBhvr>
                                      <p:to>
                                        <p:strVal val="visible"/>
                                      </p:to>
                                    </p:set>
                                    <p:anim calcmode="lin" valueType="num">
                                      <p:cBhvr>
                                        <p:cTn id="7" dur="2000" fill="hold"/>
                                        <p:tgtEl>
                                          <p:spTgt spid="3083"/>
                                        </p:tgtEl>
                                        <p:attrNameLst>
                                          <p:attrName>ppt_w</p:attrName>
                                        </p:attrNameLst>
                                      </p:cBhvr>
                                      <p:tavLst>
                                        <p:tav tm="0">
                                          <p:val>
                                            <p:fltVal val="0"/>
                                          </p:val>
                                        </p:tav>
                                        <p:tav tm="100000">
                                          <p:val>
                                            <p:strVal val="#ppt_w"/>
                                          </p:val>
                                        </p:tav>
                                      </p:tavLst>
                                    </p:anim>
                                    <p:anim calcmode="lin" valueType="num">
                                      <p:cBhvr>
                                        <p:cTn id="8" dur="2000" fill="hold"/>
                                        <p:tgtEl>
                                          <p:spTgt spid="3083"/>
                                        </p:tgtEl>
                                        <p:attrNameLst>
                                          <p:attrName>ppt_h</p:attrName>
                                        </p:attrNameLst>
                                      </p:cBhvr>
                                      <p:tavLst>
                                        <p:tav tm="0">
                                          <p:val>
                                            <p:fltVal val="0"/>
                                          </p:val>
                                        </p:tav>
                                        <p:tav tm="100000">
                                          <p:val>
                                            <p:strVal val="#ppt_h"/>
                                          </p:val>
                                        </p:tav>
                                      </p:tavLst>
                                    </p:anim>
                                    <p:anim calcmode="lin" valueType="num">
                                      <p:cBhvr>
                                        <p:cTn id="9" dur="2000" fill="hold"/>
                                        <p:tgtEl>
                                          <p:spTgt spid="3083"/>
                                        </p:tgtEl>
                                        <p:attrNameLst>
                                          <p:attrName>style.rotation</p:attrName>
                                        </p:attrNameLst>
                                      </p:cBhvr>
                                      <p:tavLst>
                                        <p:tav tm="0">
                                          <p:val>
                                            <p:fltVal val="90"/>
                                          </p:val>
                                        </p:tav>
                                        <p:tav tm="100000">
                                          <p:val>
                                            <p:fltVal val="0"/>
                                          </p:val>
                                        </p:tav>
                                      </p:tavLst>
                                    </p:anim>
                                    <p:animEffect transition="in" filter="fade">
                                      <p:cBhvr>
                                        <p:cTn id="10" dur="2000"/>
                                        <p:tgtEl>
                                          <p:spTgt spid="3083"/>
                                        </p:tgtEl>
                                      </p:cBhvr>
                                    </p:animEffect>
                                  </p:childTnLst>
                                </p:cTn>
                              </p:par>
                            </p:childTnLst>
                          </p:cTn>
                        </p:par>
                        <p:par>
                          <p:cTn id="11" fill="hold">
                            <p:stCondLst>
                              <p:cond delay="2500"/>
                            </p:stCondLst>
                            <p:childTnLst>
                              <p:par>
                                <p:cTn id="12" presetID="31" presetClass="exit" presetSubtype="0" fill="hold" nodeType="afterEffect">
                                  <p:stCondLst>
                                    <p:cond delay="500"/>
                                  </p:stCondLst>
                                  <p:childTnLst>
                                    <p:anim calcmode="lin" valueType="num">
                                      <p:cBhvr>
                                        <p:cTn id="13" dur="2000"/>
                                        <p:tgtEl>
                                          <p:spTgt spid="3083"/>
                                        </p:tgtEl>
                                        <p:attrNameLst>
                                          <p:attrName>ppt_w</p:attrName>
                                        </p:attrNameLst>
                                      </p:cBhvr>
                                      <p:tavLst>
                                        <p:tav tm="0">
                                          <p:val>
                                            <p:strVal val="ppt_w"/>
                                          </p:val>
                                        </p:tav>
                                        <p:tav tm="100000">
                                          <p:val>
                                            <p:fltVal val="0"/>
                                          </p:val>
                                        </p:tav>
                                      </p:tavLst>
                                    </p:anim>
                                    <p:anim calcmode="lin" valueType="num">
                                      <p:cBhvr>
                                        <p:cTn id="14" dur="2000"/>
                                        <p:tgtEl>
                                          <p:spTgt spid="3083"/>
                                        </p:tgtEl>
                                        <p:attrNameLst>
                                          <p:attrName>ppt_h</p:attrName>
                                        </p:attrNameLst>
                                      </p:cBhvr>
                                      <p:tavLst>
                                        <p:tav tm="0">
                                          <p:val>
                                            <p:strVal val="ppt_h"/>
                                          </p:val>
                                        </p:tav>
                                        <p:tav tm="100000">
                                          <p:val>
                                            <p:fltVal val="0"/>
                                          </p:val>
                                        </p:tav>
                                      </p:tavLst>
                                    </p:anim>
                                    <p:anim calcmode="lin" valueType="num">
                                      <p:cBhvr>
                                        <p:cTn id="15" dur="2000"/>
                                        <p:tgtEl>
                                          <p:spTgt spid="3083"/>
                                        </p:tgtEl>
                                        <p:attrNameLst>
                                          <p:attrName>style.rotation</p:attrName>
                                        </p:attrNameLst>
                                      </p:cBhvr>
                                      <p:tavLst>
                                        <p:tav tm="0">
                                          <p:val>
                                            <p:fltVal val="0"/>
                                          </p:val>
                                        </p:tav>
                                        <p:tav tm="100000">
                                          <p:val>
                                            <p:fltVal val="90"/>
                                          </p:val>
                                        </p:tav>
                                      </p:tavLst>
                                    </p:anim>
                                    <p:animEffect transition="out" filter="fade">
                                      <p:cBhvr>
                                        <p:cTn id="16" dur="2000"/>
                                        <p:tgtEl>
                                          <p:spTgt spid="3083"/>
                                        </p:tgtEl>
                                      </p:cBhvr>
                                    </p:animEffect>
                                    <p:set>
                                      <p:cBhvr>
                                        <p:cTn id="17" dur="1" fill="hold">
                                          <p:stCondLst>
                                            <p:cond delay="1999"/>
                                          </p:stCondLst>
                                        </p:cTn>
                                        <p:tgtEl>
                                          <p:spTgt spid="30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6">
                    <a:lumMod val="75000"/>
                  </a:schemeClr>
                </a:solidFill>
              </a:rPr>
              <a:t>Работа с родителями </a:t>
            </a:r>
            <a:br>
              <a:rPr lang="ru-RU" dirty="0" smtClean="0">
                <a:solidFill>
                  <a:schemeClr val="accent6">
                    <a:lumMod val="75000"/>
                  </a:schemeClr>
                </a:solidFill>
              </a:rPr>
            </a:br>
            <a:r>
              <a:rPr lang="ru-RU" dirty="0" smtClean="0">
                <a:solidFill>
                  <a:schemeClr val="accent6">
                    <a:lumMod val="75000"/>
                  </a:schemeClr>
                </a:solidFill>
              </a:rPr>
              <a:t>«Мои первые </a:t>
            </a:r>
            <a:r>
              <a:rPr lang="ru-RU" dirty="0" err="1" smtClean="0">
                <a:solidFill>
                  <a:schemeClr val="accent6">
                    <a:lumMod val="75000"/>
                  </a:schemeClr>
                </a:solidFill>
              </a:rPr>
              <a:t>потешки</a:t>
            </a:r>
            <a:r>
              <a:rPr lang="ru-RU" dirty="0" smtClean="0">
                <a:solidFill>
                  <a:schemeClr val="accent6">
                    <a:lumMod val="75000"/>
                  </a:schemeClr>
                </a:solidFill>
              </a:rPr>
              <a:t>»</a:t>
            </a:r>
            <a:br>
              <a:rPr lang="ru-RU" dirty="0" smtClean="0">
                <a:solidFill>
                  <a:schemeClr val="accent6">
                    <a:lumMod val="75000"/>
                  </a:schemeClr>
                </a:solidFill>
              </a:rPr>
            </a:br>
            <a:r>
              <a:rPr lang="ru-RU" dirty="0" smtClean="0">
                <a:solidFill>
                  <a:schemeClr val="accent6">
                    <a:lumMod val="75000"/>
                  </a:schemeClr>
                </a:solidFill>
              </a:rPr>
              <a:t>презентация</a:t>
            </a:r>
            <a:endParaRPr lang="ru-RU" dirty="0">
              <a:solidFill>
                <a:schemeClr val="accent6">
                  <a:lumMod val="75000"/>
                </a:schemeClr>
              </a:solidFill>
            </a:endParaRPr>
          </a:p>
        </p:txBody>
      </p:sp>
      <p:pic>
        <p:nvPicPr>
          <p:cNvPr id="4" name="Объект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1421"/>
          <a:stretch/>
        </p:blipFill>
        <p:spPr>
          <a:xfrm>
            <a:off x="611560" y="1916832"/>
            <a:ext cx="7737615" cy="4680713"/>
          </a:xfrm>
          <a:ln>
            <a:solidFill>
              <a:schemeClr val="accent1"/>
            </a:solidFill>
          </a:ln>
          <a:effectLst>
            <a:glow rad="139700">
              <a:schemeClr val="accent2">
                <a:satMod val="175000"/>
                <a:alpha val="40000"/>
              </a:schemeClr>
            </a:glow>
          </a:effectLst>
        </p:spPr>
      </p:pic>
    </p:spTree>
    <p:extLst>
      <p:ext uri="{BB962C8B-B14F-4D97-AF65-F5344CB8AC3E}">
        <p14:creationId xmlns:p14="http://schemas.microsoft.com/office/powerpoint/2010/main" val="2389115526"/>
      </p:ext>
    </p:extLst>
  </p:cSld>
  <p:clrMapOvr>
    <a:masterClrMapping/>
  </p:clrMapOvr>
  <mc:AlternateContent xmlns:mc="http://schemas.openxmlformats.org/markup-compatibility/2006" xmlns:p14="http://schemas.microsoft.com/office/powerpoint/2010/main">
    <mc:Choice Requires="p14">
      <p:transition spd="slow" p14:dur="3000" advClick="0" advTm="1000">
        <p14:flash/>
      </p:transition>
    </mc:Choice>
    <mc:Fallback xmlns="">
      <p:transition spd="slow" advClick="0" advTm="1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gs>
            <a:gs pos="88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pic>
        <p:nvPicPr>
          <p:cNvPr id="1028" name="Picture 4" descr="C:\Users\user\Desktop\f15f6508a053.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5856" y="188640"/>
            <a:ext cx="2513856" cy="269611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95536" y="1075030"/>
            <a:ext cx="25907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МИНИ</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Прямоугольник 7"/>
          <p:cNvSpPr/>
          <p:nvPr/>
        </p:nvSpPr>
        <p:spPr>
          <a:xfrm>
            <a:off x="6020476" y="1075030"/>
            <a:ext cx="289694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МУЗЕЙ</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Прямоугольник 8"/>
          <p:cNvSpPr/>
          <p:nvPr/>
        </p:nvSpPr>
        <p:spPr>
          <a:xfrm>
            <a:off x="2226701" y="2564904"/>
            <a:ext cx="4612161" cy="923330"/>
          </a:xfrm>
          <a:prstGeom prst="rect">
            <a:avLst/>
          </a:prstGeom>
          <a:noFill/>
        </p:spPr>
        <p:txBody>
          <a:bodyPr wrap="none" lIns="91440" tIns="45720" rIns="91440" bIns="45720">
            <a:prstTxWarp prst="textArchDow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9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Arabic Typesetting" pitchFamily="66" charset="-78"/>
              </a:rPr>
              <a:t>ПРЯЛОЧКА</a:t>
            </a:r>
            <a:endParaRPr lang="ru-RU" sz="9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Arabic Typesetting" pitchFamily="66" charset="-78"/>
            </a:endParaRPr>
          </a:p>
        </p:txBody>
      </p:sp>
      <p:pic>
        <p:nvPicPr>
          <p:cNvPr id="1029" name="Picture 5" descr="C:\Users\user\Desktop\skazki-0278.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3435" y="4077072"/>
            <a:ext cx="3438692" cy="26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895878"/>
      </p:ext>
    </p:extLst>
  </p:cSld>
  <p:clrMapOvr>
    <a:masterClrMapping/>
  </p:clrMapOvr>
  <mc:AlternateContent xmlns:mc="http://schemas.openxmlformats.org/markup-compatibility/2006" xmlns:p14="http://schemas.microsoft.com/office/powerpoint/2010/main">
    <mc:Choice Requires="p14">
      <p:transition spd="slow" p14:dur="2000" advTm="3000">
        <p:cover dir="u"/>
      </p:transition>
    </mc:Choice>
    <mc:Fallback xmlns="">
      <p:transition spd="slow" advTm="3000">
        <p:cover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G:\DCIM\102_FUJI\DSCF202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98874" y="116632"/>
            <a:ext cx="4403165" cy="58708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DCIM\102_FUJI\DSCF203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17025" y="462857"/>
            <a:ext cx="4403166" cy="587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28467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1500"/>
                                        <p:tgtEl>
                                          <p:spTgt spid="3075"/>
                                        </p:tgtEl>
                                      </p:cBhvr>
                                    </p:animEffect>
                                  </p:childTnLst>
                                </p:cTn>
                              </p:par>
                            </p:childTnLst>
                          </p:cTn>
                        </p:par>
                        <p:par>
                          <p:cTn id="8" fill="hold">
                            <p:stCondLst>
                              <p:cond delay="2000"/>
                            </p:stCondLst>
                            <p:childTnLst>
                              <p:par>
                                <p:cTn id="9" presetID="22" presetClass="exit" presetSubtype="4" fill="hold" nodeType="afterEffect">
                                  <p:stCondLst>
                                    <p:cond delay="500"/>
                                  </p:stCondLst>
                                  <p:childTnLst>
                                    <p:animEffect transition="out" filter="wipe(down)">
                                      <p:cBhvr>
                                        <p:cTn id="10" dur="1500"/>
                                        <p:tgtEl>
                                          <p:spTgt spid="3075"/>
                                        </p:tgtEl>
                                      </p:cBhvr>
                                    </p:animEffect>
                                    <p:set>
                                      <p:cBhvr>
                                        <p:cTn id="11" dur="1" fill="hold">
                                          <p:stCondLst>
                                            <p:cond delay="1499"/>
                                          </p:stCondLst>
                                        </p:cTn>
                                        <p:tgtEl>
                                          <p:spTgt spid="3075"/>
                                        </p:tgtEl>
                                        <p:attrNameLst>
                                          <p:attrName>style.visibility</p:attrName>
                                        </p:attrNameLst>
                                      </p:cBhvr>
                                      <p:to>
                                        <p:strVal val="hidden"/>
                                      </p:to>
                                    </p:set>
                                  </p:childTnLst>
                                </p:cTn>
                              </p:par>
                            </p:childTnLst>
                          </p:cTn>
                        </p:par>
                        <p:par>
                          <p:cTn id="12" fill="hold">
                            <p:stCondLst>
                              <p:cond delay="4000"/>
                            </p:stCondLst>
                            <p:childTnLst>
                              <p:par>
                                <p:cTn id="13" presetID="22" presetClass="entr" presetSubtype="4" fill="hold" nodeType="afterEffect">
                                  <p:stCondLst>
                                    <p:cond delay="500"/>
                                  </p:stCondLst>
                                  <p:childTnLst>
                                    <p:set>
                                      <p:cBhvr>
                                        <p:cTn id="14" dur="1" fill="hold">
                                          <p:stCondLst>
                                            <p:cond delay="0"/>
                                          </p:stCondLst>
                                        </p:cTn>
                                        <p:tgtEl>
                                          <p:spTgt spid="3076"/>
                                        </p:tgtEl>
                                        <p:attrNameLst>
                                          <p:attrName>style.visibility</p:attrName>
                                        </p:attrNameLst>
                                      </p:cBhvr>
                                      <p:to>
                                        <p:strVal val="visible"/>
                                      </p:to>
                                    </p:set>
                                    <p:animEffect transition="in" filter="wipe(down)">
                                      <p:cBhvr>
                                        <p:cTn id="15" dur="1500"/>
                                        <p:tgtEl>
                                          <p:spTgt spid="3076"/>
                                        </p:tgtEl>
                                      </p:cBhvr>
                                    </p:animEffect>
                                  </p:childTnLst>
                                </p:cTn>
                              </p:par>
                            </p:childTnLst>
                          </p:cTn>
                        </p:par>
                        <p:par>
                          <p:cTn id="16" fill="hold">
                            <p:stCondLst>
                              <p:cond delay="6000"/>
                            </p:stCondLst>
                            <p:childTnLst>
                              <p:par>
                                <p:cTn id="17" presetID="22" presetClass="exit" presetSubtype="4" fill="hold" nodeType="afterEffect">
                                  <p:stCondLst>
                                    <p:cond delay="500"/>
                                  </p:stCondLst>
                                  <p:childTnLst>
                                    <p:animEffect transition="out" filter="wipe(down)">
                                      <p:cBhvr>
                                        <p:cTn id="18" dur="1500"/>
                                        <p:tgtEl>
                                          <p:spTgt spid="3076"/>
                                        </p:tgtEl>
                                      </p:cBhvr>
                                    </p:animEffect>
                                    <p:set>
                                      <p:cBhvr>
                                        <p:cTn id="19" dur="1" fill="hold">
                                          <p:stCondLst>
                                            <p:cond delay="1499"/>
                                          </p:stCondLst>
                                        </p:cTn>
                                        <p:tgtEl>
                                          <p:spTgt spid="30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49000">
              <a:srgbClr val="00B0F0"/>
            </a:gs>
            <a:gs pos="100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Дети в русских народных костюмах</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 name="Объект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870075" y="1806575"/>
            <a:ext cx="5403850" cy="4052888"/>
          </a:xfrm>
          <a:prstGeom prst="ellipse">
            <a:avLst/>
          </a:prstGeom>
          <a:ln>
            <a:noFill/>
          </a:ln>
          <a:effectLst>
            <a:glow rad="63500">
              <a:schemeClr val="accent2">
                <a:satMod val="175000"/>
                <a:alpha val="40000"/>
              </a:schemeClr>
            </a:glow>
            <a:softEdge rad="112500"/>
          </a:effectLst>
        </p:spPr>
      </p:pic>
    </p:spTree>
    <p:extLst>
      <p:ext uri="{BB962C8B-B14F-4D97-AF65-F5344CB8AC3E}">
        <p14:creationId xmlns:p14="http://schemas.microsoft.com/office/powerpoint/2010/main" val="715230465"/>
      </p:ext>
    </p:extLst>
  </p:cSld>
  <p:clrMapOvr>
    <a:masterClrMapping/>
  </p:clrMapOvr>
  <mc:AlternateContent xmlns:mc="http://schemas.openxmlformats.org/markup-compatibility/2006" xmlns:p14="http://schemas.microsoft.com/office/powerpoint/2010/main">
    <mc:Choice Requires="p14">
      <p:transition spd="slow" p14:dur="1400" advClick="0" advTm="2000">
        <p14:ripple/>
      </p:transition>
    </mc:Choice>
    <mc:Fallback xmlns="">
      <p:transition spd="slow" advClick="0" advTm="2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G:\DCIM\102_FUJI\DSCF212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07496" y="585947"/>
            <a:ext cx="4561053" cy="6081403"/>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G:\DCIM\102_FUJI\DSCF211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1843" y="62087"/>
            <a:ext cx="4931691" cy="657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46646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4106"/>
                                        </p:tgtEl>
                                        <p:attrNameLst>
                                          <p:attrName>style.visibility</p:attrName>
                                        </p:attrNameLst>
                                      </p:cBhvr>
                                      <p:to>
                                        <p:strVal val="visible"/>
                                      </p:to>
                                    </p:set>
                                    <p:animEffect transition="in" filter="fade">
                                      <p:cBhvr>
                                        <p:cTn id="7" dur="1500"/>
                                        <p:tgtEl>
                                          <p:spTgt spid="4106"/>
                                        </p:tgtEl>
                                      </p:cBhvr>
                                    </p:animEffect>
                                    <p:anim calcmode="lin" valueType="num">
                                      <p:cBhvr>
                                        <p:cTn id="8" dur="1500" fill="hold"/>
                                        <p:tgtEl>
                                          <p:spTgt spid="4106"/>
                                        </p:tgtEl>
                                        <p:attrNameLst>
                                          <p:attrName>ppt_x</p:attrName>
                                        </p:attrNameLst>
                                      </p:cBhvr>
                                      <p:tavLst>
                                        <p:tav tm="0">
                                          <p:val>
                                            <p:strVal val="#ppt_x"/>
                                          </p:val>
                                        </p:tav>
                                        <p:tav tm="100000">
                                          <p:val>
                                            <p:strVal val="#ppt_x"/>
                                          </p:val>
                                        </p:tav>
                                      </p:tavLst>
                                    </p:anim>
                                    <p:anim calcmode="lin" valueType="num">
                                      <p:cBhvr>
                                        <p:cTn id="9" dur="1500" fill="hold"/>
                                        <p:tgtEl>
                                          <p:spTgt spid="410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xit" presetSubtype="0" fill="hold" nodeType="afterEffect">
                                  <p:stCondLst>
                                    <p:cond delay="500"/>
                                  </p:stCondLst>
                                  <p:childTnLst>
                                    <p:animEffect transition="out" filter="fade">
                                      <p:cBhvr>
                                        <p:cTn id="12" dur="1500"/>
                                        <p:tgtEl>
                                          <p:spTgt spid="4106"/>
                                        </p:tgtEl>
                                      </p:cBhvr>
                                    </p:animEffect>
                                    <p:anim calcmode="lin" valueType="num">
                                      <p:cBhvr>
                                        <p:cTn id="13" dur="1500"/>
                                        <p:tgtEl>
                                          <p:spTgt spid="4106"/>
                                        </p:tgtEl>
                                        <p:attrNameLst>
                                          <p:attrName>ppt_x</p:attrName>
                                        </p:attrNameLst>
                                      </p:cBhvr>
                                      <p:tavLst>
                                        <p:tav tm="0">
                                          <p:val>
                                            <p:strVal val="ppt_x"/>
                                          </p:val>
                                        </p:tav>
                                        <p:tav tm="100000">
                                          <p:val>
                                            <p:strVal val="ppt_x"/>
                                          </p:val>
                                        </p:tav>
                                      </p:tavLst>
                                    </p:anim>
                                    <p:anim calcmode="lin" valueType="num">
                                      <p:cBhvr>
                                        <p:cTn id="14" dur="1500"/>
                                        <p:tgtEl>
                                          <p:spTgt spid="4106"/>
                                        </p:tgtEl>
                                        <p:attrNameLst>
                                          <p:attrName>ppt_y</p:attrName>
                                        </p:attrNameLst>
                                      </p:cBhvr>
                                      <p:tavLst>
                                        <p:tav tm="0">
                                          <p:val>
                                            <p:strVal val="ppt_y"/>
                                          </p:val>
                                        </p:tav>
                                        <p:tav tm="100000">
                                          <p:val>
                                            <p:strVal val="ppt_y+.1"/>
                                          </p:val>
                                        </p:tav>
                                      </p:tavLst>
                                    </p:anim>
                                    <p:set>
                                      <p:cBhvr>
                                        <p:cTn id="15" dur="1" fill="hold">
                                          <p:stCondLst>
                                            <p:cond delay="1499"/>
                                          </p:stCondLst>
                                        </p:cTn>
                                        <p:tgtEl>
                                          <p:spTgt spid="4106"/>
                                        </p:tgtEl>
                                        <p:attrNameLst>
                                          <p:attrName>style.visibility</p:attrName>
                                        </p:attrNameLst>
                                      </p:cBhvr>
                                      <p:to>
                                        <p:strVal val="hidden"/>
                                      </p:to>
                                    </p:set>
                                  </p:childTnLst>
                                </p:cTn>
                              </p:par>
                            </p:childTnLst>
                          </p:cTn>
                        </p:par>
                        <p:par>
                          <p:cTn id="16" fill="hold">
                            <p:stCondLst>
                              <p:cond delay="4000"/>
                            </p:stCondLst>
                            <p:childTnLst>
                              <p:par>
                                <p:cTn id="17" presetID="42" presetClass="entr" presetSubtype="0" fill="hold" nodeType="afterEffect">
                                  <p:stCondLst>
                                    <p:cond delay="500"/>
                                  </p:stCondLst>
                                  <p:childTnLst>
                                    <p:set>
                                      <p:cBhvr>
                                        <p:cTn id="18" dur="1" fill="hold">
                                          <p:stCondLst>
                                            <p:cond delay="0"/>
                                          </p:stCondLst>
                                        </p:cTn>
                                        <p:tgtEl>
                                          <p:spTgt spid="4107"/>
                                        </p:tgtEl>
                                        <p:attrNameLst>
                                          <p:attrName>style.visibility</p:attrName>
                                        </p:attrNameLst>
                                      </p:cBhvr>
                                      <p:to>
                                        <p:strVal val="visible"/>
                                      </p:to>
                                    </p:set>
                                    <p:animEffect transition="in" filter="fade">
                                      <p:cBhvr>
                                        <p:cTn id="19" dur="1500"/>
                                        <p:tgtEl>
                                          <p:spTgt spid="4107"/>
                                        </p:tgtEl>
                                      </p:cBhvr>
                                    </p:animEffect>
                                    <p:anim calcmode="lin" valueType="num">
                                      <p:cBhvr>
                                        <p:cTn id="20" dur="1500" fill="hold"/>
                                        <p:tgtEl>
                                          <p:spTgt spid="4107"/>
                                        </p:tgtEl>
                                        <p:attrNameLst>
                                          <p:attrName>ppt_x</p:attrName>
                                        </p:attrNameLst>
                                      </p:cBhvr>
                                      <p:tavLst>
                                        <p:tav tm="0">
                                          <p:val>
                                            <p:strVal val="#ppt_x"/>
                                          </p:val>
                                        </p:tav>
                                        <p:tav tm="100000">
                                          <p:val>
                                            <p:strVal val="#ppt_x"/>
                                          </p:val>
                                        </p:tav>
                                      </p:tavLst>
                                    </p:anim>
                                    <p:anim calcmode="lin" valueType="num">
                                      <p:cBhvr>
                                        <p:cTn id="21" dur="1500" fill="hold"/>
                                        <p:tgtEl>
                                          <p:spTgt spid="4107"/>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xit" presetSubtype="0" fill="hold" nodeType="afterEffect">
                                  <p:stCondLst>
                                    <p:cond delay="500"/>
                                  </p:stCondLst>
                                  <p:childTnLst>
                                    <p:animEffect transition="out" filter="fade">
                                      <p:cBhvr>
                                        <p:cTn id="24" dur="1500"/>
                                        <p:tgtEl>
                                          <p:spTgt spid="4107"/>
                                        </p:tgtEl>
                                      </p:cBhvr>
                                    </p:animEffect>
                                    <p:anim calcmode="lin" valueType="num">
                                      <p:cBhvr>
                                        <p:cTn id="25" dur="1500"/>
                                        <p:tgtEl>
                                          <p:spTgt spid="4107"/>
                                        </p:tgtEl>
                                        <p:attrNameLst>
                                          <p:attrName>ppt_x</p:attrName>
                                        </p:attrNameLst>
                                      </p:cBhvr>
                                      <p:tavLst>
                                        <p:tav tm="0">
                                          <p:val>
                                            <p:strVal val="ppt_x"/>
                                          </p:val>
                                        </p:tav>
                                        <p:tav tm="100000">
                                          <p:val>
                                            <p:strVal val="ppt_x"/>
                                          </p:val>
                                        </p:tav>
                                      </p:tavLst>
                                    </p:anim>
                                    <p:anim calcmode="lin" valueType="num">
                                      <p:cBhvr>
                                        <p:cTn id="26" dur="1500"/>
                                        <p:tgtEl>
                                          <p:spTgt spid="4107"/>
                                        </p:tgtEl>
                                        <p:attrNameLst>
                                          <p:attrName>ppt_y</p:attrName>
                                        </p:attrNameLst>
                                      </p:cBhvr>
                                      <p:tavLst>
                                        <p:tav tm="0">
                                          <p:val>
                                            <p:strVal val="ppt_y"/>
                                          </p:val>
                                        </p:tav>
                                        <p:tav tm="100000">
                                          <p:val>
                                            <p:strVal val="ppt_y+.1"/>
                                          </p:val>
                                        </p:tav>
                                      </p:tavLst>
                                    </p:anim>
                                    <p:set>
                                      <p:cBhvr>
                                        <p:cTn id="27" dur="1" fill="hold">
                                          <p:stCondLst>
                                            <p:cond delay="1499"/>
                                          </p:stCondLst>
                                        </p:cTn>
                                        <p:tgtEl>
                                          <p:spTgt spid="41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G:\DCIM\102_FUJI\DSCF210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71600" y="836712"/>
            <a:ext cx="6912768"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84203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5126"/>
                                        </p:tgtEl>
                                        <p:attrNameLst>
                                          <p:attrName>style.visibility</p:attrName>
                                        </p:attrNameLst>
                                      </p:cBhvr>
                                      <p:to>
                                        <p:strVal val="visible"/>
                                      </p:to>
                                    </p:set>
                                    <p:anim calcmode="lin" valueType="num">
                                      <p:cBhvr>
                                        <p:cTn id="7" dur="1500" fill="hold"/>
                                        <p:tgtEl>
                                          <p:spTgt spid="5126"/>
                                        </p:tgtEl>
                                        <p:attrNameLst>
                                          <p:attrName>ppt_w</p:attrName>
                                        </p:attrNameLst>
                                      </p:cBhvr>
                                      <p:tavLst>
                                        <p:tav tm="0">
                                          <p:val>
                                            <p:fltVal val="0"/>
                                          </p:val>
                                        </p:tav>
                                        <p:tav tm="100000">
                                          <p:val>
                                            <p:strVal val="#ppt_w"/>
                                          </p:val>
                                        </p:tav>
                                      </p:tavLst>
                                    </p:anim>
                                    <p:anim calcmode="lin" valueType="num">
                                      <p:cBhvr>
                                        <p:cTn id="8" dur="1500" fill="hold"/>
                                        <p:tgtEl>
                                          <p:spTgt spid="5126"/>
                                        </p:tgtEl>
                                        <p:attrNameLst>
                                          <p:attrName>ppt_h</p:attrName>
                                        </p:attrNameLst>
                                      </p:cBhvr>
                                      <p:tavLst>
                                        <p:tav tm="0">
                                          <p:val>
                                            <p:fltVal val="0"/>
                                          </p:val>
                                        </p:tav>
                                        <p:tav tm="100000">
                                          <p:val>
                                            <p:strVal val="#ppt_h"/>
                                          </p:val>
                                        </p:tav>
                                      </p:tavLst>
                                    </p:anim>
                                    <p:animEffect transition="in" filter="fade">
                                      <p:cBhvr>
                                        <p:cTn id="9" dur="1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000"/>
            </a:gs>
            <a:gs pos="88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Художественное творчество по рисованию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«Красивый сарафан»</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«Рубашка для Иванушки»</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Объект 2"/>
          <p:cNvSpPr>
            <a:spLocks noGrp="1"/>
          </p:cNvSpPr>
          <p:nvPr>
            <p:ph idx="1"/>
          </p:nvPr>
        </p:nvSpPr>
        <p:spPr>
          <a:xfrm>
            <a:off x="1043608" y="1916832"/>
            <a:ext cx="7125112" cy="829551"/>
          </a:xfrm>
        </p:spPr>
        <p:txBody>
          <a:bodyPr>
            <a:normAutofit fontScale="92500" lnSpcReduction="20000"/>
          </a:bodyPr>
          <a:lstStyle/>
          <a:p>
            <a:r>
              <a:rPr lang="ru-RU" sz="2000" dirty="0" smtClean="0"/>
              <a:t>Цель: продолжать знакомить детей с историей русского костюма. Использовать элементы декоративной росписи.</a:t>
            </a:r>
            <a:endParaRPr lang="ru-RU" sz="2000" dirty="0"/>
          </a:p>
        </p:txBody>
      </p:sp>
      <p:pic>
        <p:nvPicPr>
          <p:cNvPr id="1026" name="Picture 2" descr="C:\Users\user\Desktop\img111111111111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3728" y="2852936"/>
            <a:ext cx="4762500" cy="3905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36242"/>
      </p:ext>
    </p:extLst>
  </p:cSld>
  <p:clrMapOvr>
    <a:masterClrMapping/>
  </p:clrMapOvr>
  <mc:AlternateContent xmlns:mc="http://schemas.openxmlformats.org/markup-compatibility/2006" xmlns:p14="http://schemas.microsoft.com/office/powerpoint/2010/main">
    <mc:Choice Requires="p14">
      <p:transition spd="slow" p14:dur="4000" advClick="0" advTm="1000">
        <p14:vortex dir="r"/>
      </p:transition>
    </mc:Choice>
    <mc:Fallback xmlns="">
      <p:transition spd="slow" advClick="0" advTm="1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100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solidFill>
                  <a:srgbClr val="FFFF00"/>
                </a:solidFill>
              </a:rPr>
              <a:t>Художественная литература</a:t>
            </a:r>
            <a:endParaRPr lang="ru-RU" dirty="0">
              <a:solidFill>
                <a:srgbClr val="FFFF00"/>
              </a:solidFill>
            </a:endParaRPr>
          </a:p>
        </p:txBody>
      </p:sp>
      <p:pic>
        <p:nvPicPr>
          <p:cNvPr id="8" name="Объект 7"/>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539552" y="2348880"/>
            <a:ext cx="4014534" cy="2918367"/>
          </a:xfrm>
        </p:spPr>
      </p:pic>
      <p:sp>
        <p:nvSpPr>
          <p:cNvPr id="6" name="Объект 5"/>
          <p:cNvSpPr>
            <a:spLocks noGrp="1"/>
          </p:cNvSpPr>
          <p:nvPr>
            <p:ph sz="half" idx="2"/>
          </p:nvPr>
        </p:nvSpPr>
        <p:spPr/>
        <p:txBody>
          <a:bodyPr>
            <a:normAutofit fontScale="40000" lnSpcReduction="20000"/>
          </a:bodyPr>
          <a:lstStyle/>
          <a:p>
            <a:r>
              <a:rPr lang="ru-RU" b="1" dirty="0" smtClean="0"/>
              <a:t>Фольклор</a:t>
            </a:r>
            <a:r>
              <a:rPr lang="ru-RU" dirty="0" smtClean="0"/>
              <a:t> – означает народная мудрость, народное творчество, поэзия и культура народов. Отличительными особенностями фольклора являются коллективность и народность, а так же то, что он является источником любой литературы и искусства в целом, оказывает всестороннее влияние на развитие ребёнка.</a:t>
            </a:r>
            <a:endParaRPr lang="ru-RU" b="1" dirty="0" smtClean="0"/>
          </a:p>
          <a:p>
            <a:r>
              <a:rPr lang="ru-RU" dirty="0" smtClean="0"/>
              <a:t>Для плодотворного общения взрослого и ребёнка важно установление добрых и доверительных взаимоотношений, важен эмоциональный контакт. В этом помогает детский фольклор – сказки и малые фольклорные жанры: песенки, </a:t>
            </a:r>
            <a:r>
              <a:rPr lang="ru-RU" dirty="0" err="1" smtClean="0"/>
              <a:t>потешки</a:t>
            </a:r>
            <a:r>
              <a:rPr lang="ru-RU" dirty="0" smtClean="0"/>
              <a:t>, прибаутки, считалки, пословицы, поговорки, загадки, </a:t>
            </a:r>
            <a:r>
              <a:rPr lang="ru-RU" dirty="0" err="1" smtClean="0"/>
              <a:t>заклички</a:t>
            </a:r>
            <a:r>
              <a:rPr lang="ru-RU" dirty="0" smtClean="0"/>
              <a:t> и т.д.</a:t>
            </a:r>
          </a:p>
          <a:p>
            <a:r>
              <a:rPr lang="ru-RU" dirty="0" smtClean="0"/>
              <a:t>Задачи – прививать навыки умения речи, опираясь на склонность к подражанию, быстрому запоминанию, воспитывать у детей самостоятельность, умение активно применять эти знания и формировать критическое мышление и целенаправленность, развивать интерес и внимание к окружающему миру, народному слову и народному обычаю и воспитывать художественный вкус. В течении года читали русские народные сказки и обыгрывали их в театрализованной деятельности используя настольный, пальчиковый, перчаточный, костюмированный театры.</a:t>
            </a:r>
          </a:p>
          <a:p>
            <a:r>
              <a:rPr lang="ru-RU" dirty="0" smtClean="0"/>
              <a:t>Сказки:</a:t>
            </a:r>
          </a:p>
          <a:p>
            <a:pPr marL="0" indent="0">
              <a:buNone/>
            </a:pPr>
            <a:r>
              <a:rPr lang="ru-RU" dirty="0" smtClean="0"/>
              <a:t>«Курочка ряба», «Репка», «Колобок», «Теремок», «Гуси-лебеди», «Лиса и заяц», «Волк и семеро козлят», «Кот, петух и лиса», «Маша и медведь», «Три медведя» и др.</a:t>
            </a:r>
            <a:endParaRPr lang="ru-RU" dirty="0"/>
          </a:p>
          <a:p>
            <a:pPr marL="0" indent="0">
              <a:buNone/>
            </a:pPr>
            <a:r>
              <a:rPr lang="ru-RU" dirty="0" smtClean="0"/>
              <a:t>А также читали и заучивали песенки, </a:t>
            </a:r>
            <a:r>
              <a:rPr lang="ru-RU" dirty="0" err="1" smtClean="0"/>
              <a:t>потешки</a:t>
            </a:r>
            <a:r>
              <a:rPr lang="ru-RU" dirty="0" smtClean="0"/>
              <a:t>, считалки, загадки, пословицы и др.</a:t>
            </a:r>
          </a:p>
        </p:txBody>
      </p:sp>
    </p:spTree>
    <p:extLst>
      <p:ext uri="{BB962C8B-B14F-4D97-AF65-F5344CB8AC3E}">
        <p14:creationId xmlns:p14="http://schemas.microsoft.com/office/powerpoint/2010/main" val="1958528561"/>
      </p:ext>
    </p:extLst>
  </p:cSld>
  <p:clrMapOvr>
    <a:masterClrMapping/>
  </p:clrMapOvr>
  <mc:AlternateContent xmlns:mc="http://schemas.openxmlformats.org/markup-compatibility/2006" xmlns:p14="http://schemas.microsoft.com/office/powerpoint/2010/main">
    <mc:Choice Requires="p14">
      <p:transition spd="slow" p14:dur="2500" advClick="0" advTm="40000">
        <p:checker/>
      </p:transition>
    </mc:Choice>
    <mc:Fallback xmlns="">
      <p:transition spd="slow" advClick="0" advTm="40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childTnLst>
                          </p:cTn>
                        </p:par>
                        <p:par>
                          <p:cTn id="11" fill="hold">
                            <p:stCondLst>
                              <p:cond delay="5000"/>
                            </p:stCondLst>
                            <p:childTnLst>
                              <p:par>
                                <p:cTn id="12" presetID="32" presetClass="emph" presetSubtype="0" fill="hold" nodeType="afterEffect">
                                  <p:stCondLst>
                                    <p:cond delay="0"/>
                                  </p:stCondLst>
                                  <p:childTnLst>
                                    <p:animRot by="120000">
                                      <p:cBhvr>
                                        <p:cTn id="13" dur="500" fill="hold">
                                          <p:stCondLst>
                                            <p:cond delay="0"/>
                                          </p:stCondLst>
                                        </p:cTn>
                                        <p:tgtEl>
                                          <p:spTgt spid="8"/>
                                        </p:tgtEl>
                                        <p:attrNameLst>
                                          <p:attrName>r</p:attrName>
                                        </p:attrNameLst>
                                      </p:cBhvr>
                                    </p:animRot>
                                    <p:animRot by="-240000">
                                      <p:cBhvr>
                                        <p:cTn id="14" dur="1000" fill="hold">
                                          <p:stCondLst>
                                            <p:cond delay="1000"/>
                                          </p:stCondLst>
                                        </p:cTn>
                                        <p:tgtEl>
                                          <p:spTgt spid="8"/>
                                        </p:tgtEl>
                                        <p:attrNameLst>
                                          <p:attrName>r</p:attrName>
                                        </p:attrNameLst>
                                      </p:cBhvr>
                                    </p:animRot>
                                    <p:animRot by="240000">
                                      <p:cBhvr>
                                        <p:cTn id="15" dur="1000" fill="hold">
                                          <p:stCondLst>
                                            <p:cond delay="2000"/>
                                          </p:stCondLst>
                                        </p:cTn>
                                        <p:tgtEl>
                                          <p:spTgt spid="8"/>
                                        </p:tgtEl>
                                        <p:attrNameLst>
                                          <p:attrName>r</p:attrName>
                                        </p:attrNameLst>
                                      </p:cBhvr>
                                    </p:animRot>
                                    <p:animRot by="-240000">
                                      <p:cBhvr>
                                        <p:cTn id="16" dur="1000" fill="hold">
                                          <p:stCondLst>
                                            <p:cond delay="3000"/>
                                          </p:stCondLst>
                                        </p:cTn>
                                        <p:tgtEl>
                                          <p:spTgt spid="8"/>
                                        </p:tgtEl>
                                        <p:attrNameLst>
                                          <p:attrName>r</p:attrName>
                                        </p:attrNameLst>
                                      </p:cBhvr>
                                    </p:animRot>
                                    <p:animRot by="120000">
                                      <p:cBhvr>
                                        <p:cTn id="17" dur="1000" fill="hold">
                                          <p:stCondLst>
                                            <p:cond delay="4000"/>
                                          </p:stCondLst>
                                        </p:cTn>
                                        <p:tgtEl>
                                          <p:spTgt spid="8"/>
                                        </p:tgtEl>
                                        <p:attrNameLst>
                                          <p:attrName>r</p:attrName>
                                        </p:attrNameLst>
                                      </p:cBhvr>
                                    </p:animRot>
                                  </p:childTnLst>
                                </p:cTn>
                              </p:par>
                            </p:childTnLst>
                          </p:cTn>
                        </p:par>
                        <p:par>
                          <p:cTn id="18" fill="hold">
                            <p:stCondLst>
                              <p:cond delay="10000"/>
                            </p:stCondLst>
                            <p:childTnLst>
                              <p:par>
                                <p:cTn id="19" presetID="32" presetClass="emph" presetSubtype="0" fill="hold" nodeType="afterEffect">
                                  <p:stCondLst>
                                    <p:cond delay="0"/>
                                  </p:stCondLst>
                                  <p:childTnLst>
                                    <p:animRot by="120000">
                                      <p:cBhvr>
                                        <p:cTn id="20" dur="500" fill="hold">
                                          <p:stCondLst>
                                            <p:cond delay="0"/>
                                          </p:stCondLst>
                                        </p:cTn>
                                        <p:tgtEl>
                                          <p:spTgt spid="8"/>
                                        </p:tgtEl>
                                        <p:attrNameLst>
                                          <p:attrName>r</p:attrName>
                                        </p:attrNameLst>
                                      </p:cBhvr>
                                    </p:animRot>
                                    <p:animRot by="-240000">
                                      <p:cBhvr>
                                        <p:cTn id="21" dur="1000" fill="hold">
                                          <p:stCondLst>
                                            <p:cond delay="1000"/>
                                          </p:stCondLst>
                                        </p:cTn>
                                        <p:tgtEl>
                                          <p:spTgt spid="8"/>
                                        </p:tgtEl>
                                        <p:attrNameLst>
                                          <p:attrName>r</p:attrName>
                                        </p:attrNameLst>
                                      </p:cBhvr>
                                    </p:animRot>
                                    <p:animRot by="240000">
                                      <p:cBhvr>
                                        <p:cTn id="22" dur="1000" fill="hold">
                                          <p:stCondLst>
                                            <p:cond delay="2000"/>
                                          </p:stCondLst>
                                        </p:cTn>
                                        <p:tgtEl>
                                          <p:spTgt spid="8"/>
                                        </p:tgtEl>
                                        <p:attrNameLst>
                                          <p:attrName>r</p:attrName>
                                        </p:attrNameLst>
                                      </p:cBhvr>
                                    </p:animRot>
                                    <p:animRot by="-240000">
                                      <p:cBhvr>
                                        <p:cTn id="23" dur="1000" fill="hold">
                                          <p:stCondLst>
                                            <p:cond delay="3000"/>
                                          </p:stCondLst>
                                        </p:cTn>
                                        <p:tgtEl>
                                          <p:spTgt spid="8"/>
                                        </p:tgtEl>
                                        <p:attrNameLst>
                                          <p:attrName>r</p:attrName>
                                        </p:attrNameLst>
                                      </p:cBhvr>
                                    </p:animRot>
                                    <p:animRot by="120000">
                                      <p:cBhvr>
                                        <p:cTn id="24" dur="1000" fill="hold">
                                          <p:stCondLst>
                                            <p:cond delay="4000"/>
                                          </p:stCondLst>
                                        </p:cTn>
                                        <p:tgtEl>
                                          <p:spTgt spid="8"/>
                                        </p:tgtEl>
                                        <p:attrNameLst>
                                          <p:attrName>r</p:attrName>
                                        </p:attrNameLst>
                                      </p:cBhvr>
                                    </p:animRot>
                                  </p:childTnLst>
                                </p:cTn>
                              </p:par>
                            </p:childTnLst>
                          </p:cTn>
                        </p:par>
                        <p:par>
                          <p:cTn id="25" fill="hold">
                            <p:stCondLst>
                              <p:cond delay="15000"/>
                            </p:stCondLst>
                            <p:childTnLst>
                              <p:par>
                                <p:cTn id="26" presetID="32" presetClass="emph" presetSubtype="0" fill="hold" nodeType="afterEffect">
                                  <p:stCondLst>
                                    <p:cond delay="0"/>
                                  </p:stCondLst>
                                  <p:childTnLst>
                                    <p:animRot by="120000">
                                      <p:cBhvr>
                                        <p:cTn id="27" dur="500" fill="hold">
                                          <p:stCondLst>
                                            <p:cond delay="0"/>
                                          </p:stCondLst>
                                        </p:cTn>
                                        <p:tgtEl>
                                          <p:spTgt spid="8"/>
                                        </p:tgtEl>
                                        <p:attrNameLst>
                                          <p:attrName>r</p:attrName>
                                        </p:attrNameLst>
                                      </p:cBhvr>
                                    </p:animRot>
                                    <p:animRot by="-240000">
                                      <p:cBhvr>
                                        <p:cTn id="28" dur="1000" fill="hold">
                                          <p:stCondLst>
                                            <p:cond delay="1000"/>
                                          </p:stCondLst>
                                        </p:cTn>
                                        <p:tgtEl>
                                          <p:spTgt spid="8"/>
                                        </p:tgtEl>
                                        <p:attrNameLst>
                                          <p:attrName>r</p:attrName>
                                        </p:attrNameLst>
                                      </p:cBhvr>
                                    </p:animRot>
                                    <p:animRot by="240000">
                                      <p:cBhvr>
                                        <p:cTn id="29" dur="1000" fill="hold">
                                          <p:stCondLst>
                                            <p:cond delay="2000"/>
                                          </p:stCondLst>
                                        </p:cTn>
                                        <p:tgtEl>
                                          <p:spTgt spid="8"/>
                                        </p:tgtEl>
                                        <p:attrNameLst>
                                          <p:attrName>r</p:attrName>
                                        </p:attrNameLst>
                                      </p:cBhvr>
                                    </p:animRot>
                                    <p:animRot by="-240000">
                                      <p:cBhvr>
                                        <p:cTn id="30" dur="1000" fill="hold">
                                          <p:stCondLst>
                                            <p:cond delay="3000"/>
                                          </p:stCondLst>
                                        </p:cTn>
                                        <p:tgtEl>
                                          <p:spTgt spid="8"/>
                                        </p:tgtEl>
                                        <p:attrNameLst>
                                          <p:attrName>r</p:attrName>
                                        </p:attrNameLst>
                                      </p:cBhvr>
                                    </p:animRot>
                                    <p:animRot by="120000">
                                      <p:cBhvr>
                                        <p:cTn id="31" dur="1000" fill="hold">
                                          <p:stCondLst>
                                            <p:cond delay="4000"/>
                                          </p:stCondLst>
                                        </p:cTn>
                                        <p:tgtEl>
                                          <p:spTgt spid="8"/>
                                        </p:tgtEl>
                                        <p:attrNameLst>
                                          <p:attrName>r</p:attrName>
                                        </p:attrNameLst>
                                      </p:cBhvr>
                                    </p:animRot>
                                  </p:childTnLst>
                                </p:cTn>
                              </p:par>
                            </p:childTnLst>
                          </p:cTn>
                        </p:par>
                        <p:par>
                          <p:cTn id="32" fill="hold">
                            <p:stCondLst>
                              <p:cond delay="20000"/>
                            </p:stCondLst>
                            <p:childTnLst>
                              <p:par>
                                <p:cTn id="33" presetID="32" presetClass="emph" presetSubtype="0" fill="hold" nodeType="afterEffect">
                                  <p:stCondLst>
                                    <p:cond delay="0"/>
                                  </p:stCondLst>
                                  <p:childTnLst>
                                    <p:animRot by="120000">
                                      <p:cBhvr>
                                        <p:cTn id="34" dur="500" fill="hold">
                                          <p:stCondLst>
                                            <p:cond delay="0"/>
                                          </p:stCondLst>
                                        </p:cTn>
                                        <p:tgtEl>
                                          <p:spTgt spid="8"/>
                                        </p:tgtEl>
                                        <p:attrNameLst>
                                          <p:attrName>r</p:attrName>
                                        </p:attrNameLst>
                                      </p:cBhvr>
                                    </p:animRot>
                                    <p:animRot by="-240000">
                                      <p:cBhvr>
                                        <p:cTn id="35" dur="1000" fill="hold">
                                          <p:stCondLst>
                                            <p:cond delay="1000"/>
                                          </p:stCondLst>
                                        </p:cTn>
                                        <p:tgtEl>
                                          <p:spTgt spid="8"/>
                                        </p:tgtEl>
                                        <p:attrNameLst>
                                          <p:attrName>r</p:attrName>
                                        </p:attrNameLst>
                                      </p:cBhvr>
                                    </p:animRot>
                                    <p:animRot by="240000">
                                      <p:cBhvr>
                                        <p:cTn id="36" dur="1000" fill="hold">
                                          <p:stCondLst>
                                            <p:cond delay="2000"/>
                                          </p:stCondLst>
                                        </p:cTn>
                                        <p:tgtEl>
                                          <p:spTgt spid="8"/>
                                        </p:tgtEl>
                                        <p:attrNameLst>
                                          <p:attrName>r</p:attrName>
                                        </p:attrNameLst>
                                      </p:cBhvr>
                                    </p:animRot>
                                    <p:animRot by="-240000">
                                      <p:cBhvr>
                                        <p:cTn id="37" dur="1000" fill="hold">
                                          <p:stCondLst>
                                            <p:cond delay="3000"/>
                                          </p:stCondLst>
                                        </p:cTn>
                                        <p:tgtEl>
                                          <p:spTgt spid="8"/>
                                        </p:tgtEl>
                                        <p:attrNameLst>
                                          <p:attrName>r</p:attrName>
                                        </p:attrNameLst>
                                      </p:cBhvr>
                                    </p:animRot>
                                    <p:animRot by="120000">
                                      <p:cBhvr>
                                        <p:cTn id="38" dur="1000" fill="hold">
                                          <p:stCondLst>
                                            <p:cond delay="4000"/>
                                          </p:stCondLst>
                                        </p:cTn>
                                        <p:tgtEl>
                                          <p:spTgt spid="8"/>
                                        </p:tgtEl>
                                        <p:attrNameLst>
                                          <p:attrName>r</p:attrName>
                                        </p:attrNameLst>
                                      </p:cBhvr>
                                    </p:animRot>
                                  </p:childTnLst>
                                </p:cTn>
                              </p:par>
                            </p:childTnLst>
                          </p:cTn>
                        </p:par>
                        <p:par>
                          <p:cTn id="39" fill="hold">
                            <p:stCondLst>
                              <p:cond delay="25000"/>
                            </p:stCondLst>
                            <p:childTnLst>
                              <p:par>
                                <p:cTn id="40" presetID="32" presetClass="emph" presetSubtype="0" fill="hold" nodeType="afterEffect">
                                  <p:stCondLst>
                                    <p:cond delay="0"/>
                                  </p:stCondLst>
                                  <p:childTnLst>
                                    <p:animRot by="120000">
                                      <p:cBhvr>
                                        <p:cTn id="41" dur="500" fill="hold">
                                          <p:stCondLst>
                                            <p:cond delay="0"/>
                                          </p:stCondLst>
                                        </p:cTn>
                                        <p:tgtEl>
                                          <p:spTgt spid="8"/>
                                        </p:tgtEl>
                                        <p:attrNameLst>
                                          <p:attrName>r</p:attrName>
                                        </p:attrNameLst>
                                      </p:cBhvr>
                                    </p:animRot>
                                    <p:animRot by="-240000">
                                      <p:cBhvr>
                                        <p:cTn id="42" dur="1000" fill="hold">
                                          <p:stCondLst>
                                            <p:cond delay="1000"/>
                                          </p:stCondLst>
                                        </p:cTn>
                                        <p:tgtEl>
                                          <p:spTgt spid="8"/>
                                        </p:tgtEl>
                                        <p:attrNameLst>
                                          <p:attrName>r</p:attrName>
                                        </p:attrNameLst>
                                      </p:cBhvr>
                                    </p:animRot>
                                    <p:animRot by="240000">
                                      <p:cBhvr>
                                        <p:cTn id="43" dur="1000" fill="hold">
                                          <p:stCondLst>
                                            <p:cond delay="2000"/>
                                          </p:stCondLst>
                                        </p:cTn>
                                        <p:tgtEl>
                                          <p:spTgt spid="8"/>
                                        </p:tgtEl>
                                        <p:attrNameLst>
                                          <p:attrName>r</p:attrName>
                                        </p:attrNameLst>
                                      </p:cBhvr>
                                    </p:animRot>
                                    <p:animRot by="-240000">
                                      <p:cBhvr>
                                        <p:cTn id="44" dur="1000" fill="hold">
                                          <p:stCondLst>
                                            <p:cond delay="3000"/>
                                          </p:stCondLst>
                                        </p:cTn>
                                        <p:tgtEl>
                                          <p:spTgt spid="8"/>
                                        </p:tgtEl>
                                        <p:attrNameLst>
                                          <p:attrName>r</p:attrName>
                                        </p:attrNameLst>
                                      </p:cBhvr>
                                    </p:animRot>
                                    <p:animRot by="120000">
                                      <p:cBhvr>
                                        <p:cTn id="45" dur="1000" fill="hold">
                                          <p:stCondLst>
                                            <p:cond delay="4000"/>
                                          </p:stCondLst>
                                        </p:cTn>
                                        <p:tgtEl>
                                          <p:spTgt spid="8"/>
                                        </p:tgtEl>
                                        <p:attrNameLst>
                                          <p:attrName>r</p:attrName>
                                        </p:attrNameLst>
                                      </p:cBhvr>
                                    </p:animRot>
                                  </p:childTnLst>
                                </p:cTn>
                              </p:par>
                            </p:childTnLst>
                          </p:cTn>
                        </p:par>
                        <p:par>
                          <p:cTn id="46" fill="hold">
                            <p:stCondLst>
                              <p:cond delay="30000"/>
                            </p:stCondLst>
                            <p:childTnLst>
                              <p:par>
                                <p:cTn id="47" presetID="32" presetClass="emph" presetSubtype="0" fill="hold" nodeType="afterEffect">
                                  <p:stCondLst>
                                    <p:cond delay="0"/>
                                  </p:stCondLst>
                                  <p:childTnLst>
                                    <p:animRot by="120000">
                                      <p:cBhvr>
                                        <p:cTn id="48" dur="500" fill="hold">
                                          <p:stCondLst>
                                            <p:cond delay="0"/>
                                          </p:stCondLst>
                                        </p:cTn>
                                        <p:tgtEl>
                                          <p:spTgt spid="8"/>
                                        </p:tgtEl>
                                        <p:attrNameLst>
                                          <p:attrName>r</p:attrName>
                                        </p:attrNameLst>
                                      </p:cBhvr>
                                    </p:animRot>
                                    <p:animRot by="-240000">
                                      <p:cBhvr>
                                        <p:cTn id="49" dur="1000" fill="hold">
                                          <p:stCondLst>
                                            <p:cond delay="1000"/>
                                          </p:stCondLst>
                                        </p:cTn>
                                        <p:tgtEl>
                                          <p:spTgt spid="8"/>
                                        </p:tgtEl>
                                        <p:attrNameLst>
                                          <p:attrName>r</p:attrName>
                                        </p:attrNameLst>
                                      </p:cBhvr>
                                    </p:animRot>
                                    <p:animRot by="240000">
                                      <p:cBhvr>
                                        <p:cTn id="50" dur="1000" fill="hold">
                                          <p:stCondLst>
                                            <p:cond delay="2000"/>
                                          </p:stCondLst>
                                        </p:cTn>
                                        <p:tgtEl>
                                          <p:spTgt spid="8"/>
                                        </p:tgtEl>
                                        <p:attrNameLst>
                                          <p:attrName>r</p:attrName>
                                        </p:attrNameLst>
                                      </p:cBhvr>
                                    </p:animRot>
                                    <p:animRot by="-240000">
                                      <p:cBhvr>
                                        <p:cTn id="51" dur="1000" fill="hold">
                                          <p:stCondLst>
                                            <p:cond delay="3000"/>
                                          </p:stCondLst>
                                        </p:cTn>
                                        <p:tgtEl>
                                          <p:spTgt spid="8"/>
                                        </p:tgtEl>
                                        <p:attrNameLst>
                                          <p:attrName>r</p:attrName>
                                        </p:attrNameLst>
                                      </p:cBhvr>
                                    </p:animRot>
                                    <p:animRot by="120000">
                                      <p:cBhvr>
                                        <p:cTn id="52" dur="1000" fill="hold">
                                          <p:stCondLst>
                                            <p:cond delay="4000"/>
                                          </p:stCondLst>
                                        </p:cTn>
                                        <p:tgtEl>
                                          <p:spTgt spid="8"/>
                                        </p:tgtEl>
                                        <p:attrNameLst>
                                          <p:attrName>r</p:attrName>
                                        </p:attrNameLst>
                                      </p:cBhvr>
                                    </p:animRot>
                                  </p:childTnLst>
                                </p:cTn>
                              </p:par>
                            </p:childTnLst>
                          </p:cTn>
                        </p:par>
                        <p:par>
                          <p:cTn id="53" fill="hold">
                            <p:stCondLst>
                              <p:cond delay="35000"/>
                            </p:stCondLst>
                            <p:childTnLst>
                              <p:par>
                                <p:cTn id="54" presetID="32" presetClass="emph" presetSubtype="0" fill="hold" nodeType="afterEffect">
                                  <p:stCondLst>
                                    <p:cond delay="0"/>
                                  </p:stCondLst>
                                  <p:childTnLst>
                                    <p:animRot by="120000">
                                      <p:cBhvr>
                                        <p:cTn id="55" dur="500" fill="hold">
                                          <p:stCondLst>
                                            <p:cond delay="0"/>
                                          </p:stCondLst>
                                        </p:cTn>
                                        <p:tgtEl>
                                          <p:spTgt spid="8"/>
                                        </p:tgtEl>
                                        <p:attrNameLst>
                                          <p:attrName>r</p:attrName>
                                        </p:attrNameLst>
                                      </p:cBhvr>
                                    </p:animRot>
                                    <p:animRot by="-240000">
                                      <p:cBhvr>
                                        <p:cTn id="56" dur="1000" fill="hold">
                                          <p:stCondLst>
                                            <p:cond delay="1000"/>
                                          </p:stCondLst>
                                        </p:cTn>
                                        <p:tgtEl>
                                          <p:spTgt spid="8"/>
                                        </p:tgtEl>
                                        <p:attrNameLst>
                                          <p:attrName>r</p:attrName>
                                        </p:attrNameLst>
                                      </p:cBhvr>
                                    </p:animRot>
                                    <p:animRot by="240000">
                                      <p:cBhvr>
                                        <p:cTn id="57" dur="1000" fill="hold">
                                          <p:stCondLst>
                                            <p:cond delay="2000"/>
                                          </p:stCondLst>
                                        </p:cTn>
                                        <p:tgtEl>
                                          <p:spTgt spid="8"/>
                                        </p:tgtEl>
                                        <p:attrNameLst>
                                          <p:attrName>r</p:attrName>
                                        </p:attrNameLst>
                                      </p:cBhvr>
                                    </p:animRot>
                                    <p:animRot by="-240000">
                                      <p:cBhvr>
                                        <p:cTn id="58" dur="1000" fill="hold">
                                          <p:stCondLst>
                                            <p:cond delay="3000"/>
                                          </p:stCondLst>
                                        </p:cTn>
                                        <p:tgtEl>
                                          <p:spTgt spid="8"/>
                                        </p:tgtEl>
                                        <p:attrNameLst>
                                          <p:attrName>r</p:attrName>
                                        </p:attrNameLst>
                                      </p:cBhvr>
                                    </p:animRot>
                                    <p:animRot by="120000">
                                      <p:cBhvr>
                                        <p:cTn id="59" dur="1000" fill="hold">
                                          <p:stCondLst>
                                            <p:cond delay="40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Весна</Template>
  <TotalTime>851</TotalTime>
  <Words>723</Words>
  <Application>Microsoft Office PowerPoint</Application>
  <PresentationFormat>Экран (4:3)</PresentationFormat>
  <Paragraphs>38</Paragraphs>
  <Slides>21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Spring</vt:lpstr>
      <vt:lpstr>РУССКИЙ ФОЛЬКЛОР КАК ВАЖНЫЙ ЭЛЕМЕНТ РАЗВИТИЯ И ВОСПИТАНИЯ ДЕТЕЙ МЛАДШЕГО ВОЗРАСТА</vt:lpstr>
      <vt:lpstr>Презентация PowerPoint</vt:lpstr>
      <vt:lpstr>Презентация PowerPoint</vt:lpstr>
      <vt:lpstr>Презентация PowerPoint</vt:lpstr>
      <vt:lpstr>Дети в русских народных костюмах</vt:lpstr>
      <vt:lpstr>Презентация PowerPoint</vt:lpstr>
      <vt:lpstr>Презентация PowerPoint</vt:lpstr>
      <vt:lpstr>Художественное творчество по рисованию  «Красивый сарафан» «Рубашка для Иванушки» </vt:lpstr>
      <vt:lpstr>Художественная литература</vt:lpstr>
      <vt:lpstr>Презентация PowerPoint</vt:lpstr>
      <vt:lpstr>Открытый показ по мотивам русской народной сказки «Теремок»</vt:lpstr>
      <vt:lpstr>Презентация PowerPoint</vt:lpstr>
      <vt:lpstr>Народные музыкальные инструменты</vt:lpstr>
      <vt:lpstr>Презентация PowerPoint</vt:lpstr>
      <vt:lpstr>Народный праздник «Широкая масленица»</vt:lpstr>
      <vt:lpstr>Презентация PowerPoint</vt:lpstr>
      <vt:lpstr>Праздник пасхи</vt:lpstr>
      <vt:lpstr>Презентация PowerPoint</vt:lpstr>
      <vt:lpstr>Открытый показ по народному творчеству  «Наша дружная семья - деревенский быт»</vt:lpstr>
      <vt:lpstr>Презентация PowerPoint</vt:lpstr>
      <vt:lpstr>Работа с родителями  «Мои первые потешки» презентация</vt:lpstr>
    </vt:vector>
  </TitlesOfParts>
  <Company>Дом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РУССКИЙ ФОЛЬКЛОР КАК ВАЖНЫЙ ЭЛЕМЕНТ РАЗВИТИЯ И ВОСПИТАНИЯ ДЕТЕЙ МЛАДШЕГО ВОЗРАСТА</dc:title>
  <dc:creator>Владислав</dc:creator>
  <cp:lastModifiedBy>Владислав</cp:lastModifiedBy>
  <cp:revision>87</cp:revision>
  <dcterms:created xsi:type="dcterms:W3CDTF">2012-11-20T17:21:38Z</dcterms:created>
  <dcterms:modified xsi:type="dcterms:W3CDTF">2013-02-02T09:44:42Z</dcterms:modified>
</cp:coreProperties>
</file>