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1" r:id="rId4"/>
    <p:sldId id="294" r:id="rId5"/>
    <p:sldId id="273" r:id="rId6"/>
    <p:sldId id="295" r:id="rId7"/>
    <p:sldId id="296" r:id="rId8"/>
    <p:sldId id="285" r:id="rId9"/>
    <p:sldId id="286" r:id="rId10"/>
    <p:sldId id="287" r:id="rId11"/>
    <p:sldId id="288" r:id="rId12"/>
    <p:sldId id="289" r:id="rId13"/>
    <p:sldId id="290" r:id="rId14"/>
    <p:sldId id="29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858180" cy="1470025"/>
          </a:xfrm>
        </p:spPr>
        <p:txBody>
          <a:bodyPr/>
          <a:lstStyle>
            <a:lvl1pPr>
              <a:defRPr baseline="0">
                <a:ea typeface="+mj-ea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3071810"/>
            <a:ext cx="8001056" cy="642942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51C2-6BF7-4EA6-8C90-3ECDBCD4BAA0}" type="datetimeFigureOut">
              <a:rPr lang="ru-RU" smtClean="0"/>
              <a:pPr/>
              <a:t>11.10.2013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8B2BC-9A09-4C1B-8D4C-2CE5E4E3AA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51C2-6BF7-4EA6-8C90-3ECDBCD4BAA0}" type="datetimeFigureOut">
              <a:rPr lang="ru-RU" smtClean="0"/>
              <a:pPr/>
              <a:t>11.10.2013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8B2BC-9A09-4C1B-8D4C-2CE5E4E3AA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51C2-6BF7-4EA6-8C90-3ECDBCD4BAA0}" type="datetimeFigureOut">
              <a:rPr lang="ru-RU" smtClean="0"/>
              <a:pPr/>
              <a:t>11.10.2013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8B2BC-9A09-4C1B-8D4C-2CE5E4E3AA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51C2-6BF7-4EA6-8C90-3ECDBCD4BAA0}" type="datetimeFigureOut">
              <a:rPr lang="ru-RU" smtClean="0"/>
              <a:pPr/>
              <a:t>11.10.2013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8B2BC-9A09-4C1B-8D4C-2CE5E4E3AA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51C2-6BF7-4EA6-8C90-3ECDBCD4BAA0}" type="datetimeFigureOut">
              <a:rPr lang="ru-RU" smtClean="0"/>
              <a:pPr/>
              <a:t>11.10.2013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8B2BC-9A09-4C1B-8D4C-2CE5E4E3AA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51C2-6BF7-4EA6-8C90-3ECDBCD4BAA0}" type="datetimeFigureOut">
              <a:rPr lang="ru-RU" smtClean="0"/>
              <a:pPr/>
              <a:t>11.10.2013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8B2BC-9A09-4C1B-8D4C-2CE5E4E3AA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77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77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51C2-6BF7-4EA6-8C90-3ECDBCD4BAA0}" type="datetimeFigureOut">
              <a:rPr lang="ru-RU" smtClean="0"/>
              <a:pPr/>
              <a:t>11.10.2013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8B2BC-9A09-4C1B-8D4C-2CE5E4E3AA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51C2-6BF7-4EA6-8C90-3ECDBCD4BAA0}" type="datetimeFigureOut">
              <a:rPr lang="ru-RU" smtClean="0"/>
              <a:pPr/>
              <a:t>11.10.2013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8B2BC-9A09-4C1B-8D4C-2CE5E4E3AA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51C2-6BF7-4EA6-8C90-3ECDBCD4BAA0}" type="datetimeFigureOut">
              <a:rPr lang="ru-RU" smtClean="0"/>
              <a:pPr/>
              <a:t>11.10.2013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8B2BC-9A09-4C1B-8D4C-2CE5E4E3AA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51C2-6BF7-4EA6-8C90-3ECDBCD4BAA0}" type="datetimeFigureOut">
              <a:rPr lang="ru-RU" smtClean="0"/>
              <a:pPr/>
              <a:t>11.10.2013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8B2BC-9A09-4C1B-8D4C-2CE5E4E3AA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51C2-6BF7-4EA6-8C90-3ECDBCD4BAA0}" type="datetimeFigureOut">
              <a:rPr lang="ru-RU" smtClean="0"/>
              <a:pPr/>
              <a:t>11.10.2013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8B2BC-9A09-4C1B-8D4C-2CE5E4E3AA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2060"/>
                </a:solidFill>
              </a:defRPr>
            </a:lvl1pPr>
          </a:lstStyle>
          <a:p>
            <a:fld id="{533051C2-6BF7-4EA6-8C90-3ECDBCD4BAA0}" type="datetimeFigureOut">
              <a:rPr lang="ru-RU" smtClean="0"/>
              <a:pPr/>
              <a:t>11.10.2013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2060"/>
                </a:solidFill>
              </a:defRPr>
            </a:lvl1pPr>
          </a:lstStyle>
          <a:p>
            <a:fld id="{D778B2BC-9A09-4C1B-8D4C-2CE5E4E3AA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 baseline="0">
          <a:ln w="1905">
            <a:solidFill>
              <a:schemeClr val="bg1">
                <a:lumMod val="95000"/>
              </a:schemeClr>
            </a:solidFill>
          </a:ln>
          <a:solidFill>
            <a:srgbClr val="00339A"/>
          </a:soli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+mj-lt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6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4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«Сенсорное воспитание через развивающие игры.»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Творческая работа. Чурбановой. Ж. В.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093296"/>
            <a:ext cx="507605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М ДОУ ДЕТСКИЙ САД № 17.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20806906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Средняя группа.</a:t>
            </a:r>
            <a:endParaRPr lang="ru-RU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917575" y="1600200"/>
            <a:ext cx="8226425" cy="506888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Цель</a:t>
            </a:r>
            <a:r>
              <a:rPr lang="ru-RU" sz="2300" dirty="0" smtClean="0"/>
              <a:t>: Совершенствовать сенсорное развитие путём активного использования всех органов чувств ( осязание, зрение, слух, вкус, обоняние).</a:t>
            </a:r>
          </a:p>
          <a:p>
            <a:r>
              <a:rPr lang="ru-RU" sz="2300" b="1" dirty="0" smtClean="0"/>
              <a:t>Задачи</a:t>
            </a:r>
            <a:r>
              <a:rPr lang="ru-RU" sz="2300" dirty="0" smtClean="0"/>
              <a:t>:1. Продолжать учить сравнивать два предмета по величине  (</a:t>
            </a:r>
            <a:r>
              <a:rPr lang="ru-RU" sz="2300" dirty="0" err="1" smtClean="0"/>
              <a:t>длине,ширине,высоте</a:t>
            </a:r>
            <a:r>
              <a:rPr lang="ru-RU" sz="2300" dirty="0" smtClean="0"/>
              <a:t>),а также учить сравнивать два предмета по толщине.</a:t>
            </a:r>
          </a:p>
          <a:p>
            <a:r>
              <a:rPr lang="ru-RU" sz="2300" dirty="0" smtClean="0"/>
              <a:t>2. Учить соизмерять предметы по двум признакам величины  (красная лента длиннее и шире зелёной)</a:t>
            </a:r>
          </a:p>
          <a:p>
            <a:r>
              <a:rPr lang="ru-RU" sz="2300" dirty="0" smtClean="0"/>
              <a:t>3. Учить устанавливать размерные отношения между 3-5 предметами разной длины,( ширины, высоты), толщины, располагать их в определённой последовательности – убывания или нарастания, вводить в активную речь детей понятия, обозначающие размерные отношения.</a:t>
            </a:r>
          </a:p>
          <a:p>
            <a:r>
              <a:rPr lang="ru-RU" sz="2300" dirty="0" smtClean="0"/>
              <a:t>4.Развивать представления детей о геометрических фигурах: круге, квадрате, треугольнике, овале, а также шаре, </a:t>
            </a:r>
            <a:r>
              <a:rPr lang="ru-RU" sz="2300" dirty="0" err="1" smtClean="0"/>
              <a:t>кубе,цилиндре</a:t>
            </a:r>
            <a:r>
              <a:rPr lang="ru-RU" sz="2300" dirty="0" smtClean="0"/>
              <a:t>.</a:t>
            </a:r>
          </a:p>
          <a:p>
            <a:r>
              <a:rPr lang="ru-RU" sz="2300" dirty="0" smtClean="0"/>
              <a:t>5. Познакомить с прямоугольником, различать и называть прямоугольник сравнивая его с кругом, квадратом, треугольником.</a:t>
            </a:r>
          </a:p>
          <a:p>
            <a:r>
              <a:rPr lang="ru-RU" sz="2300" dirty="0" smtClean="0"/>
              <a:t>6. Различать из каких частей составлена группа предметов, называя их характерные особенности ( размер, форму, цвет, назначение).</a:t>
            </a:r>
          </a:p>
          <a:p>
            <a:r>
              <a:rPr lang="ru-RU" sz="2300" dirty="0" smtClean="0"/>
              <a:t>7. Продолжать закреплять и обогащать представления детей о цветах и оттенках ( смешивание цвета с белым и чёрным).</a:t>
            </a:r>
          </a:p>
          <a:p>
            <a:r>
              <a:rPr lang="ru-RU" sz="2300" dirty="0" smtClean="0"/>
              <a:t>8. Развивать мелкую моторику рук.</a:t>
            </a:r>
          </a:p>
          <a:p>
            <a:endParaRPr lang="ru-RU" sz="20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483768" y="3068960"/>
            <a:ext cx="4968552" cy="50405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Игры для детей 4 – 5 лет.</a:t>
            </a:r>
            <a:endParaRPr lang="ru-RU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0"/>
            <a:ext cx="4320480" cy="299695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Цвет:</a:t>
            </a:r>
          </a:p>
          <a:p>
            <a:pPr algn="ctr"/>
            <a:r>
              <a:rPr lang="ru-RU" dirty="0" smtClean="0"/>
              <a:t>Игры ( знакомства с оттенками по  светлоте).</a:t>
            </a:r>
          </a:p>
          <a:p>
            <a:pPr algn="ctr"/>
            <a:r>
              <a:rPr lang="ru-RU" dirty="0" smtClean="0"/>
              <a:t>« Окраска воды».</a:t>
            </a:r>
          </a:p>
          <a:p>
            <a:pPr algn="ctr"/>
            <a:r>
              <a:rPr lang="ru-RU" dirty="0" smtClean="0"/>
              <a:t>« Разноцветные шары».</a:t>
            </a:r>
          </a:p>
          <a:p>
            <a:pPr algn="ctr"/>
            <a:r>
              <a:rPr lang="ru-RU" dirty="0" smtClean="0"/>
              <a:t>« Орнамент».</a:t>
            </a:r>
          </a:p>
          <a:p>
            <a:pPr algn="ctr"/>
            <a:r>
              <a:rPr lang="ru-RU" dirty="0" smtClean="0"/>
              <a:t>« Назови цвет».</a:t>
            </a:r>
          </a:p>
          <a:p>
            <a:pPr algn="ctr"/>
            <a:r>
              <a:rPr lang="ru-RU" dirty="0" smtClean="0"/>
              <a:t>« У кого какое платье?».</a:t>
            </a:r>
          </a:p>
          <a:p>
            <a:pPr algn="ctr"/>
            <a:r>
              <a:rPr lang="ru-RU" dirty="0" smtClean="0"/>
              <a:t>« Волшебные краски».</a:t>
            </a:r>
          </a:p>
          <a:p>
            <a:pPr algn="ctr"/>
            <a:r>
              <a:rPr lang="ru-RU" dirty="0" smtClean="0"/>
              <a:t>« Цветик – </a:t>
            </a:r>
            <a:r>
              <a:rPr lang="ru-RU" dirty="0" err="1" smtClean="0"/>
              <a:t>семицветик</a:t>
            </a:r>
            <a:r>
              <a:rPr lang="ru-RU" dirty="0" smtClean="0"/>
              <a:t>».</a:t>
            </a:r>
          </a:p>
          <a:p>
            <a:pPr algn="ctr"/>
            <a:r>
              <a:rPr lang="ru-RU" dirty="0" smtClean="0"/>
              <a:t>« Радуга».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16016" y="0"/>
            <a:ext cx="4176464" cy="299695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Форма:</a:t>
            </a:r>
          </a:p>
          <a:p>
            <a:pPr algn="ctr"/>
            <a:r>
              <a:rPr lang="ru-RU" dirty="0" smtClean="0"/>
              <a:t> « Какие бывают фигуры».</a:t>
            </a:r>
          </a:p>
          <a:p>
            <a:pPr algn="ctr"/>
            <a:r>
              <a:rPr lang="ru-RU" dirty="0" smtClean="0"/>
              <a:t>« Подбери фигуру».</a:t>
            </a:r>
          </a:p>
          <a:p>
            <a:pPr algn="ctr"/>
            <a:r>
              <a:rPr lang="ru-RU" dirty="0" smtClean="0"/>
              <a:t>« Подбери по форме».</a:t>
            </a:r>
          </a:p>
          <a:p>
            <a:pPr algn="ctr"/>
            <a:r>
              <a:rPr lang="ru-RU" dirty="0" smtClean="0"/>
              <a:t>« Кому какая форма».</a:t>
            </a:r>
          </a:p>
          <a:p>
            <a:pPr algn="ctr"/>
            <a:r>
              <a:rPr lang="ru-RU" dirty="0" smtClean="0"/>
              <a:t>« Найди предмет такой же формы».</a:t>
            </a:r>
          </a:p>
          <a:p>
            <a:pPr algn="ctr"/>
            <a:r>
              <a:rPr lang="ru-RU" dirty="0" smtClean="0"/>
              <a:t>« Составные картинки».</a:t>
            </a:r>
          </a:p>
          <a:p>
            <a:pPr algn="ctr"/>
            <a:r>
              <a:rPr lang="ru-RU" dirty="0" smtClean="0"/>
              <a:t>« Фигуры из палочек».</a:t>
            </a:r>
          </a:p>
          <a:p>
            <a:pPr algn="ctr"/>
            <a:r>
              <a:rPr lang="ru-RU" dirty="0" smtClean="0"/>
              <a:t>Домино « Предмет и форма».</a:t>
            </a:r>
          </a:p>
          <a:p>
            <a:pPr algn="ctr"/>
            <a:r>
              <a:rPr lang="ru-RU" dirty="0" smtClean="0"/>
              <a:t>« Какой фигуры  не хватает?».</a:t>
            </a:r>
          </a:p>
          <a:p>
            <a:pPr algn="ctr"/>
            <a:r>
              <a:rPr lang="ru-RU" dirty="0" smtClean="0"/>
              <a:t>« Геометрическое лото».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3573016"/>
            <a:ext cx="4464496" cy="328498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Величина</a:t>
            </a:r>
          </a:p>
          <a:p>
            <a:pPr algn="ctr"/>
            <a:r>
              <a:rPr lang="ru-RU" dirty="0" smtClean="0"/>
              <a:t> Игры</a:t>
            </a:r>
          </a:p>
          <a:p>
            <a:pPr algn="ctr"/>
            <a:r>
              <a:rPr lang="ru-RU" dirty="0" smtClean="0"/>
              <a:t> ( отношения по величине между плоскими и объёмными предметами). </a:t>
            </a:r>
          </a:p>
          <a:p>
            <a:pPr algn="ctr"/>
            <a:r>
              <a:rPr lang="ru-RU" dirty="0" smtClean="0"/>
              <a:t>« Башня». « Лесенка».</a:t>
            </a:r>
          </a:p>
          <a:p>
            <a:pPr algn="ctr"/>
            <a:r>
              <a:rPr lang="ru-RU" dirty="0" smtClean="0"/>
              <a:t>Игры ( на развитие глазомера при выборе  предметов определенной величины). « Сбор фруктов». </a:t>
            </a:r>
          </a:p>
          <a:p>
            <a:pPr algn="ctr"/>
            <a:r>
              <a:rPr lang="ru-RU" dirty="0" smtClean="0"/>
              <a:t>« Сделаем столбики». « Найди такое же колечко, ленточку, дорожку». 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932040" y="3573016"/>
            <a:ext cx="4211960" cy="328498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Комплексные игры: </a:t>
            </a:r>
            <a:r>
              <a:rPr lang="ru-RU" dirty="0" smtClean="0"/>
              <a:t>« Орнамент».</a:t>
            </a:r>
          </a:p>
          <a:p>
            <a:pPr algn="ctr"/>
            <a:r>
              <a:rPr lang="ru-RU" dirty="0" smtClean="0"/>
              <a:t>« Цвет и форма».  «Противоположности».  «Составные картинки». « Квадрат </a:t>
            </a:r>
            <a:r>
              <a:rPr lang="ru-RU" dirty="0" err="1" smtClean="0"/>
              <a:t>Воскобовича</a:t>
            </a:r>
            <a:endParaRPr lang="ru-RU" dirty="0" smtClean="0"/>
          </a:p>
          <a:p>
            <a:pPr algn="ctr"/>
            <a:r>
              <a:rPr lang="ru-RU" dirty="0" smtClean="0"/>
              <a:t>двухцветный – четырёхцветный».</a:t>
            </a:r>
          </a:p>
          <a:p>
            <a:pPr algn="ctr"/>
            <a:r>
              <a:rPr lang="ru-RU" dirty="0" smtClean="0"/>
              <a:t>« Чудо крестики». « Числовые домики». « Чудесный мешочек».</a:t>
            </a:r>
          </a:p>
          <a:p>
            <a:pPr algn="ctr"/>
            <a:r>
              <a:rPr lang="ru-RU" dirty="0" smtClean="0"/>
              <a:t>« Три фигуры».</a:t>
            </a:r>
          </a:p>
          <a:p>
            <a:pPr algn="ctr"/>
            <a:r>
              <a:rPr lang="ru-RU" dirty="0" smtClean="0">
                <a:solidFill>
                  <a:srgbClr val="00B0F0"/>
                </a:solidFill>
              </a:rPr>
              <a:t>Мелкая моторика: </a:t>
            </a:r>
            <a:r>
              <a:rPr lang="ru-RU" dirty="0" smtClean="0"/>
              <a:t>« Трафареты, шаблоны, штампы». « Штриховка». 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Старший возраст ( 5 – 7 лет).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229600" cy="4525963"/>
          </a:xfrm>
        </p:spPr>
        <p:txBody>
          <a:bodyPr>
            <a:noAutofit/>
          </a:bodyPr>
          <a:lstStyle/>
          <a:p>
            <a:r>
              <a:rPr lang="ru-RU" sz="1800" dirty="0" smtClean="0"/>
              <a:t>Цель: </a:t>
            </a:r>
            <a:r>
              <a:rPr lang="ru-RU" sz="1600" dirty="0" smtClean="0"/>
              <a:t>Совершенствовать умение детей выделять разнообразные свойства и отношения предметов ( цвет, форма, величина, расположение в пространстве и т. п.), включая разные органы чувств: зрение, слух, осязание, обоняние, вкус.</a:t>
            </a:r>
          </a:p>
          <a:p>
            <a:r>
              <a:rPr lang="ru-RU" sz="1800" dirty="0" smtClean="0"/>
              <a:t>Задачи:</a:t>
            </a:r>
            <a:r>
              <a:rPr lang="ru-RU" sz="1600" dirty="0" smtClean="0"/>
              <a:t> 1. Учить устанавливать размерные отношения между 5 – 10 предметами различной величины в порядке возрастания, убывания их длины, ширины, высоты, толщины; понимать относительность признака величины предметов. 2. Учить измерять длину, ширину, высоту предметов ( отрезки прямых линий) с помощью условной меры ( бумаги в клетку). 3. Учить измерять объём жидких и сыпучих веществ с помощью условной меры. 4. Учить распознавать фигуры независимо от их пространственного положения, </a:t>
            </a:r>
            <a:r>
              <a:rPr lang="ru-RU" sz="1600" dirty="0" err="1" smtClean="0"/>
              <a:t>изображать,располагать</a:t>
            </a:r>
            <a:r>
              <a:rPr lang="ru-RU" sz="1600" dirty="0" smtClean="0"/>
              <a:t> на плоскости, упорядочивать по размерам, классифицировать, группировать по цвету, форме, размерам. 5. Познакомить с четырёхугольником: подвести к пониманию, что квадрат и прямоугольник разновидности четырёхугольника. Дать представление о многоугольнике ( на примере треугольника и четырёхугольника, о прямой линии, отрезке прямой. 6.Учить моделировать геометрические фигуры, конструировать фигуры по словесному описанию и по собственному замыслу. 7. Закреплять знания детей о хроматических и ахроматических цветах, цветах спектра. 8.Учить называть цвета по предметному признаку ( малиновый, лимонный и др.). 9. Продолжать развивать мелкую моторику рук в разнообразных видах деятельности.  </a:t>
            </a:r>
          </a:p>
          <a:p>
            <a:pPr>
              <a:buNone/>
            </a:pPr>
            <a:r>
              <a:rPr lang="ru-RU" sz="1600" dirty="0" smtClean="0"/>
              <a:t> </a:t>
            </a:r>
            <a:endParaRPr lang="ru-RU" sz="16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267744" y="2924944"/>
            <a:ext cx="4464496" cy="504056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Игры для детей ( 5 – 7 лет).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0" y="0"/>
            <a:ext cx="4283968" cy="306896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Цвет:</a:t>
            </a:r>
          </a:p>
          <a:p>
            <a:pPr algn="ctr"/>
            <a:r>
              <a:rPr lang="ru-RU" dirty="0" smtClean="0"/>
              <a:t>« Назови цвет».</a:t>
            </a:r>
          </a:p>
          <a:p>
            <a:pPr algn="ctr"/>
            <a:r>
              <a:rPr lang="ru-RU" dirty="0" smtClean="0"/>
              <a:t>« Волшебные краски».</a:t>
            </a:r>
          </a:p>
          <a:p>
            <a:pPr algn="ctr"/>
            <a:r>
              <a:rPr lang="ru-RU" dirty="0" smtClean="0"/>
              <a:t>« Разноцветная вода».</a:t>
            </a:r>
          </a:p>
          <a:p>
            <a:pPr algn="ctr"/>
            <a:r>
              <a:rPr lang="ru-RU" dirty="0" smtClean="0"/>
              <a:t>« Подбери предметы похожего цвета».</a:t>
            </a:r>
          </a:p>
          <a:p>
            <a:pPr algn="ctr"/>
            <a:r>
              <a:rPr lang="ru-RU" dirty="0" smtClean="0"/>
              <a:t>« Какого цвета предметы в нашей группе».</a:t>
            </a:r>
          </a:p>
          <a:p>
            <a:pPr algn="ctr"/>
            <a:r>
              <a:rPr lang="ru-RU" dirty="0" smtClean="0"/>
              <a:t>« Живые лепестки»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355976" y="0"/>
            <a:ext cx="4788024" cy="299695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Форма:</a:t>
            </a:r>
          </a:p>
          <a:p>
            <a:pPr algn="ctr"/>
            <a:r>
              <a:rPr lang="ru-RU" dirty="0" smtClean="0"/>
              <a:t>« Какая нужна фигура».</a:t>
            </a:r>
          </a:p>
          <a:p>
            <a:pPr algn="ctr"/>
            <a:r>
              <a:rPr lang="ru-RU" dirty="0" smtClean="0"/>
              <a:t>« Какая фигура лишняя».</a:t>
            </a:r>
          </a:p>
          <a:p>
            <a:pPr algn="ctr"/>
            <a:r>
              <a:rPr lang="ru-RU" dirty="0" smtClean="0"/>
              <a:t>« Составные картинки».</a:t>
            </a:r>
          </a:p>
          <a:p>
            <a:pPr algn="ctr"/>
            <a:r>
              <a:rPr lang="ru-RU" dirty="0" smtClean="0"/>
              <a:t>« Фигуры из палочек».</a:t>
            </a:r>
          </a:p>
          <a:p>
            <a:pPr algn="ctr"/>
            <a:r>
              <a:rPr lang="ru-RU" dirty="0" smtClean="0"/>
              <a:t>« Мастерская форм».</a:t>
            </a:r>
          </a:p>
          <a:p>
            <a:pPr algn="ctr"/>
            <a:r>
              <a:rPr lang="ru-RU" dirty="0" smtClean="0"/>
              <a:t>« Кто больше увидит».</a:t>
            </a:r>
          </a:p>
          <a:p>
            <a:pPr algn="ctr"/>
            <a:r>
              <a:rPr lang="ru-RU" dirty="0" smtClean="0"/>
              <a:t>« Фигуры из цветной мозаики».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0" y="3284984"/>
            <a:ext cx="4572000" cy="3384376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Величина</a:t>
            </a:r>
            <a:r>
              <a:rPr lang="ru-RU" dirty="0" smtClean="0"/>
              <a:t>:</a:t>
            </a:r>
          </a:p>
          <a:p>
            <a:pPr algn="ctr"/>
            <a:r>
              <a:rPr lang="ru-RU" dirty="0" smtClean="0"/>
              <a:t>« Построим лесенку».</a:t>
            </a:r>
          </a:p>
          <a:p>
            <a:pPr algn="ctr"/>
            <a:r>
              <a:rPr lang="ru-RU" dirty="0" smtClean="0"/>
              <a:t>« Сломанная лесенка».</a:t>
            </a:r>
          </a:p>
          <a:p>
            <a:pPr algn="ctr"/>
            <a:r>
              <a:rPr lang="ru-RU" dirty="0" smtClean="0"/>
              <a:t>«  У кого какой величины предмет»</a:t>
            </a:r>
          </a:p>
          <a:p>
            <a:pPr algn="ctr"/>
            <a:r>
              <a:rPr lang="ru-RU" dirty="0" smtClean="0"/>
              <a:t>« Что изменилось».</a:t>
            </a:r>
          </a:p>
          <a:p>
            <a:pPr algn="ctr"/>
            <a:r>
              <a:rPr lang="ru-RU" dirty="0" smtClean="0"/>
              <a:t>« Сложи дорожки».</a:t>
            </a:r>
          </a:p>
          <a:p>
            <a:pPr algn="ctr"/>
            <a:r>
              <a:rPr lang="ru-RU" dirty="0" smtClean="0"/>
              <a:t>« Палочки в ряд».</a:t>
            </a:r>
          </a:p>
          <a:p>
            <a:pPr algn="ctr"/>
            <a:r>
              <a:rPr lang="ru-RU" dirty="0" smtClean="0"/>
              <a:t>« Подбери куклам одежду».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4499992" y="3068960"/>
            <a:ext cx="4644008" cy="378904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Комплексные игры:</a:t>
            </a:r>
          </a:p>
          <a:p>
            <a:pPr algn="ctr"/>
            <a:r>
              <a:rPr lang="ru-RU" dirty="0" smtClean="0"/>
              <a:t>« Назови цвет и форму».</a:t>
            </a:r>
          </a:p>
          <a:p>
            <a:pPr algn="ctr"/>
            <a:r>
              <a:rPr lang="ru-RU" dirty="0" smtClean="0"/>
              <a:t>« Магазин».</a:t>
            </a:r>
          </a:p>
          <a:p>
            <a:pPr algn="ctr"/>
            <a:r>
              <a:rPr lang="ru-RU" dirty="0" smtClean="0"/>
              <a:t>« Сделаем салфеточки».</a:t>
            </a:r>
          </a:p>
          <a:p>
            <a:pPr algn="ctr"/>
            <a:r>
              <a:rPr lang="ru-RU" dirty="0" smtClean="0"/>
              <a:t>« Найди по описанию».</a:t>
            </a:r>
          </a:p>
          <a:p>
            <a:pPr algn="ctr"/>
            <a:r>
              <a:rPr lang="ru-RU" dirty="0" smtClean="0"/>
              <a:t>« Незаконченные картинки».</a:t>
            </a:r>
          </a:p>
          <a:p>
            <a:pPr algn="ctr"/>
            <a:r>
              <a:rPr lang="ru-RU" dirty="0" smtClean="0"/>
              <a:t>« Найди на ощупь».</a:t>
            </a:r>
          </a:p>
          <a:p>
            <a:pPr algn="ctr"/>
            <a:r>
              <a:rPr lang="ru-RU" dirty="0" smtClean="0"/>
              <a:t>« Сложи рисунок».</a:t>
            </a:r>
          </a:p>
          <a:p>
            <a:pPr algn="ctr"/>
            <a:r>
              <a:rPr lang="ru-RU" dirty="0" smtClean="0"/>
              <a:t>« Цветной магазин»</a:t>
            </a:r>
          </a:p>
          <a:p>
            <a:pPr algn="ctr"/>
            <a:r>
              <a:rPr lang="ru-RU" dirty="0" smtClean="0"/>
              <a:t>Игры </a:t>
            </a:r>
            <a:r>
              <a:rPr lang="ru-RU" dirty="0" err="1" smtClean="0"/>
              <a:t>Воскобовича</a:t>
            </a:r>
            <a:endParaRPr lang="ru-RU" dirty="0" smtClean="0"/>
          </a:p>
          <a:p>
            <a:pPr algn="ctr"/>
            <a:r>
              <a:rPr lang="ru-RU" dirty="0" smtClean="0"/>
              <a:t>« 2 – 4 Х </a:t>
            </a:r>
            <a:r>
              <a:rPr lang="ru-RU" dirty="0" err="1" smtClean="0"/>
              <a:t>цветный</a:t>
            </a:r>
            <a:r>
              <a:rPr lang="ru-RU" dirty="0" smtClean="0"/>
              <a:t> квадрат</a:t>
            </a:r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260648"/>
            <a:ext cx="3600400" cy="2304256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Игры на развитие вкусовых ощущений.</a:t>
            </a:r>
          </a:p>
          <a:p>
            <a:pPr algn="ctr"/>
            <a:r>
              <a:rPr lang="ru-RU" dirty="0" smtClean="0"/>
              <a:t>«Угадай какой вкус?»</a:t>
            </a:r>
          </a:p>
          <a:p>
            <a:pPr algn="ctr"/>
            <a:r>
              <a:rPr lang="ru-RU" dirty="0" smtClean="0"/>
              <a:t>« Определи по вкусу»</a:t>
            </a:r>
          </a:p>
          <a:p>
            <a:pPr algn="ctr"/>
            <a:r>
              <a:rPr lang="ru-RU" dirty="0" smtClean="0"/>
              <a:t>« Найди пару».</a:t>
            </a:r>
          </a:p>
          <a:p>
            <a:pPr algn="ctr"/>
            <a:r>
              <a:rPr lang="ru-RU" dirty="0" smtClean="0"/>
              <a:t>« Что, каким бывает?»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260648"/>
            <a:ext cx="3528392" cy="230425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Игры на развитие тактильных ощущений.</a:t>
            </a:r>
          </a:p>
          <a:p>
            <a:pPr algn="ctr"/>
            <a:r>
              <a:rPr lang="ru-RU" dirty="0" smtClean="0"/>
              <a:t>« Тёплый – холодный».</a:t>
            </a:r>
          </a:p>
          <a:p>
            <a:pPr algn="ctr"/>
            <a:r>
              <a:rPr lang="ru-RU" dirty="0" smtClean="0"/>
              <a:t>« Лёгкий – тяжёлый»</a:t>
            </a:r>
          </a:p>
          <a:p>
            <a:pPr algn="ctr"/>
            <a:r>
              <a:rPr lang="ru-RU" dirty="0" smtClean="0"/>
              <a:t>« Ловкие пальчики»</a:t>
            </a:r>
          </a:p>
          <a:p>
            <a:pPr algn="ctr"/>
            <a:r>
              <a:rPr lang="ru-RU" dirty="0" smtClean="0"/>
              <a:t>« Массажные ванны»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 flipH="1">
            <a:off x="323528" y="2996952"/>
            <a:ext cx="3456384" cy="223224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Игры на обоняние.</a:t>
            </a:r>
          </a:p>
          <a:p>
            <a:pPr algn="ctr"/>
            <a:r>
              <a:rPr lang="ru-RU" dirty="0" smtClean="0"/>
              <a:t>« Душистые мешочки»</a:t>
            </a:r>
          </a:p>
          <a:p>
            <a:pPr algn="ctr"/>
            <a:r>
              <a:rPr lang="ru-RU" dirty="0" smtClean="0"/>
              <a:t>« Узнай по запаху»</a:t>
            </a:r>
          </a:p>
          <a:p>
            <a:pPr algn="ctr"/>
            <a:r>
              <a:rPr lang="ru-RU" dirty="0" smtClean="0"/>
              <a:t>« Найди такой же запах»</a:t>
            </a:r>
          </a:p>
          <a:p>
            <a:pPr algn="ctr"/>
            <a:r>
              <a:rPr lang="ru-RU" dirty="0" smtClean="0"/>
              <a:t>« Ароматная радость»</a:t>
            </a: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76056" y="2996952"/>
            <a:ext cx="3456384" cy="21602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Игры на слух.</a:t>
            </a:r>
          </a:p>
          <a:p>
            <a:pPr algn="ctr"/>
            <a:r>
              <a:rPr lang="ru-RU" dirty="0" smtClean="0"/>
              <a:t>« Определи по звуку»</a:t>
            </a:r>
          </a:p>
          <a:p>
            <a:pPr algn="ctr"/>
            <a:r>
              <a:rPr lang="ru-RU" dirty="0" smtClean="0"/>
              <a:t>«Угадай на чём играю»</a:t>
            </a:r>
          </a:p>
          <a:p>
            <a:pPr algn="ctr"/>
            <a:r>
              <a:rPr lang="ru-RU" dirty="0" smtClean="0"/>
              <a:t>« Громко – тихо»</a:t>
            </a:r>
          </a:p>
          <a:p>
            <a:pPr algn="ctr"/>
            <a:r>
              <a:rPr lang="ru-RU" dirty="0" smtClean="0"/>
              <a:t>«Сыграй как я»</a:t>
            </a:r>
          </a:p>
          <a:p>
            <a:pPr algn="ctr"/>
            <a:r>
              <a:rPr lang="ru-RU" dirty="0" smtClean="0"/>
              <a:t>«Узнай и спой песню по картинке»</a:t>
            </a:r>
          </a:p>
          <a:p>
            <a:pPr algn="ctr"/>
            <a:r>
              <a:rPr lang="ru-RU" dirty="0" smtClean="0"/>
              <a:t>«Музыкальный магазин»</a:t>
            </a:r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1835696" y="5445224"/>
            <a:ext cx="5616624" cy="122413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Мелкая моторика:</a:t>
            </a:r>
          </a:p>
          <a:p>
            <a:pPr algn="ctr"/>
            <a:r>
              <a:rPr lang="ru-RU" dirty="0" smtClean="0"/>
              <a:t>«Шнур затейник» «Шаблоны, трафареты»</a:t>
            </a:r>
          </a:p>
          <a:p>
            <a:pPr algn="ctr"/>
            <a:r>
              <a:rPr lang="ru-RU" dirty="0" smtClean="0"/>
              <a:t>« Дорисуй предмет» «Дорисуй узор»</a:t>
            </a:r>
          </a:p>
          <a:p>
            <a:pPr algn="ctr"/>
            <a:r>
              <a:rPr lang="ru-RU" dirty="0" smtClean="0"/>
              <a:t>«Различные виды штриховки».</a:t>
            </a:r>
            <a:endParaRPr lang="ru-RU" dirty="0"/>
          </a:p>
        </p:txBody>
      </p:sp>
      <p:cxnSp>
        <p:nvCxnSpPr>
          <p:cNvPr id="14" name="Соединительная линия уступом 13"/>
          <p:cNvCxnSpPr/>
          <p:nvPr/>
        </p:nvCxnSpPr>
        <p:spPr>
          <a:xfrm>
            <a:off x="3779912" y="3933056"/>
            <a:ext cx="1368152" cy="86409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ная линия уступом 18"/>
          <p:cNvCxnSpPr>
            <a:stCxn id="3" idx="3"/>
          </p:cNvCxnSpPr>
          <p:nvPr/>
        </p:nvCxnSpPr>
        <p:spPr>
          <a:xfrm>
            <a:off x="3923928" y="1412776"/>
            <a:ext cx="1152128" cy="86409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692696"/>
            <a:ext cx="65722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Сенсорное развитие ребёнка</a:t>
            </a:r>
            <a:r>
              <a:rPr lang="ru-RU" sz="2800" dirty="0" smtClean="0"/>
              <a:t>- это развитие его восприятия. С восприятия предметов и явлений окружающего мира начинается познание. Все другие формы </a:t>
            </a:r>
            <a:r>
              <a:rPr lang="ru-RU" sz="2800" dirty="0" smtClean="0">
                <a:solidFill>
                  <a:srgbClr val="002060"/>
                </a:solidFill>
              </a:rPr>
              <a:t>познания-</a:t>
            </a:r>
            <a:r>
              <a:rPr lang="ru-RU" sz="2800" dirty="0" smtClean="0"/>
              <a:t> </a:t>
            </a:r>
            <a:r>
              <a:rPr lang="ru-RU" sz="28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</a:rPr>
              <a:t>запоминание</a:t>
            </a:r>
            <a:r>
              <a:rPr lang="ru-RU" sz="2800" dirty="0" smtClean="0"/>
              <a:t>, </a:t>
            </a:r>
            <a:r>
              <a:rPr lang="ru-RU" sz="2800" dirty="0" smtClean="0">
                <a:solidFill>
                  <a:srgbClr val="FFFF00"/>
                </a:solidFill>
              </a:rPr>
              <a:t>мышление</a:t>
            </a:r>
            <a:r>
              <a:rPr lang="ru-RU" sz="2800" dirty="0" smtClean="0"/>
              <a:t>, </a:t>
            </a:r>
            <a:r>
              <a:rPr lang="ru-RU" sz="2800" dirty="0" smtClean="0">
                <a:solidFill>
                  <a:srgbClr val="FF0000"/>
                </a:solidFill>
              </a:rPr>
              <a:t>воображение- </a:t>
            </a:r>
            <a:r>
              <a:rPr lang="ru-RU" sz="2800" dirty="0" smtClean="0"/>
              <a:t>строятся на основе </a:t>
            </a:r>
            <a:r>
              <a:rPr lang="ru-RU" sz="2800" dirty="0" smtClean="0">
                <a:solidFill>
                  <a:srgbClr val="7030A0"/>
                </a:solidFill>
              </a:rPr>
              <a:t>образов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7030A0"/>
                </a:solidFill>
              </a:rPr>
              <a:t>восприятия</a:t>
            </a:r>
            <a:r>
              <a:rPr lang="ru-RU" sz="2800" dirty="0" smtClean="0"/>
              <a:t>. Нормальное умственное развитие не возможно без опоры на полноценное восприятие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86050" y="2643182"/>
            <a:ext cx="4071966" cy="10001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Цель: Воспитание сенсорной культуры ребёнка через развивающие игры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 flipV="1">
            <a:off x="1857356" y="1928802"/>
            <a:ext cx="928694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0"/>
          </p:cNvCxnSpPr>
          <p:nvPr/>
        </p:nvCxnSpPr>
        <p:spPr>
          <a:xfrm flipH="1" flipV="1">
            <a:off x="4786314" y="1714488"/>
            <a:ext cx="35719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6858016" y="2143116"/>
            <a:ext cx="64294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2071670" y="3643314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2"/>
          </p:cNvCxnSpPr>
          <p:nvPr/>
        </p:nvCxnSpPr>
        <p:spPr>
          <a:xfrm>
            <a:off x="4822033" y="3643314"/>
            <a:ext cx="35719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858016" y="3643314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500034" y="571480"/>
            <a:ext cx="2643206" cy="14287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Формировать у детей представления о сенсорных эталонах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7072330" y="4143380"/>
            <a:ext cx="1785950" cy="14287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 мелкой моторики руки.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000496" y="4643446"/>
            <a:ext cx="1714512" cy="107157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 слухового внимания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715140" y="214290"/>
            <a:ext cx="2214578" cy="20717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Формировать умения сравнивать предметы между собой, искать черты сходства и отличия.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85720" y="4143380"/>
            <a:ext cx="2143140" cy="17145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Учить детей определять количественные и качественные соотношения предметов.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929058" y="285728"/>
            <a:ext cx="2214578" cy="17859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Формировать умение выделять существенные признаки предметов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rot="-5400000" flipV="1">
            <a:off x="2646209" y="-1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Группа раннего возраста.</a:t>
            </a:r>
            <a:endParaRPr lang="ru-RU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800" dirty="0" smtClean="0"/>
              <a:t>Цель:</a:t>
            </a:r>
            <a:r>
              <a:rPr lang="ru-RU" dirty="0" smtClean="0"/>
              <a:t> Способствовать умению детей выполнять действия с предметами и на этой основе выделять свойства предметов их сходства и различия. Развивать мелкую мускулатуру рук.</a:t>
            </a:r>
          </a:p>
          <a:p>
            <a:r>
              <a:rPr lang="ru-RU" sz="3800" dirty="0" smtClean="0"/>
              <a:t>Задачи</a:t>
            </a:r>
            <a:r>
              <a:rPr lang="ru-RU" dirty="0" smtClean="0"/>
              <a:t>: 1. Учить различать предметы по величине, выбирая самый большой из них, и самый маленький (называя « большой» и « маленький»).</a:t>
            </a:r>
          </a:p>
          <a:p>
            <a:r>
              <a:rPr lang="ru-RU" dirty="0" smtClean="0"/>
              <a:t>2. Формировать умение подбирать предметы по форме</a:t>
            </a:r>
          </a:p>
          <a:p>
            <a:pPr>
              <a:buNone/>
            </a:pPr>
            <a:r>
              <a:rPr lang="ru-RU" dirty="0" smtClean="0"/>
              <a:t>( круглые, квадратные).</a:t>
            </a:r>
          </a:p>
          <a:p>
            <a:r>
              <a:rPr lang="ru-RU" dirty="0" smtClean="0"/>
              <a:t>3 Учить различать четыре основных цвета: красный, жёлтый, синий, зелёный. Называть не меньше двух цветов.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071538" y="61436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3848" y="2420888"/>
            <a:ext cx="2376264" cy="1512168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Игры для детей</a:t>
            </a:r>
          </a:p>
          <a:p>
            <a:pPr algn="ctr"/>
            <a:r>
              <a:rPr lang="ru-RU" sz="2400" dirty="0" smtClean="0"/>
              <a:t>( 1,5- 2 лет).</a:t>
            </a:r>
          </a:p>
        </p:txBody>
      </p:sp>
      <p:sp>
        <p:nvSpPr>
          <p:cNvPr id="3" name="Овал 2"/>
          <p:cNvSpPr/>
          <p:nvPr/>
        </p:nvSpPr>
        <p:spPr>
          <a:xfrm>
            <a:off x="0" y="188640"/>
            <a:ext cx="3707904" cy="266429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Величина</a:t>
            </a:r>
          </a:p>
          <a:p>
            <a:pPr algn="ctr"/>
            <a:r>
              <a:rPr lang="ru-RU" sz="2000" dirty="0" smtClean="0"/>
              <a:t>« Собери пирамидку»</a:t>
            </a:r>
          </a:p>
          <a:p>
            <a:pPr algn="ctr"/>
            <a:r>
              <a:rPr lang="ru-RU" sz="2000" dirty="0" smtClean="0"/>
              <a:t>« Вкладыши».</a:t>
            </a:r>
          </a:p>
          <a:p>
            <a:pPr algn="ctr"/>
            <a:r>
              <a:rPr lang="ru-RU" sz="2000" dirty="0" smtClean="0"/>
              <a:t>« Найди такой - же предмет». «Найди такую- же игрушку»  «Построй башню».  </a:t>
            </a:r>
            <a:endParaRPr lang="ru-RU" sz="1200" dirty="0"/>
          </a:p>
        </p:txBody>
      </p:sp>
      <p:sp>
        <p:nvSpPr>
          <p:cNvPr id="4" name="Овал 3"/>
          <p:cNvSpPr/>
          <p:nvPr/>
        </p:nvSpPr>
        <p:spPr>
          <a:xfrm>
            <a:off x="5292080" y="188640"/>
            <a:ext cx="3851920" cy="280831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Форма</a:t>
            </a:r>
          </a:p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« На что похожа эта фигура». « Логический куб». « Собери домик». « Собери бусы».  «Вкладыши».  «Разрезные картинки». </a:t>
            </a:r>
          </a:p>
        </p:txBody>
      </p:sp>
      <p:sp>
        <p:nvSpPr>
          <p:cNvPr id="5" name="Овал 4"/>
          <p:cNvSpPr/>
          <p:nvPr/>
        </p:nvSpPr>
        <p:spPr>
          <a:xfrm>
            <a:off x="5148064" y="3573016"/>
            <a:ext cx="3995936" cy="2952328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Мелкая моторика  </a:t>
            </a:r>
            <a:r>
              <a:rPr lang="ru-RU" dirty="0" smtClean="0">
                <a:solidFill>
                  <a:srgbClr val="FF0000"/>
                </a:solidFill>
              </a:rPr>
              <a:t>«Шнуровка».  « Крупная мозаика». « Маленькие резиновые игрушки  (мячики ёжики) для манипуляции».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0" y="3645024"/>
            <a:ext cx="3923928" cy="2880320"/>
          </a:xfrm>
          <a:prstGeom prst="ellipse">
            <a:avLst/>
          </a:prstGeom>
          <a:solidFill>
            <a:srgbClr val="92D05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Цвет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« Собери бусы». «Размещение вкладышей». « Найди такого- же цвета».  «Подбери к шапочке рукавички».  «Чаепитие». «Спрячь мышку». « Подбери лепесточки».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643050"/>
          </a:xfrm>
        </p:spPr>
        <p:txBody>
          <a:bodyPr>
            <a:normAutofit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 Младшая группа .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Цель</a:t>
            </a:r>
            <a:r>
              <a:rPr lang="ru-RU" sz="2800" dirty="0" smtClean="0"/>
              <a:t>: Содействовать появлению способностей, выделять свойства предмета и на этой основе устанавливать отношения сходства и различия.</a:t>
            </a:r>
          </a:p>
          <a:p>
            <a:r>
              <a:rPr lang="ru-RU" sz="2800" b="1" dirty="0" smtClean="0"/>
              <a:t>Задачи:</a:t>
            </a:r>
            <a:r>
              <a:rPr lang="ru-RU" sz="2800" dirty="0" smtClean="0"/>
              <a:t> 1 Учить различать предметы по размеру осуществляя выбор из трёх величин ( большой, поменьше, маленький).</a:t>
            </a:r>
          </a:p>
          <a:p>
            <a:r>
              <a:rPr lang="ru-RU" sz="2800" dirty="0" smtClean="0"/>
              <a:t>2. Продолжать создавать условия для успешного уяснения ребёнком цвета предметов ( красный, синий, зелёный, белый, чёрный, оранжевый, голубой).</a:t>
            </a:r>
          </a:p>
          <a:p>
            <a:r>
              <a:rPr lang="ru-RU" sz="2800" dirty="0" smtClean="0"/>
              <a:t>3. Учить подбирать предметы по форме ( круглые, квадратные, овальные, треугольные).</a:t>
            </a:r>
          </a:p>
          <a:p>
            <a:r>
              <a:rPr lang="ru-RU" sz="2800" dirty="0" smtClean="0"/>
              <a:t>4. Учить детей понимать слова, обозначающие конкретные качества предмета ( длинный - короткий, высокий – низкий, пустой – полный).</a:t>
            </a:r>
          </a:p>
          <a:p>
            <a:r>
              <a:rPr lang="ru-RU" sz="2800" dirty="0" smtClean="0"/>
              <a:t>5. Учить детей ориентироваться на два свойства предмета одновременно ( величину и форму).</a:t>
            </a:r>
          </a:p>
          <a:p>
            <a:r>
              <a:rPr lang="ru-RU" sz="2800" dirty="0" smtClean="0"/>
              <a:t>6. Развивать мелкую моторику.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07904" y="2420888"/>
            <a:ext cx="1800200" cy="19225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Игра для детей от</a:t>
            </a:r>
          </a:p>
          <a:p>
            <a:pPr algn="ctr"/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( 2 – 3 лет).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0" y="0"/>
            <a:ext cx="4067944" cy="3356992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C000"/>
                </a:solidFill>
              </a:rPr>
              <a:t>Величина:</a:t>
            </a:r>
          </a:p>
          <a:p>
            <a:pPr algn="ctr"/>
            <a:r>
              <a:rPr lang="ru-RU" dirty="0" smtClean="0"/>
              <a:t>« Собери пирамидки из трёх затем 4 -5 колец».</a:t>
            </a:r>
          </a:p>
          <a:p>
            <a:pPr algn="ctr"/>
            <a:r>
              <a:rPr lang="ru-RU" dirty="0" smtClean="0"/>
              <a:t>« Построй башенку».</a:t>
            </a:r>
          </a:p>
          <a:p>
            <a:pPr algn="ctr"/>
            <a:r>
              <a:rPr lang="ru-RU" dirty="0" smtClean="0"/>
              <a:t>« Сестрички – Матрешки».</a:t>
            </a:r>
          </a:p>
          <a:p>
            <a:pPr algn="ctr"/>
            <a:r>
              <a:rPr lang="ru-RU" dirty="0" smtClean="0"/>
              <a:t>« Найди листик».</a:t>
            </a:r>
          </a:p>
          <a:p>
            <a:pPr algn="ctr"/>
            <a:r>
              <a:rPr lang="ru-RU" dirty="0" smtClean="0"/>
              <a:t>« Найди звёздочку».</a:t>
            </a:r>
          </a:p>
          <a:p>
            <a:pPr algn="ctr"/>
            <a:r>
              <a:rPr lang="ru-RU" dirty="0" smtClean="0"/>
              <a:t>« Какая кукла выше».</a:t>
            </a:r>
          </a:p>
          <a:p>
            <a:pPr algn="ctr"/>
            <a:r>
              <a:rPr lang="ru-RU" dirty="0" smtClean="0"/>
              <a:t>« Подбери дорожку».</a:t>
            </a:r>
          </a:p>
          <a:p>
            <a:pPr algn="ctr"/>
            <a:r>
              <a:rPr lang="ru-RU" dirty="0" smtClean="0"/>
              <a:t>« Подбери шарфик».</a:t>
            </a:r>
          </a:p>
        </p:txBody>
      </p:sp>
      <p:sp>
        <p:nvSpPr>
          <p:cNvPr id="6" name="Овал 5"/>
          <p:cNvSpPr/>
          <p:nvPr/>
        </p:nvSpPr>
        <p:spPr>
          <a:xfrm>
            <a:off x="5292080" y="0"/>
            <a:ext cx="3851920" cy="357301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Цвет:</a:t>
            </a:r>
          </a:p>
          <a:p>
            <a:pPr algn="ctr"/>
            <a:r>
              <a:rPr lang="ru-RU" dirty="0" smtClean="0"/>
              <a:t>« Собери капельки в стакан».</a:t>
            </a:r>
          </a:p>
          <a:p>
            <a:pPr algn="ctr"/>
            <a:r>
              <a:rPr lang="ru-RU" dirty="0" smtClean="0"/>
              <a:t>« Подбери фигуру по цвету».</a:t>
            </a:r>
          </a:p>
          <a:p>
            <a:pPr algn="ctr"/>
            <a:r>
              <a:rPr lang="ru-RU" dirty="0" smtClean="0"/>
              <a:t>« Собери бусы».</a:t>
            </a:r>
          </a:p>
          <a:p>
            <a:pPr algn="ctr"/>
            <a:r>
              <a:rPr lang="ru-RU" dirty="0" smtClean="0"/>
              <a:t>« Светофор».</a:t>
            </a:r>
          </a:p>
          <a:p>
            <a:pPr algn="ctr"/>
            <a:r>
              <a:rPr lang="ru-RU" dirty="0" smtClean="0"/>
              <a:t>« Орнамент».</a:t>
            </a:r>
          </a:p>
          <a:p>
            <a:pPr algn="ctr"/>
            <a:r>
              <a:rPr lang="ru-RU" dirty="0" smtClean="0"/>
              <a:t>« Чудо – цветик».</a:t>
            </a:r>
          </a:p>
          <a:p>
            <a:pPr algn="ctr"/>
            <a:r>
              <a:rPr lang="ru-RU" dirty="0" smtClean="0"/>
              <a:t>« Моя любимая игрушка»</a:t>
            </a:r>
          </a:p>
          <a:p>
            <a:pPr algn="ctr"/>
            <a:r>
              <a:rPr lang="ru-RU" dirty="0" smtClean="0"/>
              <a:t>« Одень куклу».</a:t>
            </a:r>
          </a:p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0" y="3356992"/>
            <a:ext cx="3851920" cy="350100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Форма:</a:t>
            </a:r>
          </a:p>
          <a:p>
            <a:pPr algn="ctr"/>
            <a:r>
              <a:rPr lang="ru-RU" dirty="0" smtClean="0"/>
              <a:t>« Найди свой домик».</a:t>
            </a:r>
          </a:p>
          <a:p>
            <a:pPr algn="ctr"/>
            <a:r>
              <a:rPr lang="ru-RU" dirty="0" smtClean="0"/>
              <a:t>« Спрятались от дождя».</a:t>
            </a:r>
          </a:p>
          <a:p>
            <a:pPr algn="ctr"/>
            <a:r>
              <a:rPr lang="ru-RU" dirty="0" smtClean="0"/>
              <a:t>« Разложи фигуры».</a:t>
            </a:r>
          </a:p>
          <a:p>
            <a:pPr algn="ctr"/>
            <a:r>
              <a:rPr lang="ru-RU" dirty="0" smtClean="0"/>
              <a:t>« Посади фигуру на свою скамеечку».</a:t>
            </a:r>
          </a:p>
          <a:p>
            <a:pPr algn="ctr"/>
            <a:r>
              <a:rPr lang="ru-RU" dirty="0" smtClean="0"/>
              <a:t>« Логические блоки </a:t>
            </a:r>
            <a:r>
              <a:rPr lang="ru-RU" dirty="0" err="1" smtClean="0"/>
              <a:t>Дьенеша</a:t>
            </a:r>
            <a:r>
              <a:rPr lang="ru-RU" dirty="0" smtClean="0"/>
              <a:t>»..</a:t>
            </a:r>
          </a:p>
          <a:p>
            <a:pPr algn="ctr"/>
            <a:r>
              <a:rPr lang="ru-RU" dirty="0" smtClean="0"/>
              <a:t>« Вкладыши».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436096" y="3573016"/>
            <a:ext cx="3707904" cy="328498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Мелкая моторика</a:t>
            </a:r>
            <a:r>
              <a:rPr lang="ru-RU" sz="2000" dirty="0" smtClean="0"/>
              <a:t>:</a:t>
            </a:r>
          </a:p>
          <a:p>
            <a:pPr algn="ctr"/>
            <a:r>
              <a:rPr lang="ru-RU" dirty="0" smtClean="0"/>
              <a:t>« Массажные ванны для тактильных ощущений».</a:t>
            </a:r>
          </a:p>
          <a:p>
            <a:pPr algn="ctr"/>
            <a:r>
              <a:rPr lang="ru-RU" dirty="0" smtClean="0"/>
              <a:t>« Мозаика разной формы и величины».</a:t>
            </a:r>
          </a:p>
          <a:p>
            <a:pPr algn="ctr"/>
            <a:r>
              <a:rPr lang="ru-RU" dirty="0" smtClean="0"/>
              <a:t>« Шнур затейник».</a:t>
            </a:r>
          </a:p>
          <a:p>
            <a:pPr algn="ctr"/>
            <a:r>
              <a:rPr lang="ru-RU" dirty="0" smtClean="0"/>
              <a:t>« Чудесный мешочек».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ru-RU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2 Младшая группа. </a:t>
            </a:r>
            <a:endParaRPr lang="ru-RU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3800" b="1" dirty="0" smtClean="0"/>
              <a:t>Цель</a:t>
            </a:r>
            <a:r>
              <a:rPr lang="ru-RU" sz="3200" dirty="0" smtClean="0"/>
              <a:t>: Совершенствовать умения детей выделять свойства предметов и на этой основе устанавливать отношения сходства и различия.</a:t>
            </a:r>
          </a:p>
          <a:p>
            <a:r>
              <a:rPr lang="ru-RU" sz="3200" b="1" dirty="0" smtClean="0"/>
              <a:t>Задачи</a:t>
            </a:r>
            <a:r>
              <a:rPr lang="ru-RU" sz="3200" dirty="0" smtClean="0"/>
              <a:t>: 1. Учить различать предметы по размеру осуществляя выбор от трех до пяти величин.</a:t>
            </a:r>
          </a:p>
          <a:p>
            <a:r>
              <a:rPr lang="ru-RU" sz="3200" dirty="0" smtClean="0"/>
              <a:t>2. Учить группировать предметы по размеру, форме, цвету.</a:t>
            </a:r>
          </a:p>
          <a:p>
            <a:r>
              <a:rPr lang="ru-RU" sz="3200" dirty="0" smtClean="0"/>
              <a:t>3. Учить составлять группы из однородных предметов и выделять один предмет из группы.</a:t>
            </a:r>
          </a:p>
          <a:p>
            <a:r>
              <a:rPr lang="ru-RU" sz="3200" dirty="0" smtClean="0"/>
              <a:t>4. Учить видеть разницу в размерах двух предметов по длине</a:t>
            </a:r>
          </a:p>
          <a:p>
            <a:r>
              <a:rPr lang="ru-RU" sz="3200" dirty="0" smtClean="0"/>
              <a:t>( ширине, высоте, величине в целом).</a:t>
            </a:r>
          </a:p>
          <a:p>
            <a:r>
              <a:rPr lang="ru-RU" sz="3200" dirty="0" smtClean="0"/>
              <a:t>5. Учить различать и называть геометрические фигуры ( круг, квадрат, овал) познакомить с треугольником, сравнивать его с кругом, квадратом.</a:t>
            </a:r>
          </a:p>
          <a:p>
            <a:r>
              <a:rPr lang="ru-RU" sz="3200" dirty="0" smtClean="0"/>
              <a:t>6. Закреплять знание названия цветов ( красный, синий, зелёный, жёлтый, белый, чёрный, голубой, оранжевый), познакомить с оттенками ( фиолетовый, розовый, серый).</a:t>
            </a:r>
          </a:p>
          <a:p>
            <a:r>
              <a:rPr lang="ru-RU" sz="3200" dirty="0" smtClean="0"/>
              <a:t>7. Продолжать формирование у детей простейших приёмов установления тождества и различия цвета однородных предметов: красный – оранжевый, оранжевый – жёлтый, синий – фиолетовый, жёлтый – белый, чёрный – фиолетовый, зелёный – синий.</a:t>
            </a:r>
          </a:p>
          <a:p>
            <a:r>
              <a:rPr lang="ru-RU" sz="3200" dirty="0" smtClean="0"/>
              <a:t>8. Развивать мелкую моторику рук.</a:t>
            </a:r>
          </a:p>
          <a:p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/>
          <p:cNvSpPr/>
          <p:nvPr/>
        </p:nvSpPr>
        <p:spPr>
          <a:xfrm>
            <a:off x="251520" y="188640"/>
            <a:ext cx="8568952" cy="1080120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В играх для детей от 3-х до 4-х лет рекомендуется одновременно учитывать два-три свойства предметов ( форму, цвет, размер).</a:t>
            </a:r>
          </a:p>
        </p:txBody>
      </p:sp>
      <p:sp>
        <p:nvSpPr>
          <p:cNvPr id="19" name="Стрелка вниз 18"/>
          <p:cNvSpPr/>
          <p:nvPr/>
        </p:nvSpPr>
        <p:spPr>
          <a:xfrm>
            <a:off x="1979712" y="980728"/>
            <a:ext cx="360040" cy="432048"/>
          </a:xfrm>
          <a:prstGeom prst="downArrow">
            <a:avLst>
              <a:gd name="adj1" fmla="val 5470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Стрелка вниз 19"/>
          <p:cNvSpPr/>
          <p:nvPr/>
        </p:nvSpPr>
        <p:spPr>
          <a:xfrm>
            <a:off x="6444208" y="980728"/>
            <a:ext cx="34061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1520" y="1412776"/>
            <a:ext cx="4176464" cy="367240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Комплексные игры</a:t>
            </a:r>
            <a:r>
              <a:rPr lang="ru-RU" dirty="0" smtClean="0"/>
              <a:t>. 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Форма и цвет</a:t>
            </a:r>
            <a:r>
              <a:rPr lang="ru-RU" dirty="0" smtClean="0"/>
              <a:t>:</a:t>
            </a:r>
          </a:p>
          <a:p>
            <a:pPr algn="ctr"/>
            <a:r>
              <a:rPr lang="ru-RU" dirty="0" smtClean="0"/>
              <a:t>« Подбери по цвету». « Радуга».</a:t>
            </a:r>
          </a:p>
          <a:p>
            <a:pPr algn="ctr"/>
            <a:r>
              <a:rPr lang="ru-RU" dirty="0" smtClean="0"/>
              <a:t>« Собери бусы». « Орнамент».</a:t>
            </a:r>
          </a:p>
          <a:p>
            <a:pPr algn="ctr"/>
            <a:r>
              <a:rPr lang="ru-RU" dirty="0" smtClean="0"/>
              <a:t>Лото « Цвет и форма».</a:t>
            </a:r>
          </a:p>
          <a:p>
            <a:pPr algn="ctr"/>
            <a:r>
              <a:rPr lang="ru-RU" dirty="0" smtClean="0"/>
              <a:t>« Какая нужна фигура».</a:t>
            </a:r>
          </a:p>
          <a:p>
            <a:pPr algn="ctr"/>
            <a:r>
              <a:rPr lang="ru-RU" dirty="0" smtClean="0"/>
              <a:t>« Составные картинки».</a:t>
            </a:r>
          </a:p>
          <a:p>
            <a:pPr algn="ctr"/>
            <a:r>
              <a:rPr lang="ru-RU" dirty="0" smtClean="0"/>
              <a:t>Домино « Предмет и форма».</a:t>
            </a:r>
          </a:p>
          <a:p>
            <a:pPr algn="ctr"/>
            <a:r>
              <a:rPr lang="ru-RU" dirty="0" smtClean="0"/>
              <a:t>« Фигурки из цветной мозаики».</a:t>
            </a:r>
          </a:p>
          <a:p>
            <a:pPr algn="ctr"/>
            <a:r>
              <a:rPr lang="ru-RU" dirty="0" smtClean="0"/>
              <a:t>« Магазин». « Квадрат </a:t>
            </a:r>
            <a:r>
              <a:rPr lang="ru-RU" dirty="0" err="1" smtClean="0"/>
              <a:t>Воскобовича</a:t>
            </a:r>
            <a:endParaRPr lang="ru-RU" dirty="0" smtClean="0"/>
          </a:p>
          <a:p>
            <a:pPr algn="ctr"/>
            <a:r>
              <a:rPr lang="ru-RU" dirty="0" smtClean="0"/>
              <a:t>двухцветный – четырёхцветный». 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076056" y="1412776"/>
            <a:ext cx="3240360" cy="3672408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Комплексные игры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Величина и цвет:</a:t>
            </a:r>
          </a:p>
          <a:p>
            <a:pPr algn="ctr"/>
            <a:r>
              <a:rPr lang="ru-RU" dirty="0" smtClean="0"/>
              <a:t>« Собери пирамидку из пяти затем 6 – 7 колец»</a:t>
            </a:r>
          </a:p>
          <a:p>
            <a:pPr algn="ctr"/>
            <a:r>
              <a:rPr lang="ru-RU" dirty="0" smtClean="0"/>
              <a:t>« Складывание пятиместной матрёшки»</a:t>
            </a:r>
          </a:p>
          <a:p>
            <a:pPr algn="ctr"/>
            <a:r>
              <a:rPr lang="ru-RU" dirty="0" smtClean="0"/>
              <a:t>« Собери лесенку».</a:t>
            </a:r>
          </a:p>
          <a:p>
            <a:pPr algn="ctr"/>
            <a:r>
              <a:rPr lang="ru-RU" dirty="0" smtClean="0"/>
              <a:t>« Собери башенку».</a:t>
            </a:r>
          </a:p>
          <a:p>
            <a:pPr algn="ctr"/>
            <a:r>
              <a:rPr lang="ru-RU" dirty="0" smtClean="0"/>
              <a:t>« Подбери полоску, ленту, дорожку».</a:t>
            </a:r>
          </a:p>
          <a:p>
            <a:pPr algn="ctr"/>
            <a:r>
              <a:rPr lang="ru-RU" dirty="0" smtClean="0"/>
              <a:t>« Вкладыши»</a:t>
            </a:r>
          </a:p>
          <a:p>
            <a:pPr algn="ctr"/>
            <a:r>
              <a:rPr lang="ru-RU" dirty="0" smtClean="0"/>
              <a:t>Игра  «Противоположности»</a:t>
            </a:r>
          </a:p>
          <a:p>
            <a:pPr algn="ctr"/>
            <a:endParaRPr lang="ru-RU" dirty="0" smtClean="0"/>
          </a:p>
        </p:txBody>
      </p:sp>
      <p:sp>
        <p:nvSpPr>
          <p:cNvPr id="23" name="Овал 22"/>
          <p:cNvSpPr/>
          <p:nvPr/>
        </p:nvSpPr>
        <p:spPr>
          <a:xfrm>
            <a:off x="467544" y="5085184"/>
            <a:ext cx="8676456" cy="14401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Мелкая моторика:</a:t>
            </a:r>
          </a:p>
          <a:p>
            <a:pPr algn="ctr"/>
            <a:r>
              <a:rPr lang="ru-RU" dirty="0" smtClean="0"/>
              <a:t>« Шнур затейник». « Незаконченные картинки». </a:t>
            </a:r>
          </a:p>
          <a:p>
            <a:pPr algn="ctr"/>
            <a:r>
              <a:rPr lang="ru-RU" dirty="0" smtClean="0"/>
              <a:t>« Обведи предмет по точкам». « Определи на ощупь».</a:t>
            </a:r>
          </a:p>
          <a:p>
            <a:pPr algn="ctr"/>
            <a:r>
              <a:rPr lang="ru-RU" dirty="0" smtClean="0"/>
              <a:t>« Заштрихуй предмет».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ademic_ID07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Презентация1уууу</Template>
  <TotalTime>1256</TotalTime>
  <Words>1882</Words>
  <Application>Microsoft Office PowerPoint</Application>
  <PresentationFormat>Экран (4:3)</PresentationFormat>
  <Paragraphs>213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Academic_ID07</vt:lpstr>
      <vt:lpstr>«Сенсорное воспитание через развивающие игры.»</vt:lpstr>
      <vt:lpstr>Слайд 2</vt:lpstr>
      <vt:lpstr>Слайд 3</vt:lpstr>
      <vt:lpstr>Группа раннего возраста.</vt:lpstr>
      <vt:lpstr>Слайд 5</vt:lpstr>
      <vt:lpstr>1 Младшая группа .</vt:lpstr>
      <vt:lpstr>Слайд 7</vt:lpstr>
      <vt:lpstr>2 Младшая группа. </vt:lpstr>
      <vt:lpstr>Слайд 9</vt:lpstr>
      <vt:lpstr>Средняя группа.</vt:lpstr>
      <vt:lpstr>Слайд 11</vt:lpstr>
      <vt:lpstr>Старший возраст ( 5 – 7 лет).</vt:lpstr>
      <vt:lpstr>Слайд 13</vt:lpstr>
      <vt:lpstr>Слайд 14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Нетрадиционные техники рисования</dc:title>
  <dc:creator>Serega</dc:creator>
  <cp:lastModifiedBy>Admin</cp:lastModifiedBy>
  <cp:revision>82</cp:revision>
  <dcterms:created xsi:type="dcterms:W3CDTF">2012-04-09T08:49:37Z</dcterms:created>
  <dcterms:modified xsi:type="dcterms:W3CDTF">2013-10-11T11:45:34Z</dcterms:modified>
</cp:coreProperties>
</file>