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8" r:id="rId14"/>
    <p:sldId id="267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87654" autoAdjust="0"/>
  </p:normalViewPr>
  <p:slideViewPr>
    <p:cSldViewPr>
      <p:cViewPr>
        <p:scale>
          <a:sx n="57" d="100"/>
          <a:sy n="57" d="100"/>
        </p:scale>
        <p:origin x="-402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0E380-6729-48A2-8186-805FA9AE7047}" type="datetimeFigureOut">
              <a:rPr lang="ru-RU" smtClean="0"/>
              <a:pPr/>
              <a:t>02.02.2013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06332-F213-4C93-AFAA-C3428B8806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06332-F213-4C93-AFAA-C3428B8806E0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ED4A-D717-439D-B189-D9DCBBC47F6D}" type="datetimeFigureOut">
              <a:rPr lang="ru-RU" smtClean="0"/>
              <a:pPr/>
              <a:t>02.02.2013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8F12-73F2-4F23-B04D-EFE8B352A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ED4A-D717-439D-B189-D9DCBBC47F6D}" type="datetimeFigureOut">
              <a:rPr lang="ru-RU" smtClean="0"/>
              <a:pPr/>
              <a:t>02.02.2013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8F12-73F2-4F23-B04D-EFE8B352A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ED4A-D717-439D-B189-D9DCBBC47F6D}" type="datetimeFigureOut">
              <a:rPr lang="ru-RU" smtClean="0"/>
              <a:pPr/>
              <a:t>02.02.2013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8F12-73F2-4F23-B04D-EFE8B352A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ED4A-D717-439D-B189-D9DCBBC47F6D}" type="datetimeFigureOut">
              <a:rPr lang="ru-RU" smtClean="0"/>
              <a:pPr/>
              <a:t>02.02.2013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8F12-73F2-4F23-B04D-EFE8B352A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ED4A-D717-439D-B189-D9DCBBC47F6D}" type="datetimeFigureOut">
              <a:rPr lang="ru-RU" smtClean="0"/>
              <a:pPr/>
              <a:t>02.02.2013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8F12-73F2-4F23-B04D-EFE8B352A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ED4A-D717-439D-B189-D9DCBBC47F6D}" type="datetimeFigureOut">
              <a:rPr lang="ru-RU" smtClean="0"/>
              <a:pPr/>
              <a:t>02.02.2013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8F12-73F2-4F23-B04D-EFE8B352A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ED4A-D717-439D-B189-D9DCBBC47F6D}" type="datetimeFigureOut">
              <a:rPr lang="ru-RU" smtClean="0"/>
              <a:pPr/>
              <a:t>02.02.2013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8F12-73F2-4F23-B04D-EFE8B352A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ED4A-D717-439D-B189-D9DCBBC47F6D}" type="datetimeFigureOut">
              <a:rPr lang="ru-RU" smtClean="0"/>
              <a:pPr/>
              <a:t>02.02.2013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8F12-73F2-4F23-B04D-EFE8B352A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ED4A-D717-439D-B189-D9DCBBC47F6D}" type="datetimeFigureOut">
              <a:rPr lang="ru-RU" smtClean="0"/>
              <a:pPr/>
              <a:t>02.02.2013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8F12-73F2-4F23-B04D-EFE8B352A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ED4A-D717-439D-B189-D9DCBBC47F6D}" type="datetimeFigureOut">
              <a:rPr lang="ru-RU" smtClean="0"/>
              <a:pPr/>
              <a:t>02.02.2013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8F12-73F2-4F23-B04D-EFE8B352A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ED4A-D717-439D-B189-D9DCBBC47F6D}" type="datetimeFigureOut">
              <a:rPr lang="ru-RU" smtClean="0"/>
              <a:pPr/>
              <a:t>02.02.2013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8F12-73F2-4F23-B04D-EFE8B352A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7ED4A-D717-439D-B189-D9DCBBC47F6D}" type="datetimeFigureOut">
              <a:rPr lang="ru-RU" smtClean="0"/>
              <a:pPr/>
              <a:t>02.02.2013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E8F12-73F2-4F23-B04D-EFE8B352A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шабл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«Дорожная Азбука»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МБДОУ ДС КВ №33 «Журавлик»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Воспитатель: </a:t>
            </a:r>
            <a:r>
              <a:rPr lang="ru-RU" sz="2400" dirty="0" err="1" smtClean="0">
                <a:solidFill>
                  <a:schemeClr val="tx1"/>
                </a:solidFill>
              </a:rPr>
              <a:t>Харлашкина</a:t>
            </a:r>
            <a:r>
              <a:rPr lang="ru-RU" sz="2400" dirty="0" smtClean="0">
                <a:solidFill>
                  <a:schemeClr val="tx1"/>
                </a:solidFill>
              </a:rPr>
              <a:t> С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  <a:r>
              <a:rPr lang="ru-RU" sz="2400" dirty="0" smtClean="0">
                <a:solidFill>
                  <a:schemeClr val="tx1"/>
                </a:solidFill>
              </a:rPr>
              <a:t>А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8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600" b="1" dirty="0" smtClean="0"/>
              <a:t>                   Много знаков есть на свете</a:t>
            </a:r>
            <a:r>
              <a:rPr lang="en-US" sz="1600" b="1" dirty="0" smtClean="0"/>
              <a:t>.</a:t>
            </a:r>
            <a:r>
              <a:rPr lang="ru-RU" sz="1600" b="1" dirty="0" smtClean="0"/>
              <a:t> Знать полезно знаки эти</a:t>
            </a:r>
            <a:r>
              <a:rPr lang="en-US" sz="1600" b="1" dirty="0" smtClean="0"/>
              <a:t>.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                   Есть  знаки запрещающие</a:t>
            </a:r>
            <a:r>
              <a:rPr lang="en-US" sz="1600" b="1" dirty="0" smtClean="0"/>
              <a:t>,</a:t>
            </a:r>
            <a:r>
              <a:rPr lang="ru-RU" sz="1600" b="1" dirty="0" smtClean="0"/>
              <a:t> есть предупреждающие</a:t>
            </a:r>
            <a:r>
              <a:rPr lang="en-US" sz="1600" b="1" dirty="0" smtClean="0"/>
              <a:t>.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                   Еще знать обязательно – знаки указательные!</a:t>
            </a:r>
            <a:endParaRPr lang="ru-RU" sz="1600" b="1" dirty="0"/>
          </a:p>
        </p:txBody>
      </p:sp>
      <p:pic>
        <p:nvPicPr>
          <p:cNvPr id="2050" name="Picture 2" descr="G:\Фото светавая папка\P12202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snip2DiagRect">
            <a:avLst/>
          </a:prstGeom>
          <a:noFill/>
          <a:ln w="57150">
            <a:solidFill>
              <a:srgbClr val="C00000"/>
            </a:solidFill>
          </a:ln>
        </p:spPr>
      </p:pic>
    </p:spTree>
  </p:cSld>
  <p:clrMapOvr>
    <a:masterClrMapping/>
  </p:clrMapOvr>
  <p:transition advClick="0" advTm="8000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Autofit/>
          </a:bodyPr>
          <a:lstStyle/>
          <a:p>
            <a:r>
              <a:rPr lang="en-US" sz="1600" dirty="0" smtClean="0"/>
              <a:t>               </a:t>
            </a:r>
            <a:r>
              <a:rPr lang="ru-RU" sz="1600" dirty="0" smtClean="0"/>
              <a:t> </a:t>
            </a:r>
            <a:r>
              <a:rPr lang="ru-RU" sz="1600" b="1" dirty="0" smtClean="0"/>
              <a:t>Город</a:t>
            </a:r>
            <a:r>
              <a:rPr lang="en-US" sz="1600" b="1" dirty="0" smtClean="0"/>
              <a:t>,</a:t>
            </a:r>
            <a:r>
              <a:rPr lang="ru-RU" sz="1600" b="1" dirty="0" smtClean="0"/>
              <a:t> в котором с тобой мы живем</a:t>
            </a:r>
            <a:r>
              <a:rPr lang="en-US" sz="1600" b="1" dirty="0" smtClean="0"/>
              <a:t>,</a:t>
            </a:r>
            <a:r>
              <a:rPr lang="ru-RU" sz="1600" b="1" dirty="0" smtClean="0"/>
              <a:t> </a:t>
            </a:r>
            <a:br>
              <a:rPr lang="ru-RU" sz="1600" b="1" dirty="0" smtClean="0"/>
            </a:br>
            <a:r>
              <a:rPr lang="en-US" sz="1600" b="1" dirty="0" smtClean="0"/>
              <a:t>                   </a:t>
            </a:r>
            <a:r>
              <a:rPr lang="ru-RU" sz="1600" b="1" dirty="0" smtClean="0"/>
              <a:t>Можно по праву сравнить с букварем</a:t>
            </a:r>
            <a:r>
              <a:rPr lang="en-US" sz="1600" b="1" dirty="0" smtClean="0"/>
              <a:t>.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en-US" sz="1600" b="1" dirty="0" smtClean="0"/>
              <a:t>  </a:t>
            </a:r>
            <a:r>
              <a:rPr lang="ru-RU" sz="1600" b="1" dirty="0" smtClean="0"/>
              <a:t>Вот она</a:t>
            </a:r>
            <a:r>
              <a:rPr lang="en-US" sz="1600" b="1" dirty="0" smtClean="0"/>
              <a:t>,</a:t>
            </a:r>
            <a:r>
              <a:rPr lang="ru-RU" sz="1600" b="1" dirty="0" smtClean="0"/>
              <a:t>азбука</a:t>
            </a:r>
            <a:r>
              <a:rPr lang="en-US" sz="1600" b="1" dirty="0" smtClean="0"/>
              <a:t>,</a:t>
            </a:r>
            <a:r>
              <a:rPr lang="ru-RU" sz="1600" b="1" dirty="0" smtClean="0"/>
              <a:t>над мостовой:</a:t>
            </a:r>
            <a:br>
              <a:rPr lang="ru-RU" sz="1600" b="1" dirty="0" smtClean="0"/>
            </a:br>
            <a:r>
              <a:rPr lang="en-US" sz="1600" b="1" dirty="0" smtClean="0"/>
              <a:t>     </a:t>
            </a:r>
            <a:r>
              <a:rPr lang="ru-RU" sz="1600" b="1" dirty="0" smtClean="0"/>
              <a:t>Знаки развешены над головой</a:t>
            </a:r>
            <a:r>
              <a:rPr lang="en-US" sz="1600" b="1" dirty="0" smtClean="0"/>
              <a:t>.</a:t>
            </a:r>
            <a:br>
              <a:rPr lang="en-US" sz="1600" b="1" dirty="0" smtClean="0"/>
            </a:br>
            <a:r>
              <a:rPr lang="en-US" sz="1600" b="1" dirty="0" smtClean="0"/>
              <a:t>        </a:t>
            </a:r>
            <a:r>
              <a:rPr lang="ru-RU" sz="1600" b="1" dirty="0" smtClean="0"/>
              <a:t>Азбукой улиц</a:t>
            </a:r>
            <a:r>
              <a:rPr lang="en-US" sz="1600" b="1" dirty="0" smtClean="0"/>
              <a:t>,</a:t>
            </a:r>
            <a:r>
              <a:rPr lang="ru-RU" sz="1600" b="1" dirty="0" smtClean="0"/>
              <a:t> проспектов</a:t>
            </a:r>
            <a:r>
              <a:rPr lang="en-US" sz="1600" b="1" dirty="0" smtClean="0"/>
              <a:t>,</a:t>
            </a:r>
            <a:r>
              <a:rPr lang="ru-RU" sz="1600" b="1" dirty="0" smtClean="0"/>
              <a:t> дорог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4098" name="Picture 2" descr="G:\Фото светавая папка\SDC103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54691" y="1857364"/>
            <a:ext cx="6034617" cy="426879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214950"/>
            <a:ext cx="8186766" cy="1214446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         Стоп</a:t>
            </a:r>
            <a:r>
              <a:rPr lang="en-US" sz="1600" b="1" dirty="0" smtClean="0"/>
              <a:t>,</a:t>
            </a:r>
            <a:r>
              <a:rPr lang="ru-RU" sz="1600" b="1" dirty="0" smtClean="0"/>
              <a:t> машина</a:t>
            </a:r>
            <a:r>
              <a:rPr lang="en-US" sz="1600" b="1" dirty="0" smtClean="0"/>
              <a:t>, </a:t>
            </a:r>
            <a:r>
              <a:rPr lang="ru-RU" sz="1600" b="1" dirty="0" smtClean="0"/>
              <a:t>стоп</a:t>
            </a:r>
            <a:r>
              <a:rPr lang="en-US" sz="1600" b="1" dirty="0" smtClean="0"/>
              <a:t>, </a:t>
            </a:r>
            <a:r>
              <a:rPr lang="ru-RU" sz="1600" b="1" dirty="0" smtClean="0"/>
              <a:t>мотор!</a:t>
            </a:r>
            <a:br>
              <a:rPr lang="ru-RU" sz="1600" b="1" dirty="0" smtClean="0"/>
            </a:br>
            <a:r>
              <a:rPr lang="ru-RU" sz="1600" b="1" dirty="0" smtClean="0"/>
              <a:t>    Тормози скорей</a:t>
            </a:r>
            <a:r>
              <a:rPr lang="en-US" sz="1600" b="1" dirty="0" smtClean="0"/>
              <a:t>,</a:t>
            </a:r>
            <a:r>
              <a:rPr lang="ru-RU" sz="1600" b="1" dirty="0" smtClean="0"/>
              <a:t> шофер!</a:t>
            </a:r>
            <a:br>
              <a:rPr lang="ru-RU" sz="1600" b="1" dirty="0" smtClean="0"/>
            </a:br>
            <a:r>
              <a:rPr lang="ru-RU" sz="1600" b="1" dirty="0" smtClean="0"/>
              <a:t>             Красный глаз глядит в упор –</a:t>
            </a:r>
            <a:br>
              <a:rPr lang="ru-RU" sz="1600" b="1" dirty="0" smtClean="0"/>
            </a:br>
            <a:r>
              <a:rPr lang="ru-RU" sz="1600" b="1" dirty="0" smtClean="0"/>
              <a:t>Это строгий светофор</a:t>
            </a:r>
            <a:r>
              <a:rPr lang="en-US" sz="1600" b="1" dirty="0" smtClean="0"/>
              <a:t>.</a:t>
            </a:r>
            <a:endParaRPr lang="ru-RU" sz="1600" b="1" dirty="0"/>
          </a:p>
        </p:txBody>
      </p:sp>
      <p:pic>
        <p:nvPicPr>
          <p:cNvPr id="3074" name="Picture 2" descr="G:\Фото светавая папка\SDC103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214290"/>
            <a:ext cx="6500858" cy="4597402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</p:pic>
    </p:spTree>
  </p:cSld>
  <p:clrMapOvr>
    <a:masterClrMapping/>
  </p:clrMapOvr>
  <p:transition advClick="0" advTm="8000"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428604"/>
            <a:ext cx="3614734" cy="3571900"/>
          </a:xfrm>
        </p:spPr>
        <p:txBody>
          <a:bodyPr>
            <a:normAutofit fontScale="90000"/>
          </a:bodyPr>
          <a:lstStyle/>
          <a:p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ru-RU" sz="1800" b="1" dirty="0" smtClean="0"/>
              <a:t>Иди через улицу там</a:t>
            </a:r>
            <a:r>
              <a:rPr lang="en-US" sz="1800" b="1" dirty="0" smtClean="0"/>
              <a:t>, </a:t>
            </a:r>
            <a:r>
              <a:rPr lang="ru-RU" sz="1800" b="1" dirty="0" smtClean="0"/>
              <a:t>пешеход</a:t>
            </a:r>
            <a:r>
              <a:rPr lang="en-US" sz="1800" b="1" dirty="0" smtClean="0"/>
              <a:t>,</a:t>
            </a:r>
            <a:br>
              <a:rPr lang="en-US" sz="1800" b="1" dirty="0" smtClean="0"/>
            </a:br>
            <a:r>
              <a:rPr lang="ru-RU" sz="1800" b="1" dirty="0" smtClean="0"/>
              <a:t>        Где знаком указан тебе «переход»</a:t>
            </a:r>
            <a:r>
              <a:rPr lang="en-US" sz="1800" b="1" dirty="0" smtClean="0"/>
              <a:t>.</a:t>
            </a:r>
            <a:endParaRPr lang="ru-RU" sz="1800" b="1" dirty="0"/>
          </a:p>
        </p:txBody>
      </p:sp>
      <p:pic>
        <p:nvPicPr>
          <p:cNvPr id="6146" name="Picture 2" descr="G:\Фото светавая папка\SDC113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928670"/>
            <a:ext cx="4214842" cy="5072074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</p:pic>
    </p:spTree>
  </p:cSld>
  <p:clrMapOvr>
    <a:masterClrMapping/>
  </p:clrMapOvr>
  <p:transition advClick="0" advTm="8000"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600" b="1" dirty="0" smtClean="0"/>
              <a:t>А зачем вот тут полоски? Кто-то баловался просто?</a:t>
            </a:r>
            <a:br>
              <a:rPr lang="ru-RU" sz="1600" b="1" dirty="0" smtClean="0"/>
            </a:br>
            <a:r>
              <a:rPr lang="ru-RU" sz="1600" b="1" dirty="0" smtClean="0"/>
              <a:t>Полосатая разметка «зеброю» зовется метко</a:t>
            </a:r>
            <a:r>
              <a:rPr lang="en-US" sz="1600" b="1" dirty="0" smtClean="0"/>
              <a:t>.</a:t>
            </a:r>
            <a:br>
              <a:rPr lang="en-US" sz="1600" b="1" dirty="0" smtClean="0"/>
            </a:br>
            <a:r>
              <a:rPr lang="ru-RU" sz="1600" b="1" dirty="0" smtClean="0"/>
              <a:t>Лишь по «зебре» пешеход через улицу идет</a:t>
            </a:r>
            <a:r>
              <a:rPr lang="en-US" sz="1600" b="1" dirty="0" smtClean="0"/>
              <a:t>.</a:t>
            </a:r>
            <a:endParaRPr lang="ru-RU" sz="1600" b="1" dirty="0"/>
          </a:p>
        </p:txBody>
      </p:sp>
      <p:pic>
        <p:nvPicPr>
          <p:cNvPr id="5122" name="Picture 2" descr="G:\Фото светавая папка\SDC113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</p:spTree>
  </p:cSld>
  <p:clrMapOvr>
    <a:masterClrMapping/>
  </p:clrMapOvr>
  <p:transition advClick="0" advTm="8000"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600" b="1" dirty="0" smtClean="0"/>
              <a:t>Шутить с дорогою опасно!</a:t>
            </a:r>
            <a:br>
              <a:rPr lang="ru-RU" sz="1600" b="1" dirty="0" smtClean="0"/>
            </a:br>
            <a:r>
              <a:rPr lang="ru-RU" sz="1600" b="1" dirty="0" smtClean="0"/>
              <a:t>Говорю вам не напрасно!</a:t>
            </a:r>
            <a:br>
              <a:rPr lang="ru-RU" sz="1600" b="1" dirty="0" smtClean="0"/>
            </a:br>
            <a:r>
              <a:rPr lang="ru-RU" sz="1600" b="1" dirty="0" smtClean="0"/>
              <a:t>А чтоб не было здесь спора –</a:t>
            </a:r>
            <a:br>
              <a:rPr lang="ru-RU" sz="1600" b="1" dirty="0" smtClean="0"/>
            </a:br>
            <a:r>
              <a:rPr lang="ru-RU" sz="1600" b="1" dirty="0" smtClean="0"/>
              <a:t>Прошу вас в «Школу светофора»</a:t>
            </a:r>
            <a:r>
              <a:rPr lang="en-US" sz="1600" b="1" dirty="0" smtClean="0"/>
              <a:t>.</a:t>
            </a:r>
            <a:endParaRPr lang="ru-RU" sz="1600" b="1" dirty="0"/>
          </a:p>
        </p:txBody>
      </p:sp>
      <p:pic>
        <p:nvPicPr>
          <p:cNvPr id="1026" name="Picture 2" descr="G:\Фото светавая папка\SDC113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oundRect">
            <a:avLst/>
          </a:prstGeom>
          <a:noFill/>
          <a:ln w="571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advClick="0" advTm="8000"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1800" b="1" dirty="0" smtClean="0"/>
              <a:t>Чтобы не было несчастья</a:t>
            </a:r>
            <a:r>
              <a:rPr lang="en-US" sz="1800" b="1" dirty="0" smtClean="0"/>
              <a:t>,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Запомните</a:t>
            </a:r>
            <a:r>
              <a:rPr lang="en-US" sz="1800" b="1" dirty="0" smtClean="0"/>
              <a:t>,</a:t>
            </a:r>
            <a:r>
              <a:rPr lang="ru-RU" sz="1800" b="1" dirty="0" smtClean="0"/>
              <a:t> друзья</a:t>
            </a:r>
            <a:r>
              <a:rPr lang="en-US" sz="1800" b="1" dirty="0" smtClean="0"/>
              <a:t>,</a:t>
            </a:r>
            <a:br>
              <a:rPr lang="en-US" sz="1800" b="1" dirty="0" smtClean="0"/>
            </a:br>
            <a:r>
              <a:rPr lang="ru-RU" sz="1800" b="1" dirty="0" smtClean="0"/>
              <a:t>Что на проезжей части</a:t>
            </a:r>
            <a:br>
              <a:rPr lang="ru-RU" sz="1800" b="1" dirty="0" smtClean="0"/>
            </a:br>
            <a:r>
              <a:rPr lang="ru-RU" sz="1800" b="1" dirty="0" smtClean="0"/>
              <a:t>Играть нельзя!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ru-RU" sz="1600" dirty="0"/>
          </a:p>
        </p:txBody>
      </p:sp>
      <p:pic>
        <p:nvPicPr>
          <p:cNvPr id="2050" name="Picture 2" descr="C:\Documents and Settings\йй\Рабочий стол\фото\DSC008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1643050"/>
            <a:ext cx="6034617" cy="4525963"/>
          </a:xfrm>
          <a:prstGeom prst="round2DiagRect">
            <a:avLst/>
          </a:prstGeom>
          <a:noFill/>
          <a:ln w="57150">
            <a:solidFill>
              <a:srgbClr val="FF0000"/>
            </a:solidFill>
          </a:ln>
        </p:spPr>
      </p:pic>
    </p:spTree>
  </p:cSld>
  <p:clrMapOvr>
    <a:masterClrMapping/>
  </p:clrMapOvr>
  <p:transition advClick="0" advTm="8000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600" b="1" dirty="0" smtClean="0"/>
              <a:t>Движеньем полон город –</a:t>
            </a:r>
          </a:p>
          <a:p>
            <a:r>
              <a:rPr lang="ru-RU" sz="1600" b="1" dirty="0" smtClean="0"/>
              <a:t>Бегут машины в ряд</a:t>
            </a:r>
            <a:r>
              <a:rPr lang="en-US" sz="1600" b="1" dirty="0" smtClean="0"/>
              <a:t>.</a:t>
            </a:r>
          </a:p>
          <a:p>
            <a:r>
              <a:rPr lang="ru-RU" sz="1600" b="1" dirty="0" smtClean="0"/>
              <a:t>Цветные светофоры</a:t>
            </a:r>
          </a:p>
          <a:p>
            <a:r>
              <a:rPr lang="ru-RU" sz="1600" b="1" dirty="0" smtClean="0"/>
              <a:t>И день</a:t>
            </a:r>
            <a:r>
              <a:rPr lang="en-US" sz="1600" b="1" dirty="0" smtClean="0"/>
              <a:t>,</a:t>
            </a:r>
            <a:r>
              <a:rPr lang="ru-RU" sz="1600" b="1" dirty="0" smtClean="0"/>
              <a:t>и ночь горят</a:t>
            </a:r>
            <a:r>
              <a:rPr lang="en-US" sz="1600" b="1" dirty="0" smtClean="0"/>
              <a:t>.</a:t>
            </a:r>
            <a:endParaRPr lang="ru-RU" sz="1600" b="1" dirty="0"/>
          </a:p>
        </p:txBody>
      </p:sp>
      <p:pic>
        <p:nvPicPr>
          <p:cNvPr id="1026" name="Picture 2" descr="C:\Documents and Settings\йй\Рабочий стол\2\DSC0086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42" y="571480"/>
            <a:ext cx="5966400" cy="4474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</p:spTree>
  </p:cSld>
  <p:clrMapOvr>
    <a:masterClrMapping/>
  </p:clrMapOvr>
  <p:transition advClick="0" advTm="8000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/>
              <a:t>   Спешат грузовые</a:t>
            </a:r>
            <a:r>
              <a:rPr lang="en-US" sz="1600" b="1" dirty="0" smtClean="0"/>
              <a:t>, </a:t>
            </a:r>
            <a:r>
              <a:rPr lang="ru-RU" sz="1600" b="1" dirty="0" smtClean="0"/>
              <a:t>фырчат легковые</a:t>
            </a:r>
            <a:r>
              <a:rPr lang="en-US" sz="1600" b="1" dirty="0" smtClean="0"/>
              <a:t>.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     Торопятся</a:t>
            </a:r>
            <a:r>
              <a:rPr lang="en-US" sz="1600" b="1" dirty="0" smtClean="0"/>
              <a:t>, </a:t>
            </a:r>
            <a:r>
              <a:rPr lang="ru-RU" sz="1600" b="1" dirty="0" smtClean="0"/>
              <a:t>мчатся</a:t>
            </a:r>
            <a:r>
              <a:rPr lang="en-US" sz="1600" b="1" dirty="0" smtClean="0"/>
              <a:t>,</a:t>
            </a:r>
            <a:r>
              <a:rPr lang="ru-RU" sz="1600" b="1" dirty="0" smtClean="0"/>
              <a:t> как будто живые</a:t>
            </a:r>
            <a:r>
              <a:rPr lang="en-US" sz="1600" b="1" dirty="0" smtClean="0"/>
              <a:t>.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У каждой машины дела и заботы</a:t>
            </a:r>
            <a:r>
              <a:rPr lang="en-US" sz="1600" b="1" dirty="0" smtClean="0"/>
              <a:t>.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  Машины выходят с утра на работу</a:t>
            </a:r>
            <a:r>
              <a:rPr lang="en-US" sz="1600" b="1" dirty="0" smtClean="0"/>
              <a:t>.</a:t>
            </a:r>
            <a:endParaRPr lang="ru-RU" sz="1600" b="1" dirty="0"/>
          </a:p>
        </p:txBody>
      </p:sp>
      <p:pic>
        <p:nvPicPr>
          <p:cNvPr id="2050" name="Picture 2" descr="C:\Documents and Settings\йй\Рабочий стол\2\DSC008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1785926"/>
            <a:ext cx="6446332" cy="4834749"/>
          </a:xfrm>
          <a:prstGeom prst="snipRoundRect">
            <a:avLst/>
          </a:prstGeom>
          <a:noFill/>
          <a:ln w="57150">
            <a:solidFill>
              <a:srgbClr val="FF0000"/>
            </a:solidFill>
          </a:ln>
        </p:spPr>
      </p:pic>
    </p:spTree>
  </p:cSld>
  <p:clrMapOvr>
    <a:masterClrMapping/>
  </p:clrMapOvr>
  <p:transition advClick="0" advTm="8000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600" b="1" dirty="0" smtClean="0"/>
              <a:t>Правил дорожных на свете не мало</a:t>
            </a:r>
            <a:r>
              <a:rPr lang="en-US" sz="1600" b="1" dirty="0" smtClean="0"/>
              <a:t>.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Все бы их выучить нам не мешало</a:t>
            </a:r>
            <a:endParaRPr lang="ru-RU" sz="1600" b="1" dirty="0"/>
          </a:p>
        </p:txBody>
      </p:sp>
      <p:pic>
        <p:nvPicPr>
          <p:cNvPr id="3074" name="Picture 2" descr="C:\Documents and Settings\йй\Рабочий стол\2\DSC008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</p:pic>
    </p:spTree>
  </p:cSld>
  <p:clrMapOvr>
    <a:masterClrMapping/>
  </p:clrMapOvr>
  <p:transition advClick="0" advTm="8000"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Направление  работы:</a:t>
            </a:r>
            <a:endParaRPr lang="ru-RU" b="1" dirty="0">
              <a:solidFill>
                <a:srgbClr val="00B050"/>
              </a:solidFill>
            </a:endParaRPr>
          </a:p>
        </p:txBody>
      </p:sp>
      <p:sp useBgFill="1"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71480"/>
            <a:ext cx="8372476" cy="6115080"/>
          </a:xfrm>
          <a:ln w="5715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200" b="1" dirty="0" smtClean="0"/>
              <a:t>      </a:t>
            </a:r>
            <a:endParaRPr lang="ru-RU" sz="1400" b="1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endParaRPr lang="ru-RU" sz="1200" dirty="0" smtClean="0"/>
          </a:p>
          <a:p>
            <a:pPr>
              <a:buFontTx/>
              <a:buChar char="-"/>
            </a:pPr>
            <a:endParaRPr lang="ru-RU" sz="12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Работа с детьми:</a:t>
            </a:r>
          </a:p>
          <a:p>
            <a:pPr>
              <a:buFontTx/>
              <a:buChar char="-"/>
            </a:pPr>
            <a:endParaRPr lang="ru-RU" sz="1200" dirty="0" smtClean="0"/>
          </a:p>
          <a:p>
            <a:pPr>
              <a:buFontTx/>
              <a:buChar char="-"/>
            </a:pPr>
            <a:r>
              <a:rPr lang="ru-RU" sz="1200" dirty="0" smtClean="0"/>
              <a:t>Организованные занятия;</a:t>
            </a:r>
          </a:p>
          <a:p>
            <a:pPr>
              <a:buFontTx/>
              <a:buChar char="-"/>
            </a:pPr>
            <a:r>
              <a:rPr lang="ru-RU" sz="1200" dirty="0" smtClean="0"/>
              <a:t>Самостоятельная деятельность детей;</a:t>
            </a:r>
          </a:p>
          <a:p>
            <a:pPr>
              <a:buFontTx/>
              <a:buChar char="-"/>
            </a:pPr>
            <a:r>
              <a:rPr lang="ru-RU" sz="1200" dirty="0" smtClean="0"/>
              <a:t>Совместная деятельность взрослого и ребенка;</a:t>
            </a:r>
          </a:p>
          <a:p>
            <a:pPr>
              <a:buFontTx/>
              <a:buChar char="-"/>
            </a:pPr>
            <a:r>
              <a:rPr lang="ru-RU" sz="1200" dirty="0" smtClean="0"/>
              <a:t>Чтение художественной литературы;</a:t>
            </a:r>
          </a:p>
          <a:p>
            <a:pPr>
              <a:buFontTx/>
              <a:buChar char="-"/>
            </a:pPr>
            <a:r>
              <a:rPr lang="ru-RU" sz="1200" dirty="0" smtClean="0"/>
              <a:t>Использование компьютерных технологий (</a:t>
            </a:r>
            <a:r>
              <a:rPr lang="ru-RU" sz="1200" dirty="0" err="1" smtClean="0"/>
              <a:t>мультимедийные</a:t>
            </a:r>
            <a:r>
              <a:rPr lang="ru-RU" sz="1200" dirty="0" smtClean="0"/>
              <a:t> фильмы</a:t>
            </a:r>
            <a:r>
              <a:rPr lang="en-US" sz="1200" dirty="0" smtClean="0"/>
              <a:t>,</a:t>
            </a:r>
            <a:r>
              <a:rPr lang="ru-RU" sz="1200" dirty="0" smtClean="0"/>
              <a:t> презентации);</a:t>
            </a:r>
          </a:p>
          <a:p>
            <a:pPr>
              <a:buFontTx/>
              <a:buChar char="-"/>
            </a:pPr>
            <a:r>
              <a:rPr lang="ru-RU" sz="1200" dirty="0" smtClean="0"/>
              <a:t>Игры;</a:t>
            </a:r>
          </a:p>
          <a:p>
            <a:pPr>
              <a:buFontTx/>
              <a:buChar char="-"/>
            </a:pPr>
            <a:r>
              <a:rPr lang="ru-RU" sz="1200" dirty="0" smtClean="0"/>
              <a:t>Воспитание навыков поведения;</a:t>
            </a:r>
          </a:p>
          <a:p>
            <a:pPr>
              <a:buFontTx/>
              <a:buChar char="-"/>
            </a:pPr>
            <a:r>
              <a:rPr lang="ru-RU" sz="1200" dirty="0" smtClean="0"/>
              <a:t>Изо деятельность;</a:t>
            </a:r>
          </a:p>
          <a:p>
            <a:pPr>
              <a:buFontTx/>
              <a:buChar char="-"/>
            </a:pPr>
            <a:r>
              <a:rPr lang="ru-RU" sz="1200" dirty="0" err="1" smtClean="0"/>
              <a:t>Вечера-развлечений</a:t>
            </a:r>
            <a:r>
              <a:rPr lang="ru-RU" sz="1200" dirty="0" smtClean="0"/>
              <a:t>;</a:t>
            </a:r>
          </a:p>
          <a:p>
            <a:pPr algn="ctr"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Работа с сотрудниками детского сада:</a:t>
            </a:r>
          </a:p>
          <a:p>
            <a:pPr>
              <a:buFontTx/>
              <a:buChar char="-"/>
            </a:pPr>
            <a:endParaRPr lang="ru-RU" sz="1200" dirty="0" smtClean="0"/>
          </a:p>
          <a:p>
            <a:pPr>
              <a:buFontTx/>
              <a:buChar char="-"/>
            </a:pPr>
            <a:r>
              <a:rPr lang="ru-RU" sz="1200" dirty="0" smtClean="0"/>
              <a:t>Консультации;</a:t>
            </a:r>
          </a:p>
          <a:p>
            <a:pPr>
              <a:buFontTx/>
              <a:buChar char="-"/>
            </a:pPr>
            <a:r>
              <a:rPr lang="ru-RU" sz="1200" dirty="0" smtClean="0"/>
              <a:t>Открытые занятия;</a:t>
            </a:r>
          </a:p>
          <a:p>
            <a:pPr algn="ctr"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Работа с родителями:</a:t>
            </a:r>
          </a:p>
          <a:p>
            <a:pPr>
              <a:buFontTx/>
              <a:buChar char="-"/>
            </a:pPr>
            <a:endParaRPr lang="ru-RU" sz="1200" dirty="0" smtClean="0"/>
          </a:p>
          <a:p>
            <a:pPr>
              <a:buFontTx/>
              <a:buChar char="-"/>
            </a:pPr>
            <a:r>
              <a:rPr lang="ru-RU" sz="1200" dirty="0" smtClean="0"/>
              <a:t>Родительские собрания;</a:t>
            </a:r>
          </a:p>
          <a:p>
            <a:pPr>
              <a:buFontTx/>
              <a:buChar char="-"/>
            </a:pPr>
            <a:r>
              <a:rPr lang="ru-RU" sz="1200" dirty="0" smtClean="0"/>
              <a:t>Праздники по ПДД;</a:t>
            </a:r>
          </a:p>
          <a:p>
            <a:pPr>
              <a:buFontTx/>
              <a:buChar char="-"/>
            </a:pPr>
            <a:r>
              <a:rPr lang="ru-RU" sz="1200" dirty="0" smtClean="0"/>
              <a:t>Консультации;</a:t>
            </a:r>
          </a:p>
          <a:p>
            <a:pPr>
              <a:buFontTx/>
              <a:buChar char="-"/>
            </a:pPr>
            <a:r>
              <a:rPr lang="ru-RU" sz="1200" dirty="0" smtClean="0"/>
              <a:t>Анкетирование;</a:t>
            </a:r>
          </a:p>
          <a:p>
            <a:pPr>
              <a:buFontTx/>
              <a:buChar char="-"/>
            </a:pPr>
            <a:r>
              <a:rPr lang="ru-RU" sz="1200" dirty="0" smtClean="0"/>
              <a:t>Круглые столы;</a:t>
            </a:r>
          </a:p>
          <a:p>
            <a:pPr>
              <a:buFontTx/>
              <a:buChar char="-"/>
            </a:pPr>
            <a:r>
              <a:rPr lang="ru-RU" sz="1200" dirty="0" smtClean="0"/>
              <a:t>Папки-передвижки;</a:t>
            </a: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 useBgFill="1"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/>
              <a:t>Не шалите на дороге</a:t>
            </a:r>
            <a:r>
              <a:rPr lang="en-US" sz="1600" b="1" dirty="0" smtClean="0"/>
              <a:t>,</a:t>
            </a:r>
          </a:p>
          <a:p>
            <a:r>
              <a:rPr lang="ru-RU" sz="1600" b="1" dirty="0" smtClean="0"/>
              <a:t>Берегите руки</a:t>
            </a:r>
            <a:r>
              <a:rPr lang="en-US" sz="1600" b="1" dirty="0" smtClean="0"/>
              <a:t>,</a:t>
            </a:r>
            <a:r>
              <a:rPr lang="ru-RU" sz="1600" b="1" dirty="0" smtClean="0"/>
              <a:t> ноги</a:t>
            </a:r>
            <a:r>
              <a:rPr lang="en-US" sz="1600" b="1" dirty="0" smtClean="0"/>
              <a:t>.</a:t>
            </a:r>
            <a:endParaRPr lang="ru-RU" sz="1600" b="1" dirty="0" smtClean="0"/>
          </a:p>
          <a:p>
            <a:r>
              <a:rPr lang="ru-RU" sz="1600" b="1" dirty="0" smtClean="0"/>
              <a:t>Шутить с дорогою опасно –</a:t>
            </a:r>
          </a:p>
          <a:p>
            <a:r>
              <a:rPr lang="ru-RU" sz="1600" b="1" dirty="0" smtClean="0"/>
              <a:t>Не рискуйте вы напрасно!</a:t>
            </a:r>
            <a:endParaRPr lang="ru-RU" sz="1600" b="1" dirty="0"/>
          </a:p>
        </p:txBody>
      </p:sp>
      <p:pic>
        <p:nvPicPr>
          <p:cNvPr id="4098" name="Picture 2" descr="C:\Documents and Settings\йй\Рабочий стол\2\DSC0084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43306" y="714356"/>
            <a:ext cx="5354668" cy="447359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b="1" dirty="0" smtClean="0"/>
              <a:t>       </a:t>
            </a:r>
            <a:r>
              <a:rPr lang="ru-RU" sz="1600" b="1" dirty="0" smtClean="0"/>
              <a:t>Азбукой улиц</a:t>
            </a:r>
            <a:r>
              <a:rPr lang="en-US" sz="1600" b="1" dirty="0" smtClean="0"/>
              <a:t>,</a:t>
            </a:r>
            <a:r>
              <a:rPr lang="ru-RU" sz="1600" b="1" dirty="0" smtClean="0"/>
              <a:t> проспектов</a:t>
            </a:r>
            <a:r>
              <a:rPr lang="en-US" sz="1600" b="1" dirty="0" smtClean="0"/>
              <a:t>,</a:t>
            </a:r>
            <a:r>
              <a:rPr lang="ru-RU" sz="1600" b="1" dirty="0" smtClean="0"/>
              <a:t>дорог</a:t>
            </a:r>
            <a:br>
              <a:rPr lang="ru-RU" sz="1600" b="1" dirty="0" smtClean="0"/>
            </a:br>
            <a:r>
              <a:rPr lang="en-US" sz="1600" b="1" dirty="0" smtClean="0"/>
              <a:t>      </a:t>
            </a:r>
            <a:r>
              <a:rPr lang="ru-RU" sz="1600" b="1" dirty="0" smtClean="0"/>
              <a:t>Город дает нам все время урок</a:t>
            </a:r>
            <a:r>
              <a:rPr lang="en-US" sz="1600" b="1" dirty="0" smtClean="0"/>
              <a:t>.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Азбуку города помни всегда</a:t>
            </a:r>
            <a:r>
              <a:rPr lang="en-US" sz="1600" b="1" dirty="0" smtClean="0"/>
              <a:t>,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en-US" sz="1600" b="1" dirty="0" smtClean="0"/>
              <a:t>       </a:t>
            </a:r>
            <a:r>
              <a:rPr lang="ru-RU" sz="1600" b="1" dirty="0" smtClean="0"/>
              <a:t>Чтоб не случилась с тобою беда</a:t>
            </a:r>
            <a:r>
              <a:rPr lang="en-US" sz="1600" b="1" dirty="0" smtClean="0"/>
              <a:t>.</a:t>
            </a:r>
            <a:endParaRPr lang="ru-RU" sz="1600" b="1" dirty="0"/>
          </a:p>
        </p:txBody>
      </p:sp>
      <p:pic>
        <p:nvPicPr>
          <p:cNvPr id="6146" name="Picture 2" descr="C:\Documents and Settings\йй\Рабочий стол\2\DSC008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snip2SameRect">
            <a:avLst/>
          </a:prstGeom>
          <a:noFill/>
          <a:ln w="57150">
            <a:solidFill>
              <a:srgbClr val="FF0000"/>
            </a:solidFill>
          </a:ln>
        </p:spPr>
      </p:pic>
    </p:spTree>
  </p:cSld>
  <p:clrMapOvr>
    <a:masterClrMapping/>
  </p:clrMapOvr>
  <p:transition advClick="0" advTm="8000"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600" b="1" dirty="0" smtClean="0"/>
              <a:t> Мы не скажем</a:t>
            </a:r>
            <a:r>
              <a:rPr lang="en-US" sz="1600" b="1" dirty="0" smtClean="0"/>
              <a:t>,</a:t>
            </a:r>
            <a:r>
              <a:rPr lang="ru-RU" sz="1600" b="1" dirty="0" smtClean="0"/>
              <a:t> что сейчас для</a:t>
            </a:r>
            <a:r>
              <a:rPr lang="en-US" sz="1600" b="1" dirty="0" smtClean="0"/>
              <a:t>  </a:t>
            </a:r>
            <a:r>
              <a:rPr lang="ru-RU" sz="1600" b="1" dirty="0" smtClean="0"/>
              <a:t>ворот опасен пас</a:t>
            </a:r>
            <a:r>
              <a:rPr lang="en-US" sz="1600" b="1" dirty="0" smtClean="0"/>
              <a:t>…</a:t>
            </a:r>
            <a:br>
              <a:rPr lang="en-US" sz="1600" b="1" dirty="0" smtClean="0"/>
            </a:br>
            <a:r>
              <a:rPr lang="ru-RU" sz="1600" b="1" dirty="0" smtClean="0"/>
              <a:t>Но бесспорно вывод ясен</a:t>
            </a:r>
            <a:r>
              <a:rPr lang="en-US" sz="1600" b="1" dirty="0" smtClean="0"/>
              <a:t>, </a:t>
            </a:r>
            <a:r>
              <a:rPr lang="ru-RU" sz="1600" b="1" dirty="0" smtClean="0"/>
              <a:t>что для жизни пас опасен!</a:t>
            </a:r>
            <a:br>
              <a:rPr lang="ru-RU" sz="1600" b="1" dirty="0" smtClean="0"/>
            </a:br>
            <a:r>
              <a:rPr lang="ru-RU" sz="1600" b="1" dirty="0" smtClean="0"/>
              <a:t>Не дороги</a:t>
            </a:r>
            <a:r>
              <a:rPr lang="en-US" sz="1600" b="1" dirty="0" smtClean="0"/>
              <a:t>, </a:t>
            </a:r>
            <a:r>
              <a:rPr lang="ru-RU" sz="1600" b="1" dirty="0" smtClean="0"/>
              <a:t>а дворы – место для  такой игры!</a:t>
            </a:r>
            <a:endParaRPr lang="ru-RU" sz="1600" b="1" dirty="0"/>
          </a:p>
        </p:txBody>
      </p:sp>
      <p:pic>
        <p:nvPicPr>
          <p:cNvPr id="1026" name="Picture 2" descr="C:\Documents and Settings\йй\Рабочий стол\2\DSC008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ound2SameRect">
            <a:avLst/>
          </a:prstGeom>
          <a:noFill/>
          <a:ln w="57150">
            <a:solidFill>
              <a:srgbClr val="FF0000"/>
            </a:solidFill>
          </a:ln>
        </p:spPr>
      </p:pic>
    </p:spTree>
  </p:cSld>
  <p:clrMapOvr>
    <a:masterClrMapping/>
  </p:clrMapOvr>
  <p:transition advClick="0" advTm="8000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7400948" cy="4691063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Использованный материал: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Фотографии из  </a:t>
            </a:r>
            <a:r>
              <a:rPr lang="ru-RU" sz="1600" smtClean="0"/>
              <a:t>альбома коррекционной </a:t>
            </a:r>
            <a:r>
              <a:rPr lang="ru-RU" sz="1600" dirty="0" smtClean="0"/>
              <a:t>группы «Радуга» МБДОУ ДС КВ №33 «Журавлик» </a:t>
            </a:r>
            <a:endParaRPr lang="en-US" sz="1600" dirty="0" smtClean="0"/>
          </a:p>
          <a:p>
            <a:pPr marL="342900" indent="-342900"/>
            <a:r>
              <a:rPr lang="en-US" sz="1600" dirty="0" smtClean="0"/>
              <a:t>        </a:t>
            </a:r>
            <a:r>
              <a:rPr lang="ru-RU" sz="1600" dirty="0" smtClean="0"/>
              <a:t>г.  Туапсе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Стихи В. Головка, Ю. Яковлева, С. Михалкова, В. </a:t>
            </a:r>
            <a:r>
              <a:rPr lang="ru-RU" sz="1600" dirty="0" err="1" smtClean="0"/>
              <a:t>Семернии</a:t>
            </a:r>
            <a:r>
              <a:rPr lang="ru-RU" sz="1600" dirty="0" smtClean="0"/>
              <a:t>, Я. </a:t>
            </a:r>
            <a:r>
              <a:rPr lang="ru-RU" sz="1600" dirty="0" err="1" smtClean="0"/>
              <a:t>Пишумова</a:t>
            </a:r>
            <a:r>
              <a:rPr lang="en-US" sz="1600" dirty="0" smtClean="0"/>
              <a:t>,</a:t>
            </a:r>
            <a:r>
              <a:rPr lang="ru-RU" sz="1600" dirty="0" smtClean="0"/>
              <a:t> </a:t>
            </a:r>
          </a:p>
          <a:p>
            <a:pPr marL="342900" indent="-342900"/>
            <a:r>
              <a:rPr lang="en-US" sz="1600" dirty="0" smtClean="0"/>
              <a:t>        </a:t>
            </a:r>
            <a:r>
              <a:rPr lang="ru-RU" sz="1600" dirty="0" smtClean="0"/>
              <a:t>М</a:t>
            </a:r>
            <a:r>
              <a:rPr lang="en-US" sz="1600" dirty="0" smtClean="0"/>
              <a:t>.</a:t>
            </a:r>
            <a:r>
              <a:rPr lang="ru-RU" sz="1600" dirty="0" smtClean="0"/>
              <a:t> </a:t>
            </a:r>
            <a:r>
              <a:rPr lang="ru-RU" sz="1600" dirty="0" err="1" smtClean="0"/>
              <a:t>Пляцковского</a:t>
            </a:r>
            <a:r>
              <a:rPr lang="en-US" sz="1600" dirty="0" smtClean="0"/>
              <a:t>,</a:t>
            </a:r>
            <a:r>
              <a:rPr lang="ru-RU" sz="1600" dirty="0" smtClean="0"/>
              <a:t> Н</a:t>
            </a:r>
            <a:r>
              <a:rPr lang="en-US" sz="1600" dirty="0" smtClean="0"/>
              <a:t>. C</a:t>
            </a:r>
            <a:r>
              <a:rPr lang="ru-RU" sz="1600" dirty="0" err="1" smtClean="0"/>
              <a:t>орокина</a:t>
            </a:r>
            <a:r>
              <a:rPr lang="en-US" sz="1600" dirty="0" smtClean="0"/>
              <a:t>.</a:t>
            </a:r>
            <a:endParaRPr lang="ru-RU" sz="1600" dirty="0"/>
          </a:p>
        </p:txBody>
      </p:sp>
    </p:spTree>
  </p:cSld>
  <p:clrMapOvr>
    <a:masterClrMapping/>
  </p:clrMapOvr>
  <p:transition advClick="0" advTm="8000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800" b="1" dirty="0" smtClean="0"/>
              <a:t>           </a:t>
            </a:r>
            <a:r>
              <a:rPr lang="ru-RU" sz="1800" b="1" dirty="0" smtClean="0"/>
              <a:t>Раз</a:t>
            </a:r>
            <a:r>
              <a:rPr lang="en-US" sz="1800" b="1" dirty="0" smtClean="0"/>
              <a:t>, </a:t>
            </a:r>
            <a:r>
              <a:rPr lang="ru-RU" sz="1800" b="1" dirty="0" smtClean="0"/>
              <a:t>два</a:t>
            </a:r>
            <a:r>
              <a:rPr lang="en-US" sz="1800" b="1" dirty="0" smtClean="0"/>
              <a:t>,</a:t>
            </a:r>
            <a:r>
              <a:rPr lang="ru-RU" sz="1800" b="1" dirty="0" smtClean="0"/>
              <a:t>три</a:t>
            </a:r>
            <a:r>
              <a:rPr lang="en-US" sz="1800" b="1" dirty="0" smtClean="0"/>
              <a:t>, </a:t>
            </a:r>
            <a:r>
              <a:rPr lang="ru-RU" sz="1800" b="1" dirty="0" smtClean="0"/>
              <a:t>четыре</a:t>
            </a:r>
            <a:r>
              <a:rPr lang="en-US" sz="1800" b="1" dirty="0" smtClean="0"/>
              <a:t>, </a:t>
            </a:r>
            <a:r>
              <a:rPr lang="ru-RU" sz="1800" b="1" dirty="0" smtClean="0"/>
              <a:t>пять –</a:t>
            </a:r>
            <a:br>
              <a:rPr lang="ru-RU" sz="1800" b="1" dirty="0" smtClean="0"/>
            </a:br>
            <a:r>
              <a:rPr lang="ru-RU" sz="1800" b="1" dirty="0" smtClean="0"/>
              <a:t>Вышли дети погулять</a:t>
            </a:r>
            <a:r>
              <a:rPr lang="en-US" sz="1800" b="1" dirty="0" smtClean="0"/>
              <a:t>,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en-US" sz="1800" b="1" dirty="0" smtClean="0"/>
              <a:t>      </a:t>
            </a:r>
            <a:r>
              <a:rPr lang="ru-RU" sz="1800" b="1" dirty="0" smtClean="0"/>
              <a:t>Надо правила движенья</a:t>
            </a:r>
            <a:br>
              <a:rPr lang="ru-RU" sz="1800" b="1" dirty="0" smtClean="0"/>
            </a:br>
            <a:r>
              <a:rPr lang="en-US" sz="1800" b="1" dirty="0" smtClean="0"/>
              <a:t>   </a:t>
            </a:r>
            <a:r>
              <a:rPr lang="ru-RU" sz="1800" b="1" dirty="0" smtClean="0"/>
              <a:t>На дорогах выполнять</a:t>
            </a:r>
            <a:r>
              <a:rPr lang="en-US" sz="1800" b="1" dirty="0" smtClean="0"/>
              <a:t>.</a:t>
            </a:r>
            <a:endParaRPr lang="ru-RU" sz="1800" b="1" dirty="0"/>
          </a:p>
        </p:txBody>
      </p:sp>
      <p:pic>
        <p:nvPicPr>
          <p:cNvPr id="2050" name="Picture 2" descr="G:\фото\DSC012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ound2SameRect">
            <a:avLst/>
          </a:prstGeom>
          <a:noFill/>
          <a:ln w="57150">
            <a:solidFill>
              <a:srgbClr val="C00000"/>
            </a:solidFill>
          </a:ln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dirty="0" smtClean="0"/>
              <a:t>          Осторожно на дороге!</a:t>
            </a:r>
            <a:br>
              <a:rPr lang="ru-RU" sz="1800" b="1" dirty="0" smtClean="0"/>
            </a:br>
            <a:r>
              <a:rPr lang="ru-RU" sz="1800" b="1" dirty="0" smtClean="0"/>
              <a:t>       Берегите руки</a:t>
            </a:r>
            <a:r>
              <a:rPr lang="en-US" sz="1800" b="1" dirty="0" smtClean="0"/>
              <a:t>,</a:t>
            </a:r>
            <a:r>
              <a:rPr lang="ru-RU" sz="1800" b="1" dirty="0" smtClean="0"/>
              <a:t> ноги</a:t>
            </a:r>
            <a:r>
              <a:rPr lang="en-US" sz="1800" b="1" dirty="0" smtClean="0"/>
              <a:t>.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  Соблюдайте ПДД</a:t>
            </a:r>
            <a:r>
              <a:rPr lang="en-US" sz="1800" b="1" dirty="0" smtClean="0"/>
              <a:t>.</a:t>
            </a:r>
            <a:br>
              <a:rPr lang="en-US" sz="1800" b="1" dirty="0" smtClean="0"/>
            </a:br>
            <a:r>
              <a:rPr lang="ru-RU" sz="1800" b="1" dirty="0" smtClean="0"/>
              <a:t>     А иначе быть беде</a:t>
            </a:r>
            <a:r>
              <a:rPr lang="en-US" sz="1800" b="1" dirty="0" smtClean="0"/>
              <a:t>.</a:t>
            </a:r>
            <a:endParaRPr lang="ru-RU" sz="1800" b="1" dirty="0"/>
          </a:p>
        </p:txBody>
      </p:sp>
      <p:pic>
        <p:nvPicPr>
          <p:cNvPr id="3074" name="Picture 2" descr="G:\фото\DSC019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</p:pic>
    </p:spTree>
  </p:cSld>
  <p:clrMapOvr>
    <a:masterClrMapping/>
  </p:clrMapOvr>
  <p:transition advClick="0" advTm="8000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/>
              <a:t>  Приглашаем детвору на веселую игру</a:t>
            </a:r>
            <a:r>
              <a:rPr lang="en-US" sz="1600" b="1" dirty="0" smtClean="0"/>
              <a:t>.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en-US" sz="1600" b="1" dirty="0" smtClean="0"/>
              <a:t>            </a:t>
            </a:r>
            <a:r>
              <a:rPr lang="ru-RU" sz="1600" b="1" dirty="0" smtClean="0"/>
              <a:t>  </a:t>
            </a:r>
            <a:r>
              <a:rPr lang="en-US" sz="1600" b="1" dirty="0" smtClean="0"/>
              <a:t> </a:t>
            </a:r>
            <a:r>
              <a:rPr lang="ru-RU" sz="1600" b="1" dirty="0" smtClean="0"/>
              <a:t>Чтобы не было несчастья</a:t>
            </a:r>
            <a:r>
              <a:rPr lang="en-US" sz="1600" b="1" dirty="0" smtClean="0"/>
              <a:t>,</a:t>
            </a:r>
            <a:r>
              <a:rPr lang="ru-RU" sz="1600" b="1" dirty="0" smtClean="0"/>
              <a:t> запомните</a:t>
            </a:r>
            <a:r>
              <a:rPr lang="en-US" sz="1600" b="1" dirty="0" smtClean="0"/>
              <a:t>,</a:t>
            </a:r>
            <a:r>
              <a:rPr lang="ru-RU" sz="1600" b="1" dirty="0" smtClean="0"/>
              <a:t>друзья</a:t>
            </a:r>
            <a:r>
              <a:rPr lang="en-US" sz="1600" b="1" dirty="0" smtClean="0"/>
              <a:t>,</a:t>
            </a:r>
            <a:br>
              <a:rPr lang="en-US" sz="1600" b="1" dirty="0" smtClean="0"/>
            </a:br>
            <a:r>
              <a:rPr lang="ru-RU" sz="1600" b="1" dirty="0" smtClean="0"/>
              <a:t>Что на проезжей части играть нельзя!</a:t>
            </a:r>
            <a:endParaRPr lang="ru-RU" sz="1600" b="1" dirty="0"/>
          </a:p>
        </p:txBody>
      </p:sp>
      <p:pic>
        <p:nvPicPr>
          <p:cNvPr id="4098" name="Picture 2" descr="G:\фото\DSC019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</p:pic>
    </p:spTree>
  </p:cSld>
  <p:clrMapOvr>
    <a:masterClrMapping/>
  </p:clrMapOvr>
  <p:transition advClick="0" advTm="8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dirty="0" smtClean="0"/>
              <a:t>     Чтобы не было беды</a:t>
            </a:r>
            <a:r>
              <a:rPr lang="en-US" sz="1800" b="1" dirty="0" smtClean="0"/>
              <a:t>,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   Чтобы был порядок</a:t>
            </a:r>
            <a:r>
              <a:rPr lang="en-US" sz="1800" b="1" dirty="0" smtClean="0"/>
              <a:t>,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  Правила дорожные</a:t>
            </a:r>
            <a:br>
              <a:rPr lang="ru-RU" sz="1800" b="1" dirty="0" smtClean="0"/>
            </a:br>
            <a:r>
              <a:rPr lang="ru-RU" sz="1800" b="1" dirty="0" smtClean="0"/>
              <a:t>Нарушать не надо</a:t>
            </a:r>
            <a:r>
              <a:rPr lang="en-US" sz="1800" b="1" dirty="0" smtClean="0"/>
              <a:t>.</a:t>
            </a:r>
            <a:endParaRPr lang="ru-RU" sz="1800" b="1" dirty="0"/>
          </a:p>
        </p:txBody>
      </p:sp>
      <p:pic>
        <p:nvPicPr>
          <p:cNvPr id="5122" name="Picture 2" descr="G:\фото\DSC019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ound2DiagRect">
            <a:avLst/>
          </a:prstGeom>
          <a:noFill/>
          <a:ln w="57150">
            <a:solidFill>
              <a:srgbClr val="C00000"/>
            </a:solidFill>
          </a:ln>
        </p:spPr>
      </p:pic>
    </p:spTree>
  </p:cSld>
  <p:clrMapOvr>
    <a:masterClrMapping/>
  </p:clrMapOvr>
  <p:transition advClick="0" advTm="8000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600" b="1" dirty="0" smtClean="0"/>
              <a:t>На улице нашей машины-машины</a:t>
            </a:r>
            <a:r>
              <a:rPr lang="en-US" sz="1600" b="1" dirty="0" smtClean="0"/>
              <a:t>,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Машины малютки</a:t>
            </a:r>
            <a:r>
              <a:rPr lang="en-US" sz="1600" b="1" dirty="0" smtClean="0"/>
              <a:t>,</a:t>
            </a:r>
            <a:r>
              <a:rPr lang="ru-RU" sz="1600" b="1" dirty="0" smtClean="0"/>
              <a:t> машины большие</a:t>
            </a:r>
            <a:r>
              <a:rPr lang="en-US" sz="1600" b="1" dirty="0" smtClean="0"/>
              <a:t>.</a:t>
            </a:r>
            <a:endParaRPr lang="ru-RU" sz="1600" b="1" dirty="0"/>
          </a:p>
        </p:txBody>
      </p:sp>
      <p:pic>
        <p:nvPicPr>
          <p:cNvPr id="1026" name="Picture 2" descr="G:\Фото светавая папка\DSC014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ound2DiagRect">
            <a:avLst/>
          </a:prstGeom>
          <a:noFill/>
          <a:ln w="57150">
            <a:solidFill>
              <a:srgbClr val="C00000"/>
            </a:solidFill>
          </a:ln>
        </p:spPr>
      </p:pic>
    </p:spTree>
  </p:cSld>
  <p:clrMapOvr>
    <a:masterClrMapping/>
  </p:clrMapOvr>
  <p:transition advClick="0" advTm="8000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800" b="1" dirty="0" smtClean="0"/>
              <a:t>  </a:t>
            </a:r>
            <a:r>
              <a:rPr lang="ru-RU" sz="1800" b="1" dirty="0" smtClean="0"/>
              <a:t> Делаем ребятам предостережение:</a:t>
            </a:r>
            <a:br>
              <a:rPr lang="ru-RU" sz="1800" b="1" dirty="0" smtClean="0"/>
            </a:br>
            <a:r>
              <a:rPr lang="en-US" sz="1800" b="1" dirty="0" smtClean="0"/>
              <a:t>        </a:t>
            </a:r>
            <a:r>
              <a:rPr lang="ru-RU" sz="1800" b="1" dirty="0" smtClean="0"/>
              <a:t> Выучите срочно ПРАВИЛА ДВИЖЕНИЯ</a:t>
            </a:r>
            <a:r>
              <a:rPr lang="en-US" sz="1800" b="1" dirty="0" smtClean="0"/>
              <a:t>,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en-US" sz="1800" b="1" dirty="0" smtClean="0"/>
              <a:t>                      </a:t>
            </a:r>
            <a:r>
              <a:rPr lang="ru-RU" sz="1800" b="1" dirty="0" smtClean="0"/>
              <a:t>Чтоб не волновались каждый день родители</a:t>
            </a:r>
            <a:r>
              <a:rPr lang="en-US" sz="1800" b="1" dirty="0" smtClean="0"/>
              <a:t>,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en-US" sz="1800" b="1" dirty="0" smtClean="0"/>
              <a:t>                </a:t>
            </a:r>
            <a:r>
              <a:rPr lang="ru-RU" sz="1800" b="1" dirty="0" smtClean="0"/>
              <a:t>Чтоб спокойно мчались улицей водители</a:t>
            </a:r>
            <a:r>
              <a:rPr lang="en-US" sz="1800" b="1" dirty="0" smtClean="0"/>
              <a:t>.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b="1" dirty="0"/>
          </a:p>
        </p:txBody>
      </p:sp>
      <p:pic>
        <p:nvPicPr>
          <p:cNvPr id="2050" name="Picture 2" descr="G:\Фото светавая папка\DSC014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</p:pic>
    </p:spTree>
  </p:cSld>
  <p:clrMapOvr>
    <a:masterClrMapping/>
  </p:clrMapOvr>
  <p:transition advClick="0" advTm="8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571480"/>
            <a:ext cx="7686700" cy="500066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b="1" dirty="0" smtClean="0"/>
              <a:t>Правил дорожных на свете не мало</a:t>
            </a:r>
            <a:r>
              <a:rPr lang="en-US" sz="1800" b="1" dirty="0" smtClean="0"/>
              <a:t>.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Все бы их выучить нам не мешало</a:t>
            </a:r>
            <a:r>
              <a:rPr lang="en-US" sz="1800" b="1" dirty="0" smtClean="0"/>
              <a:t>,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Но основное из правил движения </a:t>
            </a:r>
            <a:br>
              <a:rPr lang="ru-RU" sz="1800" b="1" dirty="0" smtClean="0"/>
            </a:br>
            <a:r>
              <a:rPr lang="ru-RU" sz="1800" b="1" dirty="0" smtClean="0"/>
              <a:t>Знать</a:t>
            </a:r>
            <a:r>
              <a:rPr lang="en-US" sz="1800" b="1" dirty="0" smtClean="0"/>
              <a:t>,</a:t>
            </a:r>
            <a:r>
              <a:rPr lang="ru-RU" sz="1800" b="1" dirty="0" smtClean="0"/>
              <a:t> как таблицу</a:t>
            </a:r>
            <a:r>
              <a:rPr lang="en-US" sz="1800" b="1" dirty="0" smtClean="0"/>
              <a:t>,</a:t>
            </a:r>
            <a:r>
              <a:rPr lang="ru-RU" sz="1800" b="1" dirty="0" smtClean="0"/>
              <a:t>должны умножения</a:t>
            </a:r>
            <a:r>
              <a:rPr lang="en-US" sz="1800" b="1" dirty="0" smtClean="0"/>
              <a:t>.</a:t>
            </a:r>
            <a:endParaRPr lang="ru-RU" sz="1800" b="1" dirty="0"/>
          </a:p>
        </p:txBody>
      </p:sp>
      <p:pic>
        <p:nvPicPr>
          <p:cNvPr id="1027" name="Picture 3" descr="G:\Фото светавая папка\DSC014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</p:pic>
    </p:spTree>
  </p:cSld>
  <p:clrMapOvr>
    <a:masterClrMapping/>
  </p:clrMapOvr>
  <p:transition advClick="0" advTm="8000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. Презинтация Дорожная азбук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5. Презинтация Дорожная азбука</Template>
  <TotalTime>2</TotalTime>
  <Words>318</Words>
  <Application>Microsoft Office PowerPoint</Application>
  <PresentationFormat>Экран (4:3)</PresentationFormat>
  <Paragraphs>66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5. Презинтация Дорожная азбука</vt:lpstr>
      <vt:lpstr>«Дорожная Азбука»</vt:lpstr>
      <vt:lpstr>Направление  работы:</vt:lpstr>
      <vt:lpstr>           Раз, два,три, четыре, пять – Вышли дети погулять,       Надо правила движенья    На дорогах выполнять.</vt:lpstr>
      <vt:lpstr>          Осторожно на дороге!        Берегите руки, ноги.   Соблюдайте ПДД.      А иначе быть беде.</vt:lpstr>
      <vt:lpstr>  Приглашаем детвору на веселую игру.                Чтобы не было несчастья, запомните,друзья, Что на проезжей части играть нельзя!</vt:lpstr>
      <vt:lpstr>     Чтобы не было беды,    Чтобы был порядок,   Правила дорожные Нарушать не надо.</vt:lpstr>
      <vt:lpstr>На улице нашей машины-машины, Машины малютки, машины большие.</vt:lpstr>
      <vt:lpstr>   Делаем ребятам предостережение:          Выучите срочно ПРАВИЛА ДВИЖЕНИЯ,                       Чтоб не волновались каждый день родители,                 Чтоб спокойно мчались улицей водители. </vt:lpstr>
      <vt:lpstr>Правил дорожных на свете не мало. Все бы их выучить нам не мешало, Но основное из правил движения  Знать, как таблицу,должны умножения.</vt:lpstr>
      <vt:lpstr>                   Много знаков есть на свете. Знать полезно знаки эти.                    Есть  знаки запрещающие, есть предупреждающие.                    Еще знать обязательно – знаки указательные!</vt:lpstr>
      <vt:lpstr>                Город, в котором с тобой мы живем,                     Можно по праву сравнить с букварем.   Вот она,азбука,над мостовой:      Знаки развешены над головой.         Азбукой улиц, проспектов, дорог  </vt:lpstr>
      <vt:lpstr>         Стоп, машина, стоп, мотор!     Тормози скорей, шофер!              Красный глаз глядит в упор – Это строгий светофор.</vt:lpstr>
      <vt:lpstr>           Иди через улицу там, пешеход,         Где знаком указан тебе «переход».</vt:lpstr>
      <vt:lpstr>А зачем вот тут полоски? Кто-то баловался просто? Полосатая разметка «зеброю» зовется метко. Лишь по «зебре» пешеход через улицу идет.</vt:lpstr>
      <vt:lpstr>Шутить с дорогою опасно! Говорю вам не напрасно! А чтоб не было здесь спора – Прошу вас в «Школу светофора».</vt:lpstr>
      <vt:lpstr>Чтобы не было несчастья, Запомните, друзья, Что на проезжей части Играть нельзя! </vt:lpstr>
      <vt:lpstr>Слайд 17</vt:lpstr>
      <vt:lpstr>   Спешат грузовые, фырчат легковые.      Торопятся, мчатся, как будто живые. У каждой машины дела и заботы.   Машины выходят с утра на работу.</vt:lpstr>
      <vt:lpstr>Правил дорожных на свете не мало. Все бы их выучить нам не мешало</vt:lpstr>
      <vt:lpstr>Слайд 20</vt:lpstr>
      <vt:lpstr>       Азбукой улиц, проспектов,дорог       Город дает нам все время урок. Азбуку города помни всегда,        Чтоб не случилась с тобою беда.</vt:lpstr>
      <vt:lpstr> Мы не скажем, что сейчас для  ворот опасен пас… Но бесспорно вывод ясен, что для жизни пас опасен! Не дороги, а дворы – место для  такой игры!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«Дорожная Азбука»</dc:title>
  <dc:creator>Admin</dc:creator>
  <cp:lastModifiedBy>Admin</cp:lastModifiedBy>
  <cp:revision>1</cp:revision>
  <dcterms:created xsi:type="dcterms:W3CDTF">2013-02-02T15:06:26Z</dcterms:created>
  <dcterms:modified xsi:type="dcterms:W3CDTF">2013-02-02T15:08:37Z</dcterms:modified>
</cp:coreProperties>
</file>