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Layouts/slideLayout13.xml" ContentType="application/vnd.openxmlformats-officedocument.presentationml.slideLayout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customXml/itemProps5.xml" ContentType="application/vnd.openxmlformats-officedocument.customXmlPropertie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2"/>
  </p:sldMasterIdLst>
  <p:sldIdLst>
    <p:sldId id="256" r:id="rId13"/>
    <p:sldId id="257" r:id="rId14"/>
    <p:sldId id="262" r:id="rId15"/>
    <p:sldId id="259" r:id="rId16"/>
    <p:sldId id="258" r:id="rId17"/>
    <p:sldId id="263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customXml" Target="../../customXml/item1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customXml" Target="../../customXml/item10.xml"/><Relationship Id="rId6" Type="http://schemas.openxmlformats.org/officeDocument/2006/relationships/tags" Target="../tags/tag6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5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customXml" Target="../../customXml/item4.xml"/><Relationship Id="rId6" Type="http://schemas.openxmlformats.org/officeDocument/2006/relationships/tags" Target="../tags/tag12.xml"/><Relationship Id="rId11" Type="http://schemas.openxmlformats.org/officeDocument/2006/relationships/image" Target="../media/image5.png"/><Relationship Id="rId5" Type="http://schemas.openxmlformats.org/officeDocument/2006/relationships/tags" Target="../tags/tag11.xml"/><Relationship Id="rId10" Type="http://schemas.openxmlformats.org/officeDocument/2006/relationships/image" Target="../media/image4.png"/><Relationship Id="rId4" Type="http://schemas.openxmlformats.org/officeDocument/2006/relationships/tags" Target="../tags/tag10.xml"/><Relationship Id="rId9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customXml" Target="../../customXml/item6.xml"/><Relationship Id="rId6" Type="http://schemas.openxmlformats.org/officeDocument/2006/relationships/tags" Target="../tags/tag18.xml"/><Relationship Id="rId11" Type="http://schemas.openxmlformats.org/officeDocument/2006/relationships/image" Target="../media/image5.png"/><Relationship Id="rId5" Type="http://schemas.openxmlformats.org/officeDocument/2006/relationships/tags" Target="../tags/tag17.xml"/><Relationship Id="rId10" Type="http://schemas.openxmlformats.org/officeDocument/2006/relationships/image" Target="../media/image4.png"/><Relationship Id="rId4" Type="http://schemas.openxmlformats.org/officeDocument/2006/relationships/tags" Target="../tags/tag16.xml"/><Relationship Id="rId9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image" Target="../media/image5.png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4.png"/><Relationship Id="rId2" Type="http://schemas.openxmlformats.org/officeDocument/2006/relationships/tags" Target="../tags/tag20.xml"/><Relationship Id="rId1" Type="http://schemas.openxmlformats.org/officeDocument/2006/relationships/customXml" Target="../../customXml/item8.xml"/><Relationship Id="rId6" Type="http://schemas.openxmlformats.org/officeDocument/2006/relationships/tags" Target="../tags/tag24.xml"/><Relationship Id="rId11" Type="http://schemas.openxmlformats.org/officeDocument/2006/relationships/image" Target="../media/image3.png"/><Relationship Id="rId5" Type="http://schemas.openxmlformats.org/officeDocument/2006/relationships/tags" Target="../tags/tag23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image" Target="../media/image5.png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image" Target="../media/image4.png"/><Relationship Id="rId2" Type="http://schemas.openxmlformats.org/officeDocument/2006/relationships/tags" Target="../tags/tag28.xml"/><Relationship Id="rId1" Type="http://schemas.openxmlformats.org/officeDocument/2006/relationships/customXml" Target="../../customXml/item9.xml"/><Relationship Id="rId6" Type="http://schemas.openxmlformats.org/officeDocument/2006/relationships/tags" Target="../tags/tag32.xml"/><Relationship Id="rId11" Type="http://schemas.openxmlformats.org/officeDocument/2006/relationships/image" Target="../media/image3.png"/><Relationship Id="rId5" Type="http://schemas.openxmlformats.org/officeDocument/2006/relationships/tags" Target="../tags/tag3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customXml" Target="../../customXml/item1.xml"/><Relationship Id="rId6" Type="http://schemas.openxmlformats.org/officeDocument/2006/relationships/tags" Target="../tags/tag40.xml"/><Relationship Id="rId11" Type="http://schemas.openxmlformats.org/officeDocument/2006/relationships/image" Target="../media/image5.png"/><Relationship Id="rId5" Type="http://schemas.openxmlformats.org/officeDocument/2006/relationships/tags" Target="../tags/tag39.xml"/><Relationship Id="rId10" Type="http://schemas.openxmlformats.org/officeDocument/2006/relationships/image" Target="../media/image4.png"/><Relationship Id="rId4" Type="http://schemas.openxmlformats.org/officeDocument/2006/relationships/tags" Target="../tags/tag38.xml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customXml" Target="../../customXml/item3.xml"/><Relationship Id="rId6" Type="http://schemas.openxmlformats.org/officeDocument/2006/relationships/tags" Target="../tags/tag46.xml"/><Relationship Id="rId11" Type="http://schemas.openxmlformats.org/officeDocument/2006/relationships/image" Target="../media/image5.png"/><Relationship Id="rId5" Type="http://schemas.openxmlformats.org/officeDocument/2006/relationships/tags" Target="../tags/tag45.xml"/><Relationship Id="rId10" Type="http://schemas.openxmlformats.org/officeDocument/2006/relationships/image" Target="../media/image4.png"/><Relationship Id="rId4" Type="http://schemas.openxmlformats.org/officeDocument/2006/relationships/tags" Target="../tags/tag44.xml"/><Relationship Id="rId9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customXml" Target="../../customXml/item2.xml"/><Relationship Id="rId6" Type="http://schemas.openxmlformats.org/officeDocument/2006/relationships/tags" Target="../tags/tag52.xml"/><Relationship Id="rId11" Type="http://schemas.openxmlformats.org/officeDocument/2006/relationships/image" Target="../media/image5.png"/><Relationship Id="rId5" Type="http://schemas.openxmlformats.org/officeDocument/2006/relationships/tags" Target="../tags/tag51.xml"/><Relationship Id="rId10" Type="http://schemas.openxmlformats.org/officeDocument/2006/relationships/image" Target="../media/image4.png"/><Relationship Id="rId4" Type="http://schemas.openxmlformats.org/officeDocument/2006/relationships/tags" Target="../tags/tag50.xml"/><Relationship Id="rId9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 descr="Palette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screen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screen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screen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screen"/>
          <a:stretch>
            <a:fillRect/>
          </a:stretch>
        </p:blipFill>
        <p:spPr>
          <a:xfrm>
            <a:off x="2366695" y="4924044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screen"/>
          <a:stretch>
            <a:fillRect/>
          </a:stretch>
        </p:blipFill>
        <p:spPr>
          <a:xfrm>
            <a:off x="4143375" y="492404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screen"/>
          <a:stretch>
            <a:fillRect/>
          </a:stretch>
        </p:blipFill>
        <p:spPr>
          <a:xfrm>
            <a:off x="5920054" y="4924044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buNone/>
              <a:defRPr sz="3200"/>
            </a:lvl1pPr>
            <a:lvl2pPr algn="r" rtl="0" eaLnBrk="1" latinLnBrk="0" hangingPunct="1">
              <a:buNone/>
              <a:defRPr sz="3200"/>
            </a:lvl2pPr>
            <a:lvl3pPr algn="r" rtl="0" eaLnBrk="1" latinLnBrk="0" hangingPunct="1">
              <a:buNone/>
              <a:defRPr sz="3200"/>
            </a:lvl3pPr>
            <a:lvl4pPr algn="r" rtl="0" eaLnBrk="1" latinLnBrk="0" hangingPunct="1">
              <a:buNone/>
              <a:defRPr sz="3200"/>
            </a:lvl4pPr>
            <a:lvl5pPr algn="r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buNone/>
              <a:defRPr sz="3200"/>
            </a:lvl1pPr>
            <a:lvl2pPr algn="r" rtl="0" eaLnBrk="1" latinLnBrk="0" hangingPunct="1">
              <a:buNone/>
              <a:defRPr sz="3200"/>
            </a:lvl2pPr>
            <a:lvl3pPr algn="r" rtl="0" eaLnBrk="1" latinLnBrk="0" hangingPunct="1">
              <a:buNone/>
              <a:defRPr sz="3200"/>
            </a:lvl3pPr>
            <a:lvl4pPr algn="r" rtl="0" eaLnBrk="1" latinLnBrk="0" hangingPunct="1">
              <a:buNone/>
              <a:defRPr sz="3200"/>
            </a:lvl4pPr>
            <a:lvl5pPr algn="r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buNone/>
              <a:defRPr sz="3200"/>
            </a:lvl1pPr>
            <a:lvl2pPr algn="r" rtl="0" eaLnBrk="1" latinLnBrk="0" hangingPunct="1">
              <a:buNone/>
              <a:defRPr sz="3200"/>
            </a:lvl2pPr>
            <a:lvl3pPr algn="r" rtl="0" eaLnBrk="1" latinLnBrk="0" hangingPunct="1">
              <a:buNone/>
              <a:defRPr sz="3200"/>
            </a:lvl3pPr>
            <a:lvl4pPr algn="r" rtl="0" eaLnBrk="1" latinLnBrk="0" hangingPunct="1">
              <a:buNone/>
              <a:defRPr sz="3200"/>
            </a:lvl4pPr>
            <a:lvl5pPr algn="r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screen"/>
          <a:stretch>
            <a:fillRect/>
          </a:stretch>
        </p:blipFill>
        <p:spPr>
          <a:xfrm>
            <a:off x="7845552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screen"/>
          <a:stretch>
            <a:fillRect/>
          </a:stretch>
        </p:blipFill>
        <p:spPr>
          <a:xfrm>
            <a:off x="7845552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screen"/>
          <a:stretch>
            <a:fillRect/>
          </a:stretch>
        </p:blipFill>
        <p:spPr>
          <a:xfrm>
            <a:off x="7845552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buNone/>
              <a:defRPr sz="3200"/>
            </a:lvl1pPr>
            <a:lvl2pPr algn="r" rtl="0" eaLnBrk="1" latinLnBrk="0" hangingPunct="1">
              <a:buNone/>
              <a:defRPr sz="3200"/>
            </a:lvl2pPr>
            <a:lvl3pPr algn="r" rtl="0" eaLnBrk="1" latinLnBrk="0" hangingPunct="1">
              <a:buNone/>
              <a:defRPr sz="3200"/>
            </a:lvl3pPr>
            <a:lvl4pPr algn="r" rtl="0" eaLnBrk="1" latinLnBrk="0" hangingPunct="1">
              <a:buNone/>
              <a:defRPr sz="3200"/>
            </a:lvl4pPr>
            <a:lvl5pPr algn="r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buNone/>
              <a:defRPr sz="3200"/>
            </a:lvl1pPr>
            <a:lvl2pPr algn="r" rtl="0" eaLnBrk="1" latinLnBrk="0" hangingPunct="1">
              <a:buNone/>
              <a:defRPr sz="3200"/>
            </a:lvl2pPr>
            <a:lvl3pPr algn="r" rtl="0" eaLnBrk="1" latinLnBrk="0" hangingPunct="1">
              <a:buNone/>
              <a:defRPr sz="3200"/>
            </a:lvl3pPr>
            <a:lvl4pPr algn="r" rtl="0" eaLnBrk="1" latinLnBrk="0" hangingPunct="1">
              <a:buNone/>
              <a:defRPr sz="3200"/>
            </a:lvl4pPr>
            <a:lvl5pPr algn="r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buNone/>
              <a:defRPr sz="3200"/>
            </a:lvl1pPr>
            <a:lvl2pPr algn="r" rtl="0" eaLnBrk="1" latinLnBrk="0" hangingPunct="1">
              <a:buNone/>
              <a:defRPr sz="3200"/>
            </a:lvl2pPr>
            <a:lvl3pPr algn="r" rtl="0" eaLnBrk="1" latinLnBrk="0" hangingPunct="1">
              <a:buNone/>
              <a:defRPr sz="3200"/>
            </a:lvl3pPr>
            <a:lvl4pPr algn="r" rtl="0" eaLnBrk="1" latinLnBrk="0" hangingPunct="1">
              <a:buNone/>
              <a:defRPr sz="3200"/>
            </a:lvl4pPr>
            <a:lvl5pPr algn="r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7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buNone/>
              <a:defRPr sz="3200"/>
            </a:lvl1pPr>
            <a:lvl2pPr algn="r" rtl="0" eaLnBrk="1" latinLnBrk="0" hangingPunct="1">
              <a:buNone/>
              <a:defRPr sz="3200"/>
            </a:lvl2pPr>
            <a:lvl3pPr algn="r" rtl="0" eaLnBrk="1" latinLnBrk="0" hangingPunct="1">
              <a:buNone/>
              <a:defRPr sz="3200"/>
            </a:lvl3pPr>
            <a:lvl4pPr algn="r" rtl="0" eaLnBrk="1" latinLnBrk="0" hangingPunct="1">
              <a:buNone/>
              <a:defRPr sz="3200"/>
            </a:lvl4pPr>
            <a:lvl5pPr algn="r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screen"/>
          <a:stretch>
            <a:fillRect/>
          </a:stretch>
        </p:blipFill>
        <p:spPr>
          <a:xfrm>
            <a:off x="7845552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screen"/>
          <a:stretch>
            <a:fillRect/>
          </a:stretch>
        </p:blipFill>
        <p:spPr>
          <a:xfrm>
            <a:off x="7845552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screen"/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screen"/>
          <a:stretch>
            <a:fillRect/>
          </a:stretch>
        </p:blipFill>
        <p:spPr>
          <a:xfrm>
            <a:off x="7845552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096366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2873045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64972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642640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screen"/>
          <a:stretch>
            <a:fillRect/>
          </a:stretch>
        </p:blipFill>
        <p:spPr>
          <a:xfrm>
            <a:off x="1478356" y="492404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screen"/>
          <a:stretch>
            <a:fillRect/>
          </a:stretch>
        </p:blipFill>
        <p:spPr>
          <a:xfrm>
            <a:off x="3255035" y="4924044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screen"/>
          <a:stretch>
            <a:fillRect/>
          </a:stretch>
        </p:blipFill>
        <p:spPr>
          <a:xfrm>
            <a:off x="5031714" y="4924044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screen"/>
          <a:stretch>
            <a:fillRect/>
          </a:stretch>
        </p:blipFill>
        <p:spPr>
          <a:xfrm>
            <a:off x="6808393" y="4924044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screen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screen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screen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3 варианта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screen"/>
          <a:stretch>
            <a:fillRect/>
          </a:stretch>
        </p:blipFill>
        <p:spPr>
          <a:xfrm>
            <a:off x="2366695" y="4924044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screen"/>
          <a:stretch>
            <a:fillRect/>
          </a:stretch>
        </p:blipFill>
        <p:spPr>
          <a:xfrm>
            <a:off x="4143375" y="492404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screen"/>
          <a:stretch>
            <a:fillRect/>
          </a:stretch>
        </p:blipFill>
        <p:spPr>
          <a:xfrm>
            <a:off x="5920054" y="4924044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3 варианта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screen"/>
          <a:stretch>
            <a:fillRect/>
          </a:stretch>
        </p:blipFill>
        <p:spPr>
          <a:xfrm>
            <a:off x="2366695" y="4924044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screen"/>
          <a:stretch>
            <a:fillRect/>
          </a:stretch>
        </p:blipFill>
        <p:spPr>
          <a:xfrm>
            <a:off x="4143375" y="492404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screen"/>
          <a:stretch>
            <a:fillRect/>
          </a:stretch>
        </p:blipFill>
        <p:spPr>
          <a:xfrm>
            <a:off x="5920054" y="4924044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18C6EB-72A9-4F10-BC67-1FCF25E3F438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DCEF34-F8DB-4411-872B-6C5C5B946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5" r:id="rId2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4.jpe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_XuTQI-8Rm2M/TQnitxQiPXI/AAAAAAAAFgg/HocabqQDzFE/s1600/%D0%BC%D0%BE%D1%82%D0%BE%D1%86%D0%B8%D0%BA%D0%BB.jpg" TargetMode="External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6.jpe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hyperlink" Target="http://1.bp.blogspot.com/_XuTQI-8Rm2M/TQni0qtiyPI/AAAAAAAAFgk/DbQqfElRYGk/s1600/%D0%BF%D0%BE%D0%B5%D0%B7%D0%B4.jpg" TargetMode="External"/><Relationship Id="rId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hyperlink" Target="http://3.bp.blogspot.com/_XuTQI-8Rm2M/TQnhxWX-JfI/AAAAAAAAFf4/MJkEUtGmXbw/s1600/%D0%B0%D0%B2%D1%82%D0%BE%D0%B1%D1%83%D1%81.jpg" TargetMode="External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1.xml"/><Relationship Id="rId5" Type="http://schemas.openxmlformats.org/officeDocument/2006/relationships/image" Target="../media/image15.jpeg"/><Relationship Id="rId4" Type="http://schemas.openxmlformats.org/officeDocument/2006/relationships/hyperlink" Target="http://3.bp.blogspot.com/_XuTQI-8Rm2M/TQnhxWX-JfI/AAAAAAAAFf4/MJkEUtGmXbw/s1600/%D0%B0%D0%B2%D1%82%D0%BE%D0%B1%D1%83%D1%8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D0%B8)+7.JPG" TargetMode="External"/><Relationship Id="rId2" Type="http://schemas.openxmlformats.org/officeDocument/2006/relationships/hyperlink" Target="http://4.bp.blogspot.com/_XuTQI-8Rm2M/TM2O2lE3RdI/AAAAAAAAFFA/K1ZvZ5Wz3Y8/s1600/%D0%9B%D0%BE%D0%B3%D0%B8%D1%87%D0%B5%D1%81%D0%BA%D0%B8%D0%B5+%D0%A0%D0%B0%D1%81%D0%BA%D1%80%D0%B0%D1%81%D0%BA%D0%B8+(%D0%A0%D0%B0%D0%B7%D1%83%D0%BA%D1%80%D0%B0%D1%88%D0%BA%D0%B8)+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azvitierebenka.com/2010/02/blog-post_01.html" TargetMode="External"/><Relationship Id="rId4" Type="http://schemas.openxmlformats.org/officeDocument/2006/relationships/hyperlink" Target="http://2.bp.blogspot.com/_XuTQI-8Rm2M/TArRxibn-BI/AAAAAAAACWc/IpB21I4D6H8/s1600/ship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714356"/>
            <a:ext cx="6386514" cy="5000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Интерактивное приложение к развивающему занятию педагога-психолога «Путешествие в сказочный город» </a:t>
            </a:r>
            <a:br>
              <a:rPr lang="ru-RU" sz="31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200" dirty="0" smtClean="0"/>
              <a:t>Подгрупповая работа на экране, с использованием утилиты </a:t>
            </a:r>
            <a:br>
              <a:rPr lang="ru-RU" sz="2200" dirty="0" smtClean="0"/>
            </a:br>
            <a:r>
              <a:rPr lang="ru-RU" sz="2200" dirty="0" smtClean="0"/>
              <a:t>«Несколько мышей»</a:t>
            </a:r>
            <a:br>
              <a:rPr lang="ru-RU" sz="22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200" dirty="0" smtClean="0"/>
              <a:t>Для старшей логопедической группы с ОНР, с использованием лексической темы «Транспорт»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5486400"/>
            <a:ext cx="4886316" cy="115731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Смекалова Юлия Валерьевна</a:t>
            </a:r>
          </a:p>
          <a:p>
            <a:pPr algn="r"/>
            <a:r>
              <a:rPr lang="ru-RU" dirty="0" smtClean="0"/>
              <a:t>Педагог-психолог </a:t>
            </a:r>
            <a:r>
              <a:rPr lang="ru-RU" dirty="0" smtClean="0"/>
              <a:t>М</a:t>
            </a:r>
            <a:r>
              <a:rPr lang="ru-RU" dirty="0" smtClean="0"/>
              <a:t>Б</a:t>
            </a:r>
            <a:r>
              <a:rPr lang="ru-RU" dirty="0" smtClean="0"/>
              <a:t>ДОУ </a:t>
            </a:r>
            <a:r>
              <a:rPr lang="ru-RU" dirty="0" smtClean="0"/>
              <a:t>Детского сада «Золотой ключик» п.Ванино, Хабаровского края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00"/>
          <a:stretch>
            <a:fillRect/>
          </a:stretch>
        </p:blipFill>
        <p:spPr bwMode="auto">
          <a:xfrm>
            <a:off x="5214942" y="1214422"/>
            <a:ext cx="298633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2071670" y="3786190"/>
            <a:ext cx="50006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71538" y="3786190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276104" y="5253217"/>
            <a:ext cx="1082110" cy="11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711560" y="5333051"/>
            <a:ext cx="674959" cy="515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5678703" y="5928176"/>
            <a:ext cx="2112691" cy="11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00694" y="592933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929190" y="5072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643570" y="52863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3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572132" y="442913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4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6143636" y="521495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6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43702" y="521495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7</a:t>
            </a:r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500826" y="392906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8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7358082" y="400050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9</a:t>
            </a:r>
            <a:endParaRPr lang="ru-RU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7286644" y="52863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10</a:t>
            </a:r>
            <a:endParaRPr lang="ru-RU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072198" y="450057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5</a:t>
            </a:r>
            <a:endParaRPr lang="ru-RU" sz="1200" dirty="0"/>
          </a:p>
        </p:txBody>
      </p:sp>
      <p:sp>
        <p:nvSpPr>
          <p:cNvPr id="35" name="Овал 34"/>
          <p:cNvSpPr/>
          <p:nvPr/>
        </p:nvSpPr>
        <p:spPr>
          <a:xfrm>
            <a:off x="5572132" y="592933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214942" y="521495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715008" y="521495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715008" y="4714884"/>
            <a:ext cx="45719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215074" y="4714884"/>
            <a:ext cx="45719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143636" y="521495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715140" y="521495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715140" y="4143380"/>
            <a:ext cx="45719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286644" y="414338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7286644" y="514351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1071538" y="1714488"/>
            <a:ext cx="3357586" cy="1776853"/>
            <a:chOff x="1071538" y="1643050"/>
            <a:chExt cx="5000660" cy="2200418"/>
          </a:xfrm>
        </p:grpSpPr>
        <p:grpSp>
          <p:nvGrpSpPr>
            <p:cNvPr id="48" name="Группа 29"/>
            <p:cNvGrpSpPr/>
            <p:nvPr/>
          </p:nvGrpSpPr>
          <p:grpSpPr>
            <a:xfrm>
              <a:off x="3856826" y="1643050"/>
              <a:ext cx="500860" cy="1000926"/>
              <a:chOff x="3856826" y="1643050"/>
              <a:chExt cx="500860" cy="1000926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3357554" y="2143116"/>
                <a:ext cx="100013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Прямоугольник 67"/>
              <p:cNvSpPr/>
              <p:nvPr/>
            </p:nvSpPr>
            <p:spPr>
              <a:xfrm>
                <a:off x="3857620" y="1643050"/>
                <a:ext cx="500066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143108" y="3429000"/>
              <a:ext cx="285752" cy="343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</a:t>
              </a:r>
              <a:endParaRPr lang="ru-RU" sz="12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71538" y="2143116"/>
              <a:ext cx="285752" cy="343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2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13342" y="1857364"/>
              <a:ext cx="285752" cy="343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3</a:t>
              </a:r>
              <a:endParaRPr lang="ru-RU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41905" y="2714620"/>
              <a:ext cx="285752" cy="343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4</a:t>
              </a:r>
              <a:endParaRPr lang="ru-RU" sz="12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72066" y="2714620"/>
              <a:ext cx="285752" cy="343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5</a:t>
              </a:r>
              <a:endParaRPr lang="ru-RU" sz="12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72066" y="1785926"/>
              <a:ext cx="285752" cy="343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6</a:t>
              </a:r>
              <a:endParaRPr lang="ru-RU" sz="1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43570" y="1785926"/>
              <a:ext cx="285752" cy="343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7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86446" y="2500306"/>
              <a:ext cx="285752" cy="343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8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214942" y="3500438"/>
              <a:ext cx="285752" cy="343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9</a:t>
              </a:r>
              <a:endParaRPr lang="ru-RU" sz="1200" dirty="0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2357422" y="342900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1357290" y="228599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2357422" y="221455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357422" y="271462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5214942" y="264318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5286380" y="2143116"/>
              <a:ext cx="45719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5643570" y="2143116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5715008" y="264318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5286380" y="3429000"/>
              <a:ext cx="45719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143380"/>
            <a:ext cx="31432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" name="TextBox 68"/>
          <p:cNvSpPr txBox="1"/>
          <p:nvPr/>
        </p:nvSpPr>
        <p:spPr>
          <a:xfrm>
            <a:off x="2571736" y="521495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3</a:t>
            </a:r>
            <a:endParaRPr lang="ru-RU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2571736" y="392906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4</a:t>
            </a:r>
            <a:endParaRPr lang="ru-RU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3357554" y="521495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5</a:t>
            </a:r>
            <a:endParaRPr lang="ru-RU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4000496" y="521495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6</a:t>
            </a:r>
            <a:endParaRPr lang="ru-RU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3286116" y="621508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7</a:t>
            </a:r>
            <a:endParaRPr lang="ru-RU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2071670" y="621508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8</a:t>
            </a:r>
            <a:endParaRPr lang="ru-RU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0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Найди правильный порядок от медленного до быстрого транспорта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lum bright="20000"/>
          </a:blip>
          <a:srcRect/>
          <a:stretch>
            <a:fillRect/>
          </a:stretch>
        </p:blipFill>
        <p:spPr bwMode="auto">
          <a:xfrm>
            <a:off x="1500166" y="1071546"/>
            <a:ext cx="5715040" cy="329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 14"/>
          <p:cNvSpPr/>
          <p:nvPr/>
        </p:nvSpPr>
        <p:spPr>
          <a:xfrm>
            <a:off x="2143108" y="5857892"/>
            <a:ext cx="214314" cy="214314"/>
          </a:xfrm>
          <a:prstGeom prst="ellipse">
            <a:avLst/>
          </a:prstGeom>
          <a:solidFill>
            <a:schemeClr val="bg2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28860" y="58578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14612" y="5857892"/>
            <a:ext cx="214314" cy="214314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000364" y="5857892"/>
            <a:ext cx="214314" cy="214314"/>
          </a:xfrm>
          <a:prstGeom prst="ellipse">
            <a:avLst/>
          </a:prstGeom>
          <a:solidFill>
            <a:srgbClr val="66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000496" y="5857892"/>
            <a:ext cx="214314" cy="214314"/>
          </a:xfrm>
          <a:prstGeom prst="ellipse">
            <a:avLst/>
          </a:prstGeom>
          <a:solidFill>
            <a:srgbClr val="66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286248" y="5857892"/>
            <a:ext cx="214314" cy="214314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572000" y="5857892"/>
            <a:ext cx="214314" cy="214314"/>
          </a:xfrm>
          <a:prstGeom prst="ellipse">
            <a:avLst/>
          </a:prstGeom>
          <a:solidFill>
            <a:schemeClr val="bg2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857752" y="58578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786446" y="5857892"/>
            <a:ext cx="214314" cy="214314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072198" y="5857892"/>
            <a:ext cx="214314" cy="214314"/>
          </a:xfrm>
          <a:prstGeom prst="ellipse">
            <a:avLst/>
          </a:prstGeom>
          <a:solidFill>
            <a:srgbClr val="66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357950" y="5857892"/>
            <a:ext cx="214314" cy="214314"/>
          </a:xfrm>
          <a:prstGeom prst="ellipse">
            <a:avLst/>
          </a:prstGeom>
          <a:solidFill>
            <a:schemeClr val="bg2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643702" y="58578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143375" y="492404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Текст 20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Выбери междугородний транспорт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>
            <a:off x="6513199" y="2487933"/>
            <a:ext cx="2126331" cy="200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screen">
            <a:lum bright="10000"/>
          </a:blip>
          <a:srcRect/>
          <a:stretch>
            <a:fillRect/>
          </a:stretch>
        </p:blipFill>
        <p:spPr bwMode="auto">
          <a:xfrm rot="5400000">
            <a:off x="241495" y="1687276"/>
            <a:ext cx="194583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print">
            <a:lum bright="10000"/>
          </a:blip>
          <a:srcRect l="4217" t="650" r="23862" b="53707"/>
          <a:stretch>
            <a:fillRect/>
          </a:stretch>
        </p:blipFill>
        <p:spPr bwMode="auto">
          <a:xfrm rot="5400000">
            <a:off x="4454637" y="1546099"/>
            <a:ext cx="2020677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 t="49990" r="15003"/>
          <a:stretch>
            <a:fillRect/>
          </a:stretch>
        </p:blipFill>
        <p:spPr bwMode="auto">
          <a:xfrm rot="5400000">
            <a:off x="2464905" y="2750013"/>
            <a:ext cx="1857388" cy="16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6808393" y="492404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Текст 2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1"/>
          </p:nvPr>
        </p:nvSpPr>
        <p:spPr>
          <a:xfrm>
            <a:off x="357158" y="1857364"/>
            <a:ext cx="4357718" cy="1215923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Что за чудо – синий дом!</a:t>
            </a:r>
          </a:p>
          <a:p>
            <a:r>
              <a:rPr lang="ru-RU" sz="9600" dirty="0" smtClean="0"/>
              <a:t>Носит обувь из резины</a:t>
            </a:r>
          </a:p>
          <a:p>
            <a:r>
              <a:rPr lang="ru-RU" sz="9600" dirty="0" smtClean="0"/>
              <a:t>Ребятишек много в нем.</a:t>
            </a:r>
          </a:p>
          <a:p>
            <a:r>
              <a:rPr lang="ru-RU" sz="9600" dirty="0" smtClean="0"/>
              <a:t>И питается бензином!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2" name="Рисунок 21" descr="http://3.bp.blogspot.com/_XuTQI-8Rm2M/TQnhxWX-JfI/AAAAAAAAFf4/MJkEUtGmXbw/s200/%25D0%25B0%25D0%25B2%25D1%2582%25D0%25BE%25D0%25B1%25D1%2583%25D1%2581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1214422"/>
            <a:ext cx="2196000" cy="14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http://1.bp.blogspot.com/_XuTQI-8Rm2M/TQni0qtiyPI/AAAAAAAAFgk/DbQqfElRYGk/s200/%25D0%25BF%25D0%25BE%25D0%25B5%25D0%25B7%25D0%25B4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4572008"/>
            <a:ext cx="2196000" cy="14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2.bp.blogspot.com/_XuTQI-8Rm2M/TQnitxQiPXI/AAAAAAAAFgg/HocabqQDzFE/s200/%25D0%25BC%25D0%25BE%25D1%2582%25D0%25BE%25D1%2586%25D0%25B8%25D0%25BA%25D0%25BB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14942" y="2928934"/>
            <a:ext cx="214314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845552" y="185268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714356"/>
            <a:ext cx="4724419" cy="548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215074" y="857232"/>
            <a:ext cx="23574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Тра-ля-ля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Вперед мы мчимся.</a:t>
            </a:r>
          </a:p>
          <a:p>
            <a:r>
              <a:rPr lang="ru-RU" dirty="0" smtClean="0"/>
              <a:t>По дорожке</a:t>
            </a:r>
          </a:p>
          <a:p>
            <a:r>
              <a:rPr lang="ru-RU" dirty="0" smtClean="0"/>
              <a:t>По кривой.</a:t>
            </a:r>
          </a:p>
          <a:p>
            <a:r>
              <a:rPr lang="ru-RU" dirty="0" smtClean="0"/>
              <a:t>Свет зеленый –</a:t>
            </a:r>
          </a:p>
          <a:p>
            <a:r>
              <a:rPr lang="ru-RU" dirty="0" smtClean="0"/>
              <a:t>Можно ехать.</a:t>
            </a:r>
          </a:p>
          <a:p>
            <a:r>
              <a:rPr lang="ru-RU" dirty="0" smtClean="0"/>
              <a:t>Красный – </a:t>
            </a:r>
          </a:p>
          <a:p>
            <a:r>
              <a:rPr lang="ru-RU" dirty="0" smtClean="0"/>
              <a:t>Едем по другой. </a:t>
            </a:r>
          </a:p>
          <a:p>
            <a:endParaRPr lang="ru-RU" dirty="0" smtClean="0"/>
          </a:p>
          <a:p>
            <a:pPr algn="r"/>
            <a:r>
              <a:rPr lang="ru-RU" sz="1400" i="1" dirty="0" smtClean="0"/>
              <a:t>А.Береславская</a:t>
            </a:r>
            <a:endParaRPr lang="ru-RU" sz="1400" i="1" dirty="0"/>
          </a:p>
        </p:txBody>
      </p:sp>
      <p:pic>
        <p:nvPicPr>
          <p:cNvPr id="7" name="Рисунок 6" descr="http://3.bp.blogspot.com/_XuTQI-8Rm2M/TQnhxWX-JfI/AAAAAAAAFf4/MJkEUtGmXbw/s200/%25D0%25B0%25D0%25B2%25D1%2582%25D0%25BE%25D0%25B1%25D1%2583%25D1%2581.jpg">
            <a:hlinkClick r:id="rId4"/>
          </p:cNvPr>
          <p:cNvPicPr/>
          <p:nvPr/>
        </p:nvPicPr>
        <p:blipFill>
          <a:blip r:embed="rId5" cstate="print"/>
          <a:srcRect l="6506" t="9680" r="5660" b="22560"/>
          <a:stretch>
            <a:fillRect/>
          </a:stretch>
        </p:blipFill>
        <p:spPr bwMode="auto">
          <a:xfrm>
            <a:off x="1714480" y="785794"/>
            <a:ext cx="10715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100" u="sng" dirty="0" smtClean="0">
              <a:hlinkClick r:id="rId2"/>
            </a:endParaRPr>
          </a:p>
          <a:p>
            <a:r>
              <a:rPr lang="ru-RU" sz="1400" u="sng" dirty="0" smtClean="0">
                <a:hlinkClick r:id="rId2"/>
              </a:rPr>
              <a:t>http://4.bp.blogspot.com/_XuTQI-8Rm2M/TM2O2lE3RdI/AAAAAAAAFFA/K1ZvZ5Wz3Y8/s1600/%D0%9B%D0%BE%D0%B3%D0%B8%D1%87%D0%B5%D1%81%D0%BA%D0%B8%D0%B5+%D0%A0%D0%B0%D1%81%D0%BA%D1%80%D0%B0%D1%81%D0%BA%D0%B8+(%D0%A0%D0%B0%D0%B7%D1%83%D0%BA%D1%80%D0%B0%D1%88%D0%BA%</a:t>
            </a:r>
            <a:r>
              <a:rPr lang="ru-RU" sz="1400" u="sng" dirty="0" smtClean="0">
                <a:hlinkClick r:id="rId3"/>
              </a:rPr>
              <a:t>D0%B8)+7.JPG</a:t>
            </a:r>
            <a:r>
              <a:rPr lang="ru-RU" sz="1400" u="sng" dirty="0" smtClean="0"/>
              <a:t> пароход (слайд №</a:t>
            </a:r>
            <a:r>
              <a:rPr lang="en-US" sz="1400" u="sng" dirty="0" smtClean="0"/>
              <a:t>2</a:t>
            </a:r>
            <a:r>
              <a:rPr lang="ru-RU" sz="1400" u="sng" dirty="0" smtClean="0"/>
              <a:t>)</a:t>
            </a:r>
          </a:p>
          <a:p>
            <a:r>
              <a:rPr lang="ru-RU" sz="1400" u="sng" dirty="0" smtClean="0">
                <a:hlinkClick r:id="rId4"/>
              </a:rPr>
              <a:t>http://2.bp.blogspot.com/_XuTQI-8Rm2M/TArRxibn-BI/AAAAAAAACWc/IpB21I4D6H8/s1600/ship.JPG</a:t>
            </a:r>
            <a:r>
              <a:rPr lang="ru-RU" sz="1400" u="sng" dirty="0" smtClean="0"/>
              <a:t> лодка (слайд №</a:t>
            </a:r>
            <a:r>
              <a:rPr lang="en-US" sz="1400" u="sng" dirty="0" smtClean="0"/>
              <a:t>2</a:t>
            </a:r>
            <a:r>
              <a:rPr lang="ru-RU" sz="1400" u="sng" dirty="0" smtClean="0"/>
              <a:t>)</a:t>
            </a:r>
          </a:p>
          <a:p>
            <a:r>
              <a:rPr lang="ru-RU" sz="1400" dirty="0" err="1" smtClean="0"/>
              <a:t>Салмина</a:t>
            </a:r>
            <a:r>
              <a:rPr lang="ru-RU" sz="1400" dirty="0" smtClean="0"/>
              <a:t> Н.Г. Учимся думать. Что за чем следует?: Пособие для детей старшего дошкольного возраста: в 2 ч. Ч.2.- М.: </a:t>
            </a:r>
            <a:r>
              <a:rPr lang="ru-RU" sz="1400" dirty="0" err="1" smtClean="0"/>
              <a:t>Вентана-Граф</a:t>
            </a:r>
            <a:r>
              <a:rPr lang="ru-RU" sz="1400" dirty="0" smtClean="0"/>
              <a:t>, 2007 (слайд</a:t>
            </a:r>
            <a:r>
              <a:rPr lang="en-US" sz="1400" dirty="0" smtClean="0"/>
              <a:t> </a:t>
            </a:r>
            <a:r>
              <a:rPr lang="ru-RU" sz="1400" dirty="0" smtClean="0"/>
              <a:t>№</a:t>
            </a:r>
            <a:r>
              <a:rPr lang="en-US" sz="1400" dirty="0" smtClean="0"/>
              <a:t>3</a:t>
            </a:r>
            <a:r>
              <a:rPr lang="ru-RU" sz="1400" dirty="0" smtClean="0"/>
              <a:t>)</a:t>
            </a:r>
          </a:p>
          <a:p>
            <a:r>
              <a:rPr lang="ru-RU" sz="1400" dirty="0" err="1" smtClean="0"/>
              <a:t>Вохринцева</a:t>
            </a:r>
            <a:r>
              <a:rPr lang="ru-RU" sz="1400" dirty="0" smtClean="0"/>
              <a:t> С. Раскраски «Транспорт». Издательство «Страна фантазий», 2008 (слайд №</a:t>
            </a:r>
            <a:r>
              <a:rPr lang="en-US" sz="1400" dirty="0" smtClean="0"/>
              <a:t>4</a:t>
            </a:r>
            <a:r>
              <a:rPr lang="ru-RU" sz="1400" dirty="0" smtClean="0"/>
              <a:t>)</a:t>
            </a:r>
          </a:p>
          <a:p>
            <a:r>
              <a:rPr lang="ru-RU" sz="1400" dirty="0" smtClean="0"/>
              <a:t>Карточки с изображением транспорта </a:t>
            </a:r>
            <a:r>
              <a:rPr lang="arn-CL" sz="1400" dirty="0" smtClean="0">
                <a:hlinkClick r:id="rId5"/>
              </a:rPr>
              <a:t>http://www.razvitierebenka.com/2010/02/blog-post_01.html</a:t>
            </a:r>
            <a:r>
              <a:rPr lang="ru-RU" sz="1400" dirty="0" smtClean="0"/>
              <a:t> (слайд №</a:t>
            </a:r>
            <a:r>
              <a:rPr lang="en-US" sz="1400" dirty="0" smtClean="0"/>
              <a:t>5</a:t>
            </a:r>
            <a:r>
              <a:rPr lang="ru-RU" sz="1400" dirty="0" smtClean="0"/>
              <a:t>, №</a:t>
            </a:r>
            <a:r>
              <a:rPr lang="en-US" sz="1400" dirty="0" smtClean="0"/>
              <a:t>6</a:t>
            </a:r>
            <a:r>
              <a:rPr lang="ru-RU" sz="1400" smtClean="0"/>
              <a:t>)</a:t>
            </a:r>
            <a:endParaRPr lang="ru-RU" sz="1400" dirty="0" smtClean="0"/>
          </a:p>
          <a:p>
            <a:r>
              <a:rPr lang="ru-RU" sz="1400" dirty="0" smtClean="0"/>
              <a:t>Береславский Л., Береславская А. Современные игровые методики развития интеллекта. Занимательные задания для детей 2-6 лет. – Серия «Развиваем внимание, память, логику». – М.: Школьная пресса, 2010. (слайд №</a:t>
            </a:r>
            <a:r>
              <a:rPr lang="en-US" sz="1400" dirty="0" smtClean="0"/>
              <a:t>6</a:t>
            </a:r>
            <a:r>
              <a:rPr lang="ru-RU" sz="1400" dirty="0" smtClean="0"/>
              <a:t>)</a:t>
            </a:r>
          </a:p>
          <a:p>
            <a:endParaRPr lang="ru-RU" sz="1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28794" y="500042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Использованные в презентации 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3</ChoicesCount>
  <Orientation>Left</Orientation>
</Layout>
</file>

<file path=customXml/item10.xml><?xml version="1.0" encoding="utf-8"?>
<Layout>
  <Type>MultipleChoice</Type>
  <ChoicesCount>3</ChoicesCount>
  <Orientation>Left</Orientation>
</Layout>
</file>

<file path=customXml/item11.xml><?xml version="1.0" encoding="utf-8"?>
<Layout>
  <Type>Drawing</Type>
  <ChoicesCount>0</ChoicesCount>
  <Orientation>Left</Orientation>
</Layout>
</file>

<file path=customXml/item2.xml><?xml version="1.0" encoding="utf-8"?>
<Layout>
  <Type>MultipleChoice</Type>
  <ChoicesCount>3</ChoicesCount>
  <Orientation>Bottom</Orientation>
</Layout>
</file>

<file path=customXml/item3.xml><?xml version="1.0" encoding="utf-8"?>
<Layout>
  <Type>MultipleChoice</Type>
  <ChoicesCount>3</ChoicesCount>
  <Orientation>Bottom</Orientation>
</Layout>
</file>

<file path=customXml/item4.xml><?xml version="1.0" encoding="utf-8"?>
<Layout>
  <Type>MultipleChoice</Type>
  <ChoicesCount>3</ChoicesCount>
  <Orientation>Bottom</Orientation>
</Layout>
</file>

<file path=customXml/item5.xml><?xml version="1.0" encoding="utf-8"?>
<Layout>
  <Type>MultipleChoice</Type>
  <ChoicesCount>3</ChoicesCount>
  <Orientation>Bottom</Orientation>
</Layout>
</file>

<file path=customXml/item6.xml><?xml version="1.0" encoding="utf-8"?>
<Layout>
  <Type>MultipleChoice</Type>
  <ChoicesCount>3</ChoicesCount>
  <Orientation>Right</Orientation>
</Layout>
</file>

<file path=customXml/item7.xml><?xml version="1.0" encoding="utf-8"?>
<Layout>
  <Type>MultipleChoice</Type>
  <ChoicesCount>3</ChoicesCount>
  <Orientation>Left</Orientation>
</Layout>
</file>

<file path=customXml/item8.xml><?xml version="1.0" encoding="utf-8"?>
<Layout>
  <Type>MultipleChoice</Type>
  <ChoicesCount>4</ChoicesCount>
  <Orientation>Right</Orientation>
</Layout>
</file>

<file path=customXml/item9.xml><?xml version="1.0" encoding="utf-8"?>
<Layout>
  <Type>MultipleChoice</Type>
  <ChoicesCount>4</ChoicesCount>
  <Orientation>Bottom</Orientation>
</Layout>
</file>

<file path=customXml/itemProps1.xml><?xml version="1.0" encoding="utf-8"?>
<ds:datastoreItem xmlns:ds="http://schemas.openxmlformats.org/officeDocument/2006/customXml" ds:itemID="{72E4537B-7D1F-4983-8685-A88F259CB043}">
  <ds:schemaRefs/>
</ds:datastoreItem>
</file>

<file path=customXml/itemProps10.xml><?xml version="1.0" encoding="utf-8"?>
<ds:datastoreItem xmlns:ds="http://schemas.openxmlformats.org/officeDocument/2006/customXml" ds:itemID="{C216EE43-9254-4A6B-91FB-0716FBBD733B}">
  <ds:schemaRefs/>
</ds:datastoreItem>
</file>

<file path=customXml/itemProps11.xml><?xml version="1.0" encoding="utf-8"?>
<ds:datastoreItem xmlns:ds="http://schemas.openxmlformats.org/officeDocument/2006/customXml" ds:itemID="{13CDBD01-B03A-4F53-95D2-D87BCEA587C4}">
  <ds:schemaRefs/>
</ds:datastoreItem>
</file>

<file path=customXml/itemProps2.xml><?xml version="1.0" encoding="utf-8"?>
<ds:datastoreItem xmlns:ds="http://schemas.openxmlformats.org/officeDocument/2006/customXml" ds:itemID="{B99BEDA5-BED4-4A08-8176-7F2185B308E4}">
  <ds:schemaRefs/>
</ds:datastoreItem>
</file>

<file path=customXml/itemProps3.xml><?xml version="1.0" encoding="utf-8"?>
<ds:datastoreItem xmlns:ds="http://schemas.openxmlformats.org/officeDocument/2006/customXml" ds:itemID="{F32FECB2-121A-4834-9946-EE042EF11E6B}">
  <ds:schemaRefs/>
</ds:datastoreItem>
</file>

<file path=customXml/itemProps4.xml><?xml version="1.0" encoding="utf-8"?>
<ds:datastoreItem xmlns:ds="http://schemas.openxmlformats.org/officeDocument/2006/customXml" ds:itemID="{EDD8CE65-B820-4B79-B7F3-69AC19443CAA}">
  <ds:schemaRefs/>
</ds:datastoreItem>
</file>

<file path=customXml/itemProps5.xml><?xml version="1.0" encoding="utf-8"?>
<ds:datastoreItem xmlns:ds="http://schemas.openxmlformats.org/officeDocument/2006/customXml" ds:itemID="{B8E679EA-0857-4287-9A9C-2FA202444DD4}">
  <ds:schemaRefs/>
</ds:datastoreItem>
</file>

<file path=customXml/itemProps6.xml><?xml version="1.0" encoding="utf-8"?>
<ds:datastoreItem xmlns:ds="http://schemas.openxmlformats.org/officeDocument/2006/customXml" ds:itemID="{A8B1D198-F8D6-4B14-9DA6-4FC006AEFE23}">
  <ds:schemaRefs/>
</ds:datastoreItem>
</file>

<file path=customXml/itemProps7.xml><?xml version="1.0" encoding="utf-8"?>
<ds:datastoreItem xmlns:ds="http://schemas.openxmlformats.org/officeDocument/2006/customXml" ds:itemID="{EFE68F1B-FB3E-4CF1-966E-C7FA27E7E1AB}">
  <ds:schemaRefs/>
</ds:datastoreItem>
</file>

<file path=customXml/itemProps8.xml><?xml version="1.0" encoding="utf-8"?>
<ds:datastoreItem xmlns:ds="http://schemas.openxmlformats.org/officeDocument/2006/customXml" ds:itemID="{2E0308F4-A5E9-4880-9ADD-9D9AE66D3EF8}">
  <ds:schemaRefs/>
</ds:datastoreItem>
</file>

<file path=customXml/itemProps9.xml><?xml version="1.0" encoding="utf-8"?>
<ds:datastoreItem xmlns:ds="http://schemas.openxmlformats.org/officeDocument/2006/customXml" ds:itemID="{B498BBA2-ADEE-4817-8EFA-148CF181123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329</TotalTime>
  <Words>250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Интерактивное приложение к развивающему занятию педагога-психолога «Путешествие в сказочный город»   Подгрупповая работа на экране, с использованием утилиты  «Несколько мышей»  Для старшей логопедической группы с ОНР, с использованием лексической темы «Транспорт»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С</dc:creator>
  <cp:lastModifiedBy>Grey Wolf</cp:lastModifiedBy>
  <cp:revision>43</cp:revision>
  <dcterms:created xsi:type="dcterms:W3CDTF">2011-04-24T04:17:12Z</dcterms:created>
  <dcterms:modified xsi:type="dcterms:W3CDTF">2011-08-14T11:30:49Z</dcterms:modified>
</cp:coreProperties>
</file>