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5" r:id="rId18"/>
    <p:sldId id="277" r:id="rId19"/>
    <p:sldId id="278" r:id="rId20"/>
    <p:sldId id="280" r:id="rId21"/>
    <p:sldId id="272" r:id="rId22"/>
    <p:sldId id="281" r:id="rId23"/>
    <p:sldId id="282" r:id="rId24"/>
    <p:sldId id="283" r:id="rId25"/>
    <p:sldId id="284" r:id="rId26"/>
    <p:sldId id="285" r:id="rId27"/>
    <p:sldId id="286" r:id="rId28"/>
    <p:sldId id="273" r:id="rId29"/>
    <p:sldId id="274" r:id="rId30"/>
    <p:sldId id="276" r:id="rId31"/>
    <p:sldId id="289" r:id="rId32"/>
    <p:sldId id="288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52" autoAdjust="0"/>
    <p:restoredTop sz="94643" autoAdjust="0"/>
  </p:normalViewPr>
  <p:slideViewPr>
    <p:cSldViewPr>
      <p:cViewPr varScale="1">
        <p:scale>
          <a:sx n="68" d="100"/>
          <a:sy n="68" d="100"/>
        </p:scale>
        <p:origin x="-117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CDC8E-59DC-4E98-A13D-6B76AAB55B36}" type="datetimeFigureOut">
              <a:rPr lang="ru-RU"/>
              <a:pPr>
                <a:defRPr/>
              </a:pPr>
              <a:t>08.10.2013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FA6B6-33F3-450B-A917-9CC43BFF9F5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D0F1B-5CE7-488C-87E6-BB34355BF0E9}" type="datetimeFigureOut">
              <a:rPr lang="ru-RU"/>
              <a:pPr>
                <a:defRPr/>
              </a:pPr>
              <a:t>08.10.2013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8404D-E859-48D3-A684-B9998D1809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51FBD-F438-48AC-9790-8A2A9885BD6E}" type="datetimeFigureOut">
              <a:rPr lang="ru-RU"/>
              <a:pPr>
                <a:defRPr/>
              </a:pPr>
              <a:t>08.10.2013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40BBD-9D5C-4B8A-95E3-D65D5F47E93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3D219-D1D3-4B78-816F-655E0D1709C5}" type="datetimeFigureOut">
              <a:rPr lang="ru-RU"/>
              <a:pPr>
                <a:defRPr/>
              </a:pPr>
              <a:t>08.10.2013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10CD9-DBDC-436A-8E8C-DAFF775DB9C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93768-B804-46E0-8A0A-71C09A8E0457}" type="datetimeFigureOut">
              <a:rPr lang="ru-RU"/>
              <a:pPr>
                <a:defRPr/>
              </a:pPr>
              <a:t>08.10.2013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0A64E-01DD-4459-B27D-8DB53D36F71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AED24-14E6-41D8-AE93-39C665BCCCAB}" type="datetimeFigureOut">
              <a:rPr lang="ru-RU"/>
              <a:pPr>
                <a:defRPr/>
              </a:pPr>
              <a:t>08.10.2013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DCBBC-8C44-43C2-BA00-851D47B28C3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F65CE-4447-4592-B519-5BE5628B0FB9}" type="datetimeFigureOut">
              <a:rPr lang="ru-RU"/>
              <a:pPr>
                <a:defRPr/>
              </a:pPr>
              <a:t>08.10.2013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CDD0C-A16A-47C0-946C-C0F8B09345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3F60B-0E72-4DB9-9D4E-0FD7D3EF7A74}" type="datetimeFigureOut">
              <a:rPr lang="ru-RU"/>
              <a:pPr>
                <a:defRPr/>
              </a:pPr>
              <a:t>08.10.2013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D7ED8-9DFD-4B46-8821-79030BDF5D9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FE16C-1266-441B-BBA6-28C79810A90C}" type="datetimeFigureOut">
              <a:rPr lang="ru-RU"/>
              <a:pPr>
                <a:defRPr/>
              </a:pPr>
              <a:t>08.10.2013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0A1A7-CC9B-48D1-B6F1-B03ABC0CBA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D68DC-0340-4A8A-B433-E1642A460356}" type="datetimeFigureOut">
              <a:rPr lang="ru-RU"/>
              <a:pPr>
                <a:defRPr/>
              </a:pPr>
              <a:t>08.10.2013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DBAAE-35B7-4AD9-9B19-7C0244DEDCF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218A2-8EF7-4C97-A2AE-147E62119109}" type="datetimeFigureOut">
              <a:rPr lang="ru-RU"/>
              <a:pPr>
                <a:defRPr/>
              </a:pPr>
              <a:t>08.10.2013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84EE4-394A-47B6-A174-40AA30DA4B2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DA4FF89-A9EF-41E7-B333-A2D8F146A9EB}" type="datetimeFigureOut">
              <a:rPr lang="ru-RU"/>
              <a:pPr>
                <a:defRPr/>
              </a:pPr>
              <a:t>08.10.2013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C8DE644-E897-4F42-8FD7-B1BD256638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755650" y="1989138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/>
              <a:t>Проект по правилам дорожного движения на тему: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«Правила движения для всех без исключения 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6375" y="4149725"/>
            <a:ext cx="6400800" cy="1752600"/>
          </a:xfrm>
        </p:spPr>
        <p:txBody>
          <a:bodyPr rtlCol="0">
            <a:normAutofit fontScale="92500" lnSpcReduction="10000"/>
          </a:bodyPr>
          <a:lstStyle/>
          <a:p>
            <a:pPr eaLnBrk="1" hangingPunct="1"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Составители: старший воспитатель: </a:t>
            </a:r>
            <a:r>
              <a:rPr lang="ru-RU" sz="2800" b="1" i="1" dirty="0" smtClean="0">
                <a:solidFill>
                  <a:schemeClr val="tx1"/>
                </a:solidFill>
              </a:rPr>
              <a:t>Сидорова И.Е.</a:t>
            </a:r>
            <a:endParaRPr lang="ru-RU" sz="2800" dirty="0" smtClean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       Воспитатель: </a:t>
            </a:r>
            <a:r>
              <a:rPr lang="ru-RU" sz="2800" b="1" i="1" dirty="0" smtClean="0">
                <a:solidFill>
                  <a:schemeClr val="tx1"/>
                </a:solidFill>
              </a:rPr>
              <a:t>Королева Т.В.</a:t>
            </a:r>
          </a:p>
          <a:p>
            <a:pPr eaLnBrk="1" hangingPunct="1">
              <a:defRPr/>
            </a:pPr>
            <a:r>
              <a:rPr lang="ru-RU" sz="2800" b="1" i="1" dirty="0" smtClean="0">
                <a:solidFill>
                  <a:schemeClr val="tx1"/>
                </a:solidFill>
              </a:rPr>
              <a:t>2013 год.</a:t>
            </a:r>
            <a:endParaRPr lang="ru-RU" sz="2800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Развивать:</a:t>
            </a:r>
            <a:endParaRPr lang="ru-RU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513" cy="4924425"/>
          </a:xfrm>
        </p:spPr>
        <p:txBody>
          <a:bodyPr/>
          <a:lstStyle/>
          <a:p>
            <a:pPr eaLnBrk="1" hangingPunct="1"/>
            <a:r>
              <a:rPr lang="ru-RU" sz="2400" smtClean="0"/>
              <a:t>способность к овладению детьми элементарными правилами безопасного поведения в экстремальных ситуациях; </a:t>
            </a:r>
          </a:p>
          <a:p>
            <a:pPr eaLnBrk="1" hangingPunct="1"/>
            <a:r>
              <a:rPr lang="ru-RU" sz="2400" smtClean="0"/>
              <a:t>представления о нормах культурной жизни и закрепить на прак­тике правила поведения;</a:t>
            </a:r>
          </a:p>
          <a:p>
            <a:pPr eaLnBrk="1" hangingPunct="1"/>
            <a:r>
              <a:rPr lang="ru-RU" sz="2400" smtClean="0"/>
              <a:t>представления о видах транспорта;  </a:t>
            </a:r>
          </a:p>
          <a:p>
            <a:pPr eaLnBrk="1" hangingPunct="1"/>
            <a:r>
              <a:rPr lang="ru-RU" sz="2400" smtClean="0"/>
              <a:t> интерес к разным видам транспорта; </a:t>
            </a:r>
          </a:p>
          <a:p>
            <a:pPr eaLnBrk="1" hangingPunct="1"/>
            <a:r>
              <a:rPr lang="ru-RU" sz="2400" smtClean="0"/>
              <a:t> способность организовывать свою деятельность так, чтобы было безопасно и самому, и окружающим; </a:t>
            </a:r>
          </a:p>
          <a:p>
            <a:pPr eaLnBrk="1" hangingPunct="1"/>
            <a:r>
              <a:rPr lang="ru-RU" sz="2400" smtClean="0"/>
              <a:t>психофизиологические качества, мотивационно -поведенческой культуры, которые обеспечивали безопасность ребенка на улице.</a:t>
            </a:r>
          </a:p>
          <a:p>
            <a:pPr eaLnBrk="1" hangingPunct="1">
              <a:buFont typeface="Arial" charset="0"/>
              <a:buNone/>
            </a:pPr>
            <a:endParaRPr lang="ru-RU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29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Родители и педагоги.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513" cy="4708525"/>
          </a:xfrm>
        </p:spPr>
        <p:txBody>
          <a:bodyPr/>
          <a:lstStyle/>
          <a:p>
            <a:pPr eaLnBrk="1" hangingPunct="1"/>
            <a:r>
              <a:rPr lang="ru-RU" b="1" smtClean="0"/>
              <a:t>Родители:</a:t>
            </a:r>
            <a:endParaRPr lang="ru-RU" smtClean="0"/>
          </a:p>
          <a:p>
            <a:pPr eaLnBrk="1" hangingPunct="1"/>
            <a:r>
              <a:rPr lang="ru-RU" smtClean="0"/>
              <a:t>осознанная причастность к воспитанию личности безопасного типа.</a:t>
            </a:r>
          </a:p>
          <a:p>
            <a:pPr eaLnBrk="1" hangingPunct="1"/>
            <a:r>
              <a:rPr lang="ru-RU" smtClean="0"/>
              <a:t> </a:t>
            </a:r>
            <a:r>
              <a:rPr lang="ru-RU" b="1" smtClean="0"/>
              <a:t>Педагоги:</a:t>
            </a:r>
            <a:endParaRPr lang="ru-RU" smtClean="0"/>
          </a:p>
          <a:p>
            <a:pPr eaLnBrk="1" hangingPunct="1"/>
            <a:r>
              <a:rPr lang="ru-RU" smtClean="0"/>
              <a:t>сформированная ориентация на реализацию компетентного подхода к развитию ценностей здорового и безопасного образа жизни.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 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Ожидаемый результат: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3600" smtClean="0"/>
              <a:t>1. Осознанное правильное отношение детей к правилам поведения на проезжей части дороги.</a:t>
            </a:r>
          </a:p>
          <a:p>
            <a:pPr eaLnBrk="1" hangingPunct="1">
              <a:buFont typeface="Arial" charset="0"/>
              <a:buNone/>
            </a:pPr>
            <a:r>
              <a:rPr lang="ru-RU" sz="3600" smtClean="0"/>
              <a:t>2. Сформировать знания  по ПДД. 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33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Способы оценки: </a:t>
            </a:r>
            <a:endParaRPr lang="ru-RU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513" cy="4781550"/>
          </a:xfrm>
        </p:spPr>
        <p:txBody>
          <a:bodyPr/>
          <a:lstStyle/>
          <a:p>
            <a:pPr eaLnBrk="1" hangingPunct="1"/>
            <a:r>
              <a:rPr lang="ru-RU" smtClean="0"/>
              <a:t>Экскурсии на проезжую часть.</a:t>
            </a:r>
          </a:p>
          <a:p>
            <a:pPr eaLnBrk="1" hangingPunct="1"/>
            <a:r>
              <a:rPr lang="ru-RU" smtClean="0"/>
              <a:t>«Автомойку».</a:t>
            </a:r>
          </a:p>
          <a:p>
            <a:pPr eaLnBrk="1" hangingPunct="1"/>
            <a:r>
              <a:rPr lang="ru-RU" smtClean="0"/>
              <a:t>Наблюдения.</a:t>
            </a:r>
          </a:p>
          <a:p>
            <a:pPr eaLnBrk="1" hangingPunct="1"/>
            <a:r>
              <a:rPr lang="ru-RU" smtClean="0"/>
              <a:t>Беседы.</a:t>
            </a:r>
          </a:p>
          <a:p>
            <a:pPr eaLnBrk="1" hangingPunct="1"/>
            <a:r>
              <a:rPr lang="ru-RU" smtClean="0"/>
              <a:t>Анализ продуктов творчества детей.</a:t>
            </a:r>
          </a:p>
          <a:p>
            <a:pPr eaLnBrk="1" hangingPunct="1"/>
            <a:r>
              <a:rPr lang="ru-RU" smtClean="0"/>
              <a:t>Дидактические игры.</a:t>
            </a:r>
          </a:p>
          <a:p>
            <a:pPr eaLnBrk="1" hangingPunct="1"/>
            <a:r>
              <a:rPr lang="ru-RU" smtClean="0"/>
              <a:t>Подвижные игры.</a:t>
            </a:r>
          </a:p>
          <a:p>
            <a:pPr eaLnBrk="1" hangingPunct="1"/>
            <a:r>
              <a:rPr lang="ru-RU" smtClean="0"/>
              <a:t>Беседа с инспектором ГБДД.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36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 и оборудование: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513" cy="4924425"/>
          </a:xfrm>
        </p:spPr>
        <p:txBody>
          <a:bodyPr/>
          <a:lstStyle/>
          <a:p>
            <a:pPr eaLnBrk="1" hangingPunct="1"/>
            <a:r>
              <a:rPr lang="ru-RU" sz="1800" smtClean="0"/>
              <a:t>Справочная и художественная литература, загадки, иллюстрации, дидактические игры, стихи, тесты</a:t>
            </a:r>
          </a:p>
          <a:p>
            <a:pPr eaLnBrk="1" hangingPunct="1">
              <a:buFont typeface="Calibri" pitchFamily="34" charset="0"/>
              <a:buAutoNum type="arabicPeriod"/>
            </a:pPr>
            <a:r>
              <a:rPr lang="ru-RU" sz="1800" smtClean="0"/>
              <a:t>Наглядный, и иллюстрированный материал (открытки, фотографии и т.д.)</a:t>
            </a:r>
          </a:p>
          <a:p>
            <a:pPr eaLnBrk="1" hangingPunct="1">
              <a:buFont typeface="Calibri" pitchFamily="34" charset="0"/>
              <a:buAutoNum type="arabicPeriod"/>
            </a:pPr>
            <a:r>
              <a:rPr lang="ru-RU" sz="1800" smtClean="0"/>
              <a:t>Модель макета</a:t>
            </a:r>
          </a:p>
          <a:p>
            <a:pPr eaLnBrk="1" hangingPunct="1">
              <a:buFont typeface="Calibri" pitchFamily="34" charset="0"/>
              <a:buAutoNum type="arabicPeriod"/>
            </a:pPr>
            <a:r>
              <a:rPr lang="ru-RU" sz="1800" smtClean="0"/>
              <a:t>Таблички «Дорожные знаки»</a:t>
            </a:r>
          </a:p>
          <a:p>
            <a:pPr eaLnBrk="1" hangingPunct="1">
              <a:buFont typeface="Calibri" pitchFamily="34" charset="0"/>
              <a:buAutoNum type="arabicPeriod"/>
            </a:pPr>
            <a:r>
              <a:rPr lang="ru-RU" sz="1800" smtClean="0"/>
              <a:t>Папка с подбором материала по ПДД.</a:t>
            </a:r>
          </a:p>
          <a:p>
            <a:pPr eaLnBrk="1" hangingPunct="1">
              <a:buFont typeface="Calibri" pitchFamily="34" charset="0"/>
              <a:buAutoNum type="arabicPeriod"/>
            </a:pPr>
            <a:r>
              <a:rPr lang="ru-RU" sz="1800" smtClean="0"/>
              <a:t>Методическая литература.</a:t>
            </a:r>
          </a:p>
          <a:p>
            <a:pPr eaLnBrk="1" hangingPunct="1">
              <a:buFont typeface="Calibri" pitchFamily="34" charset="0"/>
              <a:buAutoNum type="arabicPeriod"/>
            </a:pPr>
            <a:r>
              <a:rPr lang="ru-RU" sz="1800" smtClean="0"/>
              <a:t>Папка - раскладушка для родителей: "Безопасность дорожного движения".</a:t>
            </a:r>
          </a:p>
          <a:p>
            <a:pPr eaLnBrk="1" hangingPunct="1">
              <a:buFont typeface="Calibri" pitchFamily="34" charset="0"/>
              <a:buAutoNum type="arabicPeriod"/>
            </a:pPr>
            <a:r>
              <a:rPr lang="ru-RU" sz="1800" smtClean="0"/>
              <a:t>Привлечение родителей к изготовлению макета по ПДД.</a:t>
            </a:r>
          </a:p>
          <a:p>
            <a:pPr eaLnBrk="1" hangingPunct="1">
              <a:buFont typeface="Calibri" pitchFamily="34" charset="0"/>
              <a:buAutoNum type="arabicPeriod"/>
            </a:pPr>
            <a:r>
              <a:rPr lang="ru-RU" sz="1800" smtClean="0"/>
              <a:t>Атрибуты для развлечений.</a:t>
            </a:r>
          </a:p>
          <a:p>
            <a:pPr eaLnBrk="1" hangingPunct="1">
              <a:buFont typeface="Calibri" pitchFamily="34" charset="0"/>
              <a:buAutoNum type="arabicPeriod"/>
            </a:pPr>
            <a:r>
              <a:rPr lang="ru-RU" sz="1800" smtClean="0"/>
              <a:t>Шапочки с различными видами транспорта.</a:t>
            </a:r>
          </a:p>
          <a:p>
            <a:pPr eaLnBrk="1" hangingPunct="1">
              <a:buFont typeface="Calibri" pitchFamily="34" charset="0"/>
              <a:buAutoNum type="arabicPeriod"/>
            </a:pPr>
            <a:r>
              <a:rPr lang="ru-RU" sz="1800" smtClean="0"/>
              <a:t>Анкеты для родителей.</a:t>
            </a:r>
          </a:p>
          <a:p>
            <a:pPr eaLnBrk="1" hangingPunct="1">
              <a:buFont typeface="Calibri" pitchFamily="34" charset="0"/>
              <a:buAutoNum type="arabicPeriod"/>
            </a:pPr>
            <a:r>
              <a:rPr lang="ru-RU" sz="1800" smtClean="0"/>
              <a:t>Плакат по ПДД.</a:t>
            </a:r>
          </a:p>
          <a:p>
            <a:pPr eaLnBrk="1" hangingPunct="1">
              <a:buFont typeface="Calibri" pitchFamily="34" charset="0"/>
              <a:buAutoNum type="arabicPeriod"/>
            </a:pPr>
            <a:r>
              <a:rPr lang="ru-RU" sz="1800" smtClean="0"/>
              <a:t>Советы родителям по ПДД.</a:t>
            </a:r>
          </a:p>
          <a:p>
            <a:pPr eaLnBrk="1" hangingPunct="1"/>
            <a:endParaRPr 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63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38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реализации проекта: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859713" cy="2189163"/>
          </a:xfrm>
        </p:spPr>
        <p:txBody>
          <a:bodyPr/>
          <a:lstStyle/>
          <a:p>
            <a:pPr eaLnBrk="1" hangingPunct="1"/>
            <a:r>
              <a:rPr lang="ru-RU" sz="2800" b="1" dirty="0" smtClean="0"/>
              <a:t>Первый этап:</a:t>
            </a:r>
            <a:r>
              <a:rPr lang="ru-RU" sz="2800" dirty="0" smtClean="0"/>
              <a:t> Подготовительный.</a:t>
            </a:r>
          </a:p>
          <a:p>
            <a:pPr eaLnBrk="1" hangingPunct="1">
              <a:buFont typeface="Arial" charset="0"/>
              <a:buNone/>
            </a:pPr>
            <a:r>
              <a:rPr lang="ru-RU" sz="2800" b="1" dirty="0" smtClean="0"/>
              <a:t>Проведение тематического педсовета для педагогов:</a:t>
            </a:r>
          </a:p>
          <a:p>
            <a:pPr eaLnBrk="1" hangingPunct="1">
              <a:buFont typeface="Arial" charset="0"/>
              <a:buNone/>
            </a:pPr>
            <a:r>
              <a:rPr lang="ru-RU" sz="2800" b="1" dirty="0" smtClean="0"/>
              <a:t> "По безопасным дорогам в будущее! "</a:t>
            </a:r>
          </a:p>
          <a:p>
            <a:pPr eaLnBrk="1" hangingPunct="1">
              <a:buFont typeface="Arial" charset="0"/>
              <a:buNone/>
            </a:pPr>
            <a:r>
              <a:rPr lang="ru-RU" sz="2800" b="1" dirty="0" smtClean="0"/>
              <a:t> </a:t>
            </a:r>
          </a:p>
          <a:p>
            <a:pPr eaLnBrk="1" hangingPunct="1"/>
            <a:endParaRPr lang="ru-RU" sz="2800" dirty="0" smtClean="0"/>
          </a:p>
        </p:txBody>
      </p:sp>
      <p:pic>
        <p:nvPicPr>
          <p:cNvPr id="12290" name="Picture 2" descr="C:\Users\123\Desktop\Рисунок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57600"/>
            <a:ext cx="3200401" cy="3200400"/>
          </a:xfrm>
          <a:prstGeom prst="rect">
            <a:avLst/>
          </a:prstGeom>
          <a:noFill/>
        </p:spPr>
      </p:pic>
      <p:pic>
        <p:nvPicPr>
          <p:cNvPr id="12292" name="Picture 4" descr="C:\Users\123\Desktop\Рисунок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4944" y="3643314"/>
            <a:ext cx="3349056" cy="3214686"/>
          </a:xfrm>
          <a:prstGeom prst="rect">
            <a:avLst/>
          </a:prstGeom>
          <a:noFill/>
        </p:spPr>
      </p:pic>
      <p:pic>
        <p:nvPicPr>
          <p:cNvPr id="12291" name="Picture 3" descr="C:\Users\123\Desktop\Рисунок3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3714752"/>
            <a:ext cx="2863870" cy="3143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41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solidFill>
                  <a:srgbClr val="FF0000"/>
                </a:solidFill>
              </a:rPr>
              <a:t>Работа с родителями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Родительское собрание: участвуем в проекте "  Знаем ли мы правила дорожного движения" .</a:t>
            </a:r>
          </a:p>
          <a:p>
            <a:pPr eaLnBrk="1" hangingPunct="1"/>
            <a:r>
              <a:rPr lang="ru-RU" smtClean="0"/>
              <a:t>Анкетирование родителей.</a:t>
            </a:r>
          </a:p>
          <a:p>
            <a:pPr eaLnBrk="1" hangingPunct="1"/>
            <a:r>
              <a:rPr lang="ru-RU" smtClean="0"/>
              <a:t>Сбор литературы о правилах дорожного движения , знаках: стихи, загадки, пословицы, поговорки, рассказы, сказки.</a:t>
            </a:r>
          </a:p>
          <a:p>
            <a:pPr eaLnBrk="1" hangingPunct="1">
              <a:buFont typeface="Arial" charset="0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Оформление игровой «зоны»по ПДД</a:t>
            </a:r>
          </a:p>
        </p:txBody>
      </p:sp>
      <p:pic>
        <p:nvPicPr>
          <p:cNvPr id="5122" name="Picture 2" descr="C:\Users\123\Desktop\Рисунок10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 rot="21169720">
            <a:off x="383018" y="1557959"/>
            <a:ext cx="4267200" cy="282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3" name="Picture 3" descr="C:\Users\123\Desktop\Рисунок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229402">
            <a:off x="1760298" y="4225607"/>
            <a:ext cx="4267200" cy="2409825"/>
          </a:xfrm>
          <a:prstGeom prst="rect">
            <a:avLst/>
          </a:prstGeom>
          <a:noFill/>
        </p:spPr>
      </p:pic>
      <p:pic>
        <p:nvPicPr>
          <p:cNvPr id="5124" name="Picture 4" descr="C:\Users\123\Desktop\Рисунок3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75177">
            <a:off x="6215074" y="1571612"/>
            <a:ext cx="2695575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НОД «Аппликация»</a:t>
            </a:r>
          </a:p>
        </p:txBody>
      </p:sp>
      <p:pic>
        <p:nvPicPr>
          <p:cNvPr id="13314" name="Picture 2" descr="C:\Users\123\Desktop\Рисунок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4267200" cy="2409825"/>
          </a:xfrm>
          <a:prstGeom prst="rect">
            <a:avLst/>
          </a:prstGeom>
          <a:noFill/>
        </p:spPr>
      </p:pic>
      <p:pic>
        <p:nvPicPr>
          <p:cNvPr id="13315" name="Picture 3" descr="C:\Users\123\Desktop\Рисунок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357298"/>
            <a:ext cx="4267200" cy="2400300"/>
          </a:xfrm>
          <a:prstGeom prst="rect">
            <a:avLst/>
          </a:prstGeom>
          <a:noFill/>
        </p:spPr>
      </p:pic>
      <p:pic>
        <p:nvPicPr>
          <p:cNvPr id="13316" name="Picture 4" descr="C:\Users\123\Desktop\Рисунок3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299343">
            <a:off x="2214546" y="3857628"/>
            <a:ext cx="426720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725487"/>
          </a:xfrm>
        </p:spPr>
        <p:txBody>
          <a:bodyPr/>
          <a:lstStyle/>
          <a:p>
            <a:pPr>
              <a:defRPr/>
            </a:pPr>
            <a:r>
              <a:rPr lang="ru-RU" sz="4000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НОД Художественное творчество «рисование»</a:t>
            </a:r>
          </a:p>
        </p:txBody>
      </p:sp>
      <p:pic>
        <p:nvPicPr>
          <p:cNvPr id="21507" name="Picture 2" descr="C:\Users\Юля\Desktop\ФОТО\100_73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 rot="21058459">
            <a:off x="395536" y="1484784"/>
            <a:ext cx="4381500" cy="2466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508" name="Picture 3" descr="C:\Users\Юля\Desktop\ФОТО\100_73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77203">
            <a:off x="4371028" y="3941258"/>
            <a:ext cx="4606925" cy="2374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i="1" dirty="0" smtClean="0"/>
              <a:t/>
            </a:r>
            <a:br>
              <a:rPr lang="ru-RU" sz="4000" b="1" i="1" dirty="0" smtClean="0"/>
            </a:br>
            <a:r>
              <a:rPr lang="ru-RU" sz="4900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Актуальность проекта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513" cy="4708525"/>
          </a:xfrm>
        </p:spPr>
        <p:txBody>
          <a:bodyPr/>
          <a:lstStyle/>
          <a:p>
            <a:pPr eaLnBrk="1" hangingPunct="1"/>
            <a:r>
              <a:rPr lang="ru-RU" smtClean="0"/>
              <a:t>К.Д. Ушинский писал, что «образование уменьшает число опасностей, угрожающих нашей жизни, уменьшает число причин страха и, давая возможность измерить опасность и определить ее последствия, уменьшает напряженность страха ввиду этих опасностей».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09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u="sng" smtClean="0">
                <a:solidFill>
                  <a:srgbClr val="FF0000"/>
                </a:solidFill>
              </a:rPr>
              <a:t>«Играя - обучаем»</a:t>
            </a:r>
          </a:p>
        </p:txBody>
      </p:sp>
      <p:pic>
        <p:nvPicPr>
          <p:cNvPr id="6146" name="Picture 2" descr="C:\Users\123\Desktop\Рисунок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357298"/>
            <a:ext cx="4267200" cy="2476500"/>
          </a:xfrm>
          <a:prstGeom prst="rect">
            <a:avLst/>
          </a:prstGeom>
          <a:noFill/>
        </p:spPr>
      </p:pic>
      <p:pic>
        <p:nvPicPr>
          <p:cNvPr id="6147" name="Picture 3" descr="C:\Users\123\Desktop\Рисунок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010025"/>
            <a:ext cx="4267200" cy="2847975"/>
          </a:xfrm>
          <a:prstGeom prst="rect">
            <a:avLst/>
          </a:prstGeom>
          <a:noFill/>
        </p:spPr>
      </p:pic>
      <p:pic>
        <p:nvPicPr>
          <p:cNvPr id="6148" name="Picture 4" descr="C:\Users\123\Desktop\Рисунок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4000505"/>
            <a:ext cx="4267200" cy="2857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725488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Деятельностный</a:t>
            </a:r>
            <a:r>
              <a:rPr lang="ru-RU" sz="32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этап (сентябрь- май</a:t>
            </a:r>
            <a:r>
              <a:rPr lang="ru-RU" sz="3200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i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18488" cy="1828800"/>
          </a:xfrm>
        </p:spPr>
        <p:txBody>
          <a:bodyPr/>
          <a:lstStyle/>
          <a:p>
            <a:pPr eaLnBrk="1" hangingPunct="1"/>
            <a:r>
              <a:rPr lang="ru-RU" smtClean="0"/>
              <a:t>Изготовление необходимого оборудования (макета по ПДД).</a:t>
            </a:r>
          </a:p>
          <a:p>
            <a:pPr eaLnBrk="1" hangingPunct="1">
              <a:buFont typeface="Arial" charset="0"/>
              <a:buNone/>
            </a:pPr>
            <a:endParaRPr lang="ru-RU" smtClean="0"/>
          </a:p>
        </p:txBody>
      </p:sp>
      <p:pic>
        <p:nvPicPr>
          <p:cNvPr id="19460" name="Picture 2" descr="C:\Users\Юля\Desktop\ФОТО\100_73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3429000"/>
            <a:ext cx="4032250" cy="33321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461" name="Picture 3" descr="C:\Users\Юля\Desktop\ФОТО\100_73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3429000"/>
            <a:ext cx="4210050" cy="33131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725488"/>
          </a:xfrm>
        </p:spPr>
        <p:txBody>
          <a:bodyPr/>
          <a:lstStyle/>
          <a:p>
            <a:pPr>
              <a:defRPr/>
            </a:pPr>
            <a:r>
              <a:rPr lang="ru-RU" sz="3600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Кружковая работа «</a:t>
            </a:r>
            <a:r>
              <a:rPr lang="ru-RU" sz="3600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Бисероплетение</a:t>
            </a:r>
            <a:r>
              <a:rPr lang="ru-RU" sz="3600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</p:txBody>
      </p:sp>
      <p:pic>
        <p:nvPicPr>
          <p:cNvPr id="7170" name="Picture 2" descr="C:\Users\123\Desktop\Рисунок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4794640" cy="2857520"/>
          </a:xfrm>
          <a:prstGeom prst="rect">
            <a:avLst/>
          </a:prstGeom>
          <a:noFill/>
        </p:spPr>
      </p:pic>
      <p:pic>
        <p:nvPicPr>
          <p:cNvPr id="7171" name="Picture 3" descr="C:\Users\123\Desktop\Рисунок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857628"/>
            <a:ext cx="4552952" cy="2713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макета</a:t>
            </a:r>
          </a:p>
        </p:txBody>
      </p:sp>
      <p:pic>
        <p:nvPicPr>
          <p:cNvPr id="26627" name="Picture 2" descr="C:\Users\Юля\Desktop\ФОТО\100_73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 rot="20831193">
            <a:off x="242766" y="1485868"/>
            <a:ext cx="4862513" cy="27352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628" name="Picture 4" descr="C:\Users\Юля\Desktop\ФОТО\100_73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94664">
            <a:off x="2476735" y="3023847"/>
            <a:ext cx="6372225" cy="35861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Макет по ПДД</a:t>
            </a:r>
          </a:p>
        </p:txBody>
      </p:sp>
      <p:pic>
        <p:nvPicPr>
          <p:cNvPr id="3074" name="Picture 2" descr="C:\Users\123\Desktop\Рисунок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5"/>
            <a:ext cx="8286808" cy="52347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Макет первоначальный</a:t>
            </a:r>
          </a:p>
        </p:txBody>
      </p:sp>
      <p:pic>
        <p:nvPicPr>
          <p:cNvPr id="2050" name="Picture 2" descr="C:\Users\123\Desktop\Рисунок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85860"/>
            <a:ext cx="7786742" cy="53881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123\Desktop\Рисунок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2970" y="1357298"/>
            <a:ext cx="4191029" cy="3143272"/>
          </a:xfrm>
          <a:prstGeom prst="rect">
            <a:avLst/>
          </a:prstGeom>
          <a:noFill/>
        </p:spPr>
      </p:pic>
      <p:pic>
        <p:nvPicPr>
          <p:cNvPr id="4099" name="Picture 3" descr="C:\Users\123\Desktop\Рисунок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57298"/>
            <a:ext cx="4267200" cy="3038475"/>
          </a:xfrm>
          <a:prstGeom prst="rect">
            <a:avLst/>
          </a:prstGeom>
          <a:noFill/>
        </p:spPr>
      </p:pic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Развлечение по ПДД</a:t>
            </a:r>
          </a:p>
        </p:txBody>
      </p:sp>
      <p:pic>
        <p:nvPicPr>
          <p:cNvPr id="4098" name="Picture 2" descr="C:\Users\123\Desktop\Рисунок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3657600"/>
            <a:ext cx="4086225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Индивидуальная работа</a:t>
            </a:r>
          </a:p>
        </p:txBody>
      </p:sp>
      <p:pic>
        <p:nvPicPr>
          <p:cNvPr id="30723" name="Picture 2" descr="C:\Users\Юля\Desktop\ФОТО\100_736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 rot="21122024">
            <a:off x="250825" y="1268413"/>
            <a:ext cx="4572000" cy="3744912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24" name="Picture 3" descr="C:\Users\Юля\Desktop\ФОТО\100_736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51488">
            <a:off x="4213225" y="3432175"/>
            <a:ext cx="4716463" cy="30686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8229600" cy="725487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Просмотр видеофильмов по ПДД : «Смешарики на дороге»</a:t>
            </a:r>
          </a:p>
        </p:txBody>
      </p:sp>
      <p:pic>
        <p:nvPicPr>
          <p:cNvPr id="11266" name="Picture 2" descr="C:\Users\123\Desktop\Рисунок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57298"/>
            <a:ext cx="4086637" cy="3071834"/>
          </a:xfrm>
          <a:prstGeom prst="rect">
            <a:avLst/>
          </a:prstGeom>
          <a:noFill/>
        </p:spPr>
      </p:pic>
      <p:pic>
        <p:nvPicPr>
          <p:cNvPr id="11267" name="Picture 3" descr="C:\Users\123\Desktop\Рисунок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357298"/>
            <a:ext cx="3829049" cy="3085277"/>
          </a:xfrm>
          <a:prstGeom prst="rect">
            <a:avLst/>
          </a:prstGeom>
          <a:noFill/>
        </p:spPr>
      </p:pic>
      <p:pic>
        <p:nvPicPr>
          <p:cNvPr id="11268" name="Picture 4" descr="C:\Users\123\Desktop\Рисунок2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3786190"/>
            <a:ext cx="4095747" cy="3071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725487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Экскурсия на проезжую часть, к «</a:t>
            </a:r>
            <a:r>
              <a:rPr lang="ru-RU" sz="2800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Автомойке</a:t>
            </a:r>
            <a:r>
              <a:rPr lang="ru-RU" sz="2800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и т.д</a:t>
            </a:r>
            <a:r>
              <a:rPr lang="ru-RU" sz="3200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10242" name="Picture 2" descr="C:\Users\123\Desktop\Рисунок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058400">
            <a:off x="225818" y="1657286"/>
            <a:ext cx="4076700" cy="3200400"/>
          </a:xfrm>
          <a:prstGeom prst="rect">
            <a:avLst/>
          </a:prstGeom>
          <a:noFill/>
        </p:spPr>
      </p:pic>
      <p:pic>
        <p:nvPicPr>
          <p:cNvPr id="10243" name="Picture 3" descr="C:\Users\123\Desktop\Рисунок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63097">
            <a:off x="4555711" y="3400880"/>
            <a:ext cx="4267200" cy="2924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i="1" u="sng" smtClean="0">
                <a:solidFill>
                  <a:srgbClr val="FF0000"/>
                </a:solidFill>
              </a:rPr>
              <a:t>Дошкольный возраст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468313" y="1557338"/>
            <a:ext cx="8229600" cy="4525962"/>
          </a:xfrm>
        </p:spPr>
        <p:txBody>
          <a:bodyPr/>
          <a:lstStyle/>
          <a:p>
            <a:pPr eaLnBrk="1" hangingPunct="1"/>
            <a:r>
              <a:rPr lang="ru-RU" sz="1800" b="1" smtClean="0"/>
              <a:t>Дошкольный возраст</a:t>
            </a:r>
            <a:r>
              <a:rPr lang="ru-RU" sz="1800" smtClean="0"/>
              <a:t> – важнейший период, когда формируется личность и закладываются прочные основы опыта жизнедеятельности, здорового образа жизни. Малыш по своим физиологическим особенностям не может самостоятельно определить всю меру опасности.</a:t>
            </a:r>
          </a:p>
          <a:p>
            <a:pPr eaLnBrk="1" hangingPunct="1"/>
            <a:r>
              <a:rPr lang="ru-RU" sz="1800" smtClean="0"/>
              <a:t>Самыми распространенными ошибками, которые совершают дети, являются: неожиданный выход на проезжую часть в неустановленном месте, выход из-за стоявшего транспорта, неподчинения сигналам светофора, нарушение правил езды на велосипедах и т.д., беспечность детей на дорогах зависит от взрослых, от низкого уровня их культуры поведения. </a:t>
            </a:r>
            <a:r>
              <a:rPr lang="ru-RU" sz="1800" b="1" i="1" smtClean="0"/>
              <a:t>А цена этому – детская жизнь.</a:t>
            </a:r>
          </a:p>
          <a:p>
            <a:pPr eaLnBrk="1" hangingPunct="1"/>
            <a:r>
              <a:rPr lang="ru-RU" sz="1800" smtClean="0"/>
              <a:t>Важная роль в предупреждении детского дорожно-транспортного травматизма принадлежит детскому дошкольному учреждению. Именно педагоги должны стать первыми учителями ребенка в воспитании его, как дисциплинированного пешехода.</a:t>
            </a:r>
          </a:p>
          <a:p>
            <a:pPr eaLnBrk="1" hangingPunct="1"/>
            <a:r>
              <a:rPr lang="ru-RU" sz="1800" smtClean="0"/>
              <a:t>Поэтому наше дошкольное образовательное учреждение уделяет большое внимание вопросам здоровья сбережения детей и их безопасности.</a:t>
            </a:r>
          </a:p>
          <a:p>
            <a:pPr eaLnBrk="1" hangingPunct="1"/>
            <a:endParaRPr lang="ru-RU" sz="1800" smtClean="0"/>
          </a:p>
          <a:p>
            <a:pPr eaLnBrk="1" hangingPunct="1"/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Срез знаний по ПДД</a:t>
            </a:r>
          </a:p>
        </p:txBody>
      </p:sp>
      <p:pic>
        <p:nvPicPr>
          <p:cNvPr id="33798" name="Picture 7" descr="C:\Users\Юля\Desktop\ФОТО\100_73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86288" y="4076700"/>
            <a:ext cx="4557712" cy="2781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4" name="Picture 2" descr="C:\Users\123\Desktop\Рисунок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85860"/>
            <a:ext cx="4267200" cy="2667000"/>
          </a:xfrm>
          <a:prstGeom prst="rect">
            <a:avLst/>
          </a:prstGeom>
          <a:noFill/>
        </p:spPr>
      </p:pic>
      <p:pic>
        <p:nvPicPr>
          <p:cNvPr id="8195" name="Picture 3" descr="C:\Users\123\Desktop\Рисунок1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71942"/>
            <a:ext cx="4390432" cy="2786059"/>
          </a:xfrm>
          <a:prstGeom prst="rect">
            <a:avLst/>
          </a:prstGeom>
          <a:noFill/>
        </p:spPr>
      </p:pic>
      <p:pic>
        <p:nvPicPr>
          <p:cNvPr id="8196" name="Picture 4" descr="C:\Users\123\Desktop\Рисунок2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1285860"/>
            <a:ext cx="4572000" cy="2571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Итогом нашей работы является :</a:t>
            </a:r>
          </a:p>
          <a:p>
            <a:r>
              <a:rPr lang="ru-RU" dirty="0" smtClean="0"/>
              <a:t>усвоение детьми ПДД </a:t>
            </a:r>
          </a:p>
          <a:p>
            <a:pPr>
              <a:buFont typeface="Arial" charset="0"/>
              <a:buNone/>
            </a:pPr>
            <a:r>
              <a:rPr lang="ru-RU" dirty="0" smtClean="0"/>
              <a:t>     Наградами являются: </a:t>
            </a:r>
          </a:p>
          <a:p>
            <a:r>
              <a:rPr lang="ru-RU" dirty="0" smtClean="0"/>
              <a:t>Муниципальная</a:t>
            </a:r>
          </a:p>
          <a:p>
            <a:r>
              <a:rPr lang="ru-RU" dirty="0" smtClean="0"/>
              <a:t>Областная</a:t>
            </a:r>
          </a:p>
          <a:p>
            <a:r>
              <a:rPr lang="ru-RU" dirty="0" smtClean="0"/>
              <a:t>Участие во Всероссийской викторине  «Азбука дорожного движения»</a:t>
            </a:r>
          </a:p>
          <a:p>
            <a:pPr>
              <a:buFont typeface="Arial" charset="0"/>
              <a:buNone/>
            </a:pPr>
            <a:r>
              <a:rPr lang="ru-RU" dirty="0" smtClean="0"/>
              <a:t>Давлетова </a:t>
            </a:r>
            <a:r>
              <a:rPr lang="ru-RU" dirty="0" err="1" smtClean="0"/>
              <a:t>Виолетта</a:t>
            </a:r>
            <a:r>
              <a:rPr lang="ru-RU" dirty="0" smtClean="0"/>
              <a:t> - Лауреат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внимание!!!!</a:t>
            </a:r>
          </a:p>
        </p:txBody>
      </p:sp>
      <p:pic>
        <p:nvPicPr>
          <p:cNvPr id="1026" name="Picture 2" descr="C:\Users\123\Desktop\Рисунок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1374" y="1506726"/>
            <a:ext cx="5103831" cy="4609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i="1" smtClean="0">
                <a:solidFill>
                  <a:srgbClr val="FF0000"/>
                </a:solidFill>
              </a:rPr>
              <a:t>Участники проекта: </a:t>
            </a:r>
            <a:endParaRPr lang="ru-RU" smtClean="0">
              <a:solidFill>
                <a:srgbClr val="FF0000"/>
              </a:solidFill>
            </a:endParaRP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Дети старшей группы.</a:t>
            </a:r>
          </a:p>
          <a:p>
            <a:pPr eaLnBrk="1" hangingPunct="1"/>
            <a:r>
              <a:rPr lang="ru-RU" smtClean="0"/>
              <a:t>Старший воспитатель: Сидорова И.Е. </a:t>
            </a:r>
          </a:p>
          <a:p>
            <a:pPr eaLnBrk="1" hangingPunct="1"/>
            <a:r>
              <a:rPr lang="ru-RU" smtClean="0"/>
              <a:t>Воспитатель: Королёва Т.В.</a:t>
            </a:r>
          </a:p>
          <a:p>
            <a:pPr eaLnBrk="1" hangingPunct="1"/>
            <a:r>
              <a:rPr lang="ru-RU" smtClean="0"/>
              <a:t>Родители.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b="1" i="1" smtClean="0"/>
              <a:t>Направление </a:t>
            </a:r>
            <a:r>
              <a:rPr lang="ru-RU" b="1" smtClean="0"/>
              <a:t>: </a:t>
            </a:r>
            <a:r>
              <a:rPr lang="ru-RU" smtClean="0"/>
              <a:t>творчески – информационный.</a:t>
            </a:r>
          </a:p>
          <a:p>
            <a:pPr eaLnBrk="1" hangingPunct="1"/>
            <a:r>
              <a:rPr lang="ru-RU" b="1" i="1" smtClean="0"/>
              <a:t>Продолжительность проекта:</a:t>
            </a:r>
            <a:r>
              <a:rPr lang="ru-RU" b="1" smtClean="0"/>
              <a:t> </a:t>
            </a:r>
            <a:r>
              <a:rPr lang="ru-RU" smtClean="0"/>
              <a:t> сентябрь – май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данного проекта: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Создание необходимых условий в ДОУ для предупреждения детского травматизма на дорогах.</a:t>
            </a:r>
          </a:p>
          <a:p>
            <a:pPr eaLnBrk="1" hangingPunct="1"/>
            <a:r>
              <a:rPr lang="ru-RU" smtClean="0"/>
              <a:t>Повышения компетентности педагогов и родителей в обеспечении безопасной жизнедеятельности детей.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19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u="sng" smtClean="0">
                <a:solidFill>
                  <a:srgbClr val="C00000"/>
                </a:solidFill>
              </a:rPr>
              <a:t>Гипотеза и предмет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b="1" i="1" smtClean="0"/>
              <a:t>Гипотеза:</a:t>
            </a:r>
            <a:r>
              <a:rPr lang="ru-RU" b="1" smtClean="0"/>
              <a:t> </a:t>
            </a:r>
            <a:r>
              <a:rPr lang="ru-RU" smtClean="0"/>
              <a:t>Воспитанники группы узнают, как могут знания правил дорожного движения  сохранить жизнь и здоровье.</a:t>
            </a:r>
          </a:p>
          <a:p>
            <a:pPr eaLnBrk="1" hangingPunct="1"/>
            <a:r>
              <a:rPr lang="ru-RU" b="1" i="1" smtClean="0"/>
              <a:t>Предмет:</a:t>
            </a:r>
            <a:r>
              <a:rPr lang="ru-RU" b="1" smtClean="0"/>
              <a:t> </a:t>
            </a:r>
            <a:r>
              <a:rPr lang="ru-RU" smtClean="0"/>
              <a:t>Создать в группе макет и игровую зону по ПДД.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 </a:t>
            </a:r>
            <a:endParaRPr lang="ru-RU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323850" y="1484313"/>
            <a:ext cx="8496300" cy="5040312"/>
          </a:xfrm>
        </p:spPr>
        <p:txBody>
          <a:bodyPr/>
          <a:lstStyle/>
          <a:p>
            <a:pPr eaLnBrk="1" hangingPunct="1"/>
            <a:r>
              <a:rPr lang="ru-RU" sz="2000" i="1" smtClean="0"/>
              <a:t>Реализовать данную цель можно через решения следующих задач:</a:t>
            </a:r>
            <a:r>
              <a:rPr lang="ru-RU" sz="2000" smtClean="0"/>
              <a:t> </a:t>
            </a:r>
          </a:p>
          <a:p>
            <a:pPr eaLnBrk="1" hangingPunct="1">
              <a:buFont typeface="Arial" charset="0"/>
              <a:buNone/>
            </a:pPr>
            <a:r>
              <a:rPr lang="ru-RU" sz="2000" smtClean="0"/>
              <a:t>      снижение дорожно-транспортного травматизма среди детей дошкольного возраста путем повышения их уровня знаний правил дорожного движения;</a:t>
            </a:r>
          </a:p>
          <a:p>
            <a:pPr eaLnBrk="1" hangingPunct="1"/>
            <a:r>
              <a:rPr lang="ru-RU" sz="2000" smtClean="0"/>
              <a:t>Развитие психофизических качеств ребенка;</a:t>
            </a:r>
          </a:p>
          <a:p>
            <a:pPr eaLnBrk="1" hangingPunct="1"/>
            <a:r>
              <a:rPr lang="ru-RU" sz="2000" smtClean="0"/>
              <a:t>Формирование у детей навыков осознанного безопасного поведения на улице города.</a:t>
            </a:r>
          </a:p>
          <a:p>
            <a:pPr eaLnBrk="1" hangingPunct="1"/>
            <a:r>
              <a:rPr lang="ru-RU" sz="2000" smtClean="0"/>
              <a:t>Среди задач воспитания и обучения детей дошкольного возраста в детском саду, подготовка ребенка к процессу обеспечения личной безопасности (самосохранению) в условиях ускоряющегося жизненного ритма на дорогах – является самой важной.</a:t>
            </a:r>
          </a:p>
          <a:p>
            <a:pPr eaLnBrk="1" hangingPunct="1"/>
            <a:r>
              <a:rPr lang="ru-RU" sz="2000" smtClean="0"/>
              <a:t>Данная задача в ходе обучения правилам дорожного движения подразделяется на ряд частных задач: 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4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725487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Воспитывать  и формировать .</a:t>
            </a:r>
            <a:endParaRPr lang="ru-RU" sz="40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323850" y="1341438"/>
            <a:ext cx="8362950" cy="5400675"/>
          </a:xfrm>
        </p:spPr>
        <p:txBody>
          <a:bodyPr/>
          <a:lstStyle/>
          <a:p>
            <a:pPr eaLnBrk="1" hangingPunct="1"/>
            <a:r>
              <a:rPr lang="ru-RU" sz="1800" b="1" i="1" smtClean="0"/>
              <a:t>Воспитывать у детей :</a:t>
            </a:r>
            <a:endParaRPr lang="ru-RU" sz="1800" smtClean="0"/>
          </a:p>
          <a:p>
            <a:pPr eaLnBrk="1" hangingPunct="1">
              <a:buFont typeface="Arial" charset="0"/>
              <a:buNone/>
            </a:pPr>
            <a:r>
              <a:rPr lang="ru-RU" sz="1800" smtClean="0"/>
              <a:t>       потребность в ознакомлении с моральными нормами и правилами поведения.</a:t>
            </a:r>
          </a:p>
          <a:p>
            <a:pPr eaLnBrk="1" hangingPunct="1"/>
            <a:r>
              <a:rPr lang="ru-RU" sz="1800" b="1" smtClean="0"/>
              <a:t>Формировать у детей:</a:t>
            </a:r>
            <a:r>
              <a:rPr lang="ru-RU" sz="1800" smtClean="0"/>
              <a:t> </a:t>
            </a:r>
          </a:p>
          <a:p>
            <a:pPr eaLnBrk="1" hangingPunct="1">
              <a:buFont typeface="Arial" charset="0"/>
              <a:buNone/>
            </a:pPr>
            <a:r>
              <a:rPr lang="ru-RU" sz="1800" smtClean="0"/>
              <a:t>      представление об опасных для человека ситуациях и способах поведения в них;</a:t>
            </a:r>
          </a:p>
          <a:p>
            <a:pPr eaLnBrk="1" hangingPunct="1"/>
            <a:r>
              <a:rPr lang="ru-RU" sz="1800" smtClean="0"/>
              <a:t>знания о правилах безопасности дорожного движения в качестве пешехода и пассажира транспортного средства;</a:t>
            </a:r>
            <a:endParaRPr lang="ru-RU" sz="2400" smtClean="0"/>
          </a:p>
          <a:p>
            <a:pPr eaLnBrk="1" hangingPunct="1"/>
            <a:r>
              <a:rPr lang="ru-RU" sz="1800" smtClean="0"/>
              <a:t>знания о мерах предосторожности в разных ситуа­циях, в разных общественных местах;</a:t>
            </a:r>
            <a:endParaRPr lang="ru-RU" sz="2400" smtClean="0"/>
          </a:p>
          <a:p>
            <a:pPr eaLnBrk="1" hangingPunct="1"/>
            <a:r>
              <a:rPr lang="ru-RU" sz="1800" smtClean="0"/>
              <a:t>умение сдерживать свои чувства и произвольно контролировать свое поведение;</a:t>
            </a:r>
            <a:r>
              <a:rPr lang="ru-RU" sz="2800" smtClean="0"/>
              <a:t> </a:t>
            </a:r>
          </a:p>
          <a:p>
            <a:pPr eaLnBrk="1" hangingPunct="1"/>
            <a:r>
              <a:rPr lang="ru-RU" sz="1800" smtClean="0"/>
              <a:t>представления об опасностях на дороге, о необходимости знать и соблюдать правила дорожного движения; </a:t>
            </a:r>
          </a:p>
          <a:p>
            <a:pPr eaLnBrk="1" hangingPunct="1"/>
            <a:r>
              <a:rPr lang="ru-RU" sz="2000" smtClean="0"/>
              <a:t>представления об автомобиле, как опасном средстве передвижения;</a:t>
            </a:r>
            <a:endParaRPr lang="ru-RU" smtClean="0"/>
          </a:p>
          <a:p>
            <a:pPr eaLnBrk="1" hangingPunct="1"/>
            <a:r>
              <a:rPr lang="ru-RU" sz="1800" smtClean="0"/>
              <a:t>представления о важности соблюдения правил дорожного движения;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267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680</Words>
  <Application>Microsoft Office PowerPoint</Application>
  <PresentationFormat>Экран (4:3)</PresentationFormat>
  <Paragraphs>114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Проект по правилам дорожного движения на тему: «Правила движения для всех без исключения » </vt:lpstr>
      <vt:lpstr>  Актуальность проекта </vt:lpstr>
      <vt:lpstr>Дошкольный возраст</vt:lpstr>
      <vt:lpstr>Участники проекта: </vt:lpstr>
      <vt:lpstr>Слайд 5</vt:lpstr>
      <vt:lpstr> Цель данного проекта:  </vt:lpstr>
      <vt:lpstr>Гипотеза и предмет</vt:lpstr>
      <vt:lpstr>Задачи: </vt:lpstr>
      <vt:lpstr>Воспитывать  и формировать .</vt:lpstr>
      <vt:lpstr>Развивать:</vt:lpstr>
      <vt:lpstr>Родители и педагоги.</vt:lpstr>
      <vt:lpstr> Ожидаемый результат:  </vt:lpstr>
      <vt:lpstr>Способы оценки: </vt:lpstr>
      <vt:lpstr> Материал и оборудование: </vt:lpstr>
      <vt:lpstr>Этапы реализации проекта:</vt:lpstr>
      <vt:lpstr>Работа с родителями</vt:lpstr>
      <vt:lpstr>Оформление игровой «зоны»по ПДД</vt:lpstr>
      <vt:lpstr>НОД «Аппликация»</vt:lpstr>
      <vt:lpstr>НОД Художественное творчество «рисование»</vt:lpstr>
      <vt:lpstr>«Играя - обучаем»</vt:lpstr>
      <vt:lpstr>Деятельностный этап (сентябрь- май)</vt:lpstr>
      <vt:lpstr>Кружковая работа «Бисероплетение»</vt:lpstr>
      <vt:lpstr>Создание макета</vt:lpstr>
      <vt:lpstr>Макет по ПДД</vt:lpstr>
      <vt:lpstr>Макет первоначальный</vt:lpstr>
      <vt:lpstr>Развлечение по ПДД</vt:lpstr>
      <vt:lpstr>Индивидуальная работа</vt:lpstr>
      <vt:lpstr>Просмотр видеофильмов по ПДД : «Смешарики на дороге»</vt:lpstr>
      <vt:lpstr>Экскурсия на проезжую часть, к «Автомойке» и т.д.</vt:lpstr>
      <vt:lpstr>Срез знаний по ПДД</vt:lpstr>
      <vt:lpstr>Слайд 31</vt:lpstr>
      <vt:lpstr>Спасибо за внимание!!!!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Федотова Виктория Александровна</dc:creator>
  <cp:lastModifiedBy>123</cp:lastModifiedBy>
  <cp:revision>55</cp:revision>
  <dcterms:created xsi:type="dcterms:W3CDTF">2011-01-05T10:28:03Z</dcterms:created>
  <dcterms:modified xsi:type="dcterms:W3CDTF">2013-10-08T16:44:34Z</dcterms:modified>
</cp:coreProperties>
</file>