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7" r:id="rId4"/>
    <p:sldId id="261" r:id="rId5"/>
    <p:sldId id="265" r:id="rId6"/>
    <p:sldId id="264" r:id="rId7"/>
    <p:sldId id="266" r:id="rId8"/>
    <p:sldId id="281" r:id="rId9"/>
    <p:sldId id="282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33CC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0" autoAdjust="0"/>
    <p:restoredTop sz="94737" autoAdjust="0"/>
  </p:normalViewPr>
  <p:slideViewPr>
    <p:cSldViewPr>
      <p:cViewPr>
        <p:scale>
          <a:sx n="73" d="100"/>
          <a:sy n="73" d="100"/>
        </p:scale>
        <p:origin x="-104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05D572-935B-4A0D-A8C8-26693607599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CF0599-F3DC-4E10-99DC-E57ACDFD6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Воспитатель МБДОУ «Центр развития ребенка – детский сад №8 «Огонек»</a:t>
            </a:r>
          </a:p>
          <a:p>
            <a:r>
              <a:rPr lang="ru-RU" b="1" i="1" dirty="0" smtClean="0"/>
              <a:t>Татьяна Александровна Морозова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648072"/>
            <a:ext cx="8229600" cy="1296144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Формирование художественно- творческих способностей   детей через творчество </a:t>
            </a:r>
            <a:br>
              <a:rPr lang="ru-RU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педагога </a:t>
            </a:r>
            <a:br>
              <a:rPr lang="ru-RU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18" y="2708920"/>
            <a:ext cx="1301269" cy="1934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264696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br>
              <a:rPr lang="ru-RU" sz="3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0033C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43"/>
          <a:stretch/>
        </p:blipFill>
        <p:spPr>
          <a:xfrm>
            <a:off x="2123728" y="1268760"/>
            <a:ext cx="4772855" cy="3456384"/>
          </a:xfrm>
          <a:ln w="38100">
            <a:solidFill>
              <a:srgbClr val="FF9933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640960" cy="1728192"/>
          </a:xfrm>
        </p:spPr>
        <p:txBody>
          <a:bodyPr>
            <a:normAutofit fontScale="40000" lnSpcReduction="20000"/>
          </a:bodyPr>
          <a:lstStyle/>
          <a:p>
            <a:pPr marL="45720" algn="ctr"/>
            <a:r>
              <a:rPr lang="ru-RU" sz="7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Готовы к сотрудничеству:</a:t>
            </a:r>
          </a:p>
          <a:p>
            <a:pPr marL="45720" algn="ctr"/>
            <a:r>
              <a:rPr lang="ru-RU" sz="6000" dirty="0">
                <a:latin typeface="Arial" pitchFamily="34" charset="0"/>
                <a:cs typeface="Arial" pitchFamily="34" charset="0"/>
              </a:rPr>
              <a:t>МБДОУ «Центр развития ребенка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pPr marL="45720"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сад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№ 8«Огонек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45720"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г.Вязники ул.Металлистов 20 тел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. 8-49233-28544</a:t>
            </a:r>
          </a:p>
          <a:p>
            <a:endParaRPr lang="ru-RU" sz="6800" dirty="0"/>
          </a:p>
        </p:txBody>
      </p:sp>
    </p:spTree>
    <p:extLst>
      <p:ext uri="{BB962C8B-B14F-4D97-AF65-F5344CB8AC3E}">
        <p14:creationId xmlns="" xmlns:p14="http://schemas.microsoft.com/office/powerpoint/2010/main" val="1643997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5760640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b="1" dirty="0" smtClean="0">
                <a:solidFill>
                  <a:srgbClr val="0033CC"/>
                </a:solidFill>
              </a:rPr>
              <a:t>	</a:t>
            </a:r>
            <a:r>
              <a:rPr lang="ru-RU" sz="2800" b="1" dirty="0" smtClean="0">
                <a:solidFill>
                  <a:srgbClr val="0033CC"/>
                </a:solidFill>
              </a:rPr>
              <a:t>«</a:t>
            </a: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Дело художника – рождать РАДОСТЬ»</a:t>
            </a:r>
          </a:p>
          <a:p>
            <a:pPr marL="137160" indent="0" algn="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К. Паустовский</a:t>
            </a:r>
          </a:p>
          <a:p>
            <a:pPr marL="137160" indent="0"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37160" indent="0">
              <a:buNone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«Для меня искусство это никак не забава одинокого творца. </a:t>
            </a:r>
          </a:p>
          <a:p>
            <a:pPr marL="137160" indent="0">
              <a:buNone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Для меня это способ тронуть как можно больше людей, создав наиболее емкую картину общих страданий и радостей.»</a:t>
            </a:r>
          </a:p>
          <a:p>
            <a:pPr marL="137160" indent="0" algn="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А. Камю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291264" cy="5616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Цель данной программы: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 художественно-творческих способностей     через обеспечение эмоционально – образного восприятия действительности; </a:t>
            </a: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азвитие эстетических чувств и представлений, образного мышления и воображения;</a:t>
            </a: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Активизация творческих возможностей детей;</a:t>
            </a: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азвитие мелкой мускулатуры рук и подготовка   </a:t>
            </a:r>
          </a:p>
          <a:p>
            <a:pPr marL="45720" indent="0">
              <a:lnSpc>
                <a:spcPct val="150000"/>
              </a:lnSpc>
              <a:buClr>
                <a:srgbClr val="FF6600"/>
              </a:buClr>
              <a:buNone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к обучению в школе.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64" y="5162386"/>
            <a:ext cx="1019552" cy="152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Основные направления работы</a:t>
            </a:r>
            <a:endParaRPr lang="ru-RU" sz="3600" dirty="0"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424936" cy="547260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зрительного и слухового восприятия.</a:t>
            </a:r>
          </a:p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Развитие пространственной ориентации.</a:t>
            </a:r>
          </a:p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Развитие основных мыслительных процессов</a:t>
            </a:r>
            <a:r>
              <a:rPr lang="ru-R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Коррекция эмоционально- личностной (волевой) сферы, обогащение словаря.</a:t>
            </a:r>
          </a:p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Развитее физических   качеств. </a:t>
            </a:r>
          </a:p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Развитие  творческой активности детей.</a:t>
            </a:r>
          </a:p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Развитие самостоятельности,  умения  использовать продукты творческой деятельности  в игре.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Воспитание трудолюбия,  формированию чувства ответственности и взаимопомощи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25" y="548680"/>
            <a:ext cx="8854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Приобретаемые навыки  </a:t>
            </a:r>
            <a:endParaRPr lang="ru-RU" sz="3600" dirty="0"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47664" y="1700808"/>
            <a:ext cx="7344816" cy="431378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buClr>
                <a:srgbClr val="FF6600"/>
              </a:buClr>
              <a:buSzPct val="132000"/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Овладение техническими навыками работы  крючком.</a:t>
            </a:r>
          </a:p>
          <a:p>
            <a:pPr lvl="0">
              <a:lnSpc>
                <a:spcPct val="150000"/>
              </a:lnSpc>
              <a:buClr>
                <a:srgbClr val="FF6600"/>
              </a:buClr>
              <a:buSzPct val="132000"/>
              <a:buFont typeface="Wingdings" pitchFamily="2" charset="2"/>
              <a:buChar char="v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Вязание цепочки из воздушных петель. </a:t>
            </a:r>
          </a:p>
          <a:p>
            <a:pPr lvl="0">
              <a:lnSpc>
                <a:spcPct val="150000"/>
              </a:lnSpc>
              <a:buClr>
                <a:srgbClr val="FF6600"/>
              </a:buClr>
              <a:buSzPct val="132000"/>
              <a:buFont typeface="Wingdings" pitchFamily="2" charset="2"/>
              <a:buChar char="v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Вязание столбиков без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накида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lnSpc>
                <a:spcPct val="150000"/>
              </a:lnSpc>
              <a:buClr>
                <a:srgbClr val="FF6600"/>
              </a:buClr>
              <a:buSzPct val="132000"/>
              <a:buFont typeface="Wingdings" pitchFamily="2" charset="2"/>
              <a:buChar char="v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Выполнение аппликаций из цепочки из воздушных петель,</a:t>
            </a:r>
          </a:p>
          <a:p>
            <a:pPr marL="45720" lvl="0" indent="0">
              <a:buClr>
                <a:srgbClr val="FF6600"/>
              </a:buClr>
              <a:buSzPct val="132000"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30240" y="74711"/>
            <a:ext cx="683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1297235" cy="1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4096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Формы и методы организации образовательной деятельности с детьми</a:t>
            </a:r>
            <a:endParaRPr lang="ru-RU" sz="3200" dirty="0"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2731" y="1844824"/>
            <a:ext cx="7199709" cy="4626848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ru-RU" b="1" dirty="0" smtClean="0"/>
              <a:t>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Формы работы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занятия, индивидуальная работа, беседы, фронтальная работа, работа в парах и группах, коллективная работа.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Методы обучения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словесные, наглядные, практические.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Технологии обучения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игровые,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информационно-коммуникационные, проблемно - поисковые, личностно-ориентированные,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разноуровнего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дифференцированного обучения.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153219" cy="17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0897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Используемые материалы</a:t>
            </a:r>
            <a:endParaRPr lang="ru-RU" sz="3600" dirty="0"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3672408" cy="4176464"/>
          </a:xfrm>
        </p:spPr>
        <p:txBody>
          <a:bodyPr>
            <a:normAutofit/>
          </a:bodyPr>
          <a:lstStyle/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Дидактические </a:t>
            </a:r>
          </a:p>
          <a:p>
            <a:pPr marL="137160" lvl="0" indent="0">
              <a:buClr>
                <a:srgbClr val="FF6600"/>
              </a:buClr>
              <a:buNone/>
            </a:pPr>
            <a:r>
              <a:rPr lang="ru-RU" sz="2400" b="1" dirty="0">
                <a:solidFill>
                  <a:schemeClr val="tx1"/>
                </a:solidFill>
              </a:rPr>
              <a:t>пособия выполненные воспитателем</a:t>
            </a:r>
          </a:p>
          <a:p>
            <a:pPr lvl="0">
              <a:buClr>
                <a:srgbClr val="FF6600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Практический материал: (крючки  разного размера,</a:t>
            </a:r>
          </a:p>
          <a:p>
            <a:pPr marL="137160" lvl="0" indent="0">
              <a:buClr>
                <a:srgbClr val="FF6600"/>
              </a:buClr>
              <a:buNone/>
            </a:pPr>
            <a:r>
              <a:rPr lang="ru-RU" sz="2400" b="1" dirty="0">
                <a:solidFill>
                  <a:schemeClr val="tx1"/>
                </a:solidFill>
              </a:rPr>
              <a:t> пряжа разной фактуры и толщины)</a:t>
            </a:r>
          </a:p>
          <a:p>
            <a:endParaRPr lang="ru-RU" dirty="0"/>
          </a:p>
        </p:txBody>
      </p:sp>
      <p:pic>
        <p:nvPicPr>
          <p:cNvPr id="11" name="Picture 2" descr="H:\увлечение\SAM_0596.JPG"/>
          <p:cNvPicPr>
            <a:picLocks noChangeAspect="1" noChangeArrowheads="1"/>
          </p:cNvPicPr>
          <p:nvPr/>
        </p:nvPicPr>
        <p:blipFill>
          <a:blip r:embed="rId2" cstate="print"/>
          <a:srcRect l="5267" t="3160" r="4136" b="5190"/>
          <a:stretch>
            <a:fillRect/>
          </a:stretch>
        </p:blipFill>
        <p:spPr>
          <a:xfrm>
            <a:off x="4355977" y="1196752"/>
            <a:ext cx="4248472" cy="5040560"/>
          </a:xfrm>
          <a:prstGeom prst="rect">
            <a:avLst/>
          </a:prstGeom>
          <a:ln w="50800">
            <a:solidFill>
              <a:schemeClr val="accent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99591" y="205364"/>
            <a:ext cx="6400800" cy="9692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Аппликации  из цепочек воздушных петель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Таня Морозова вязание\SAM_1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416886" y="2008782"/>
            <a:ext cx="5344108" cy="4008080"/>
          </a:xfrm>
          <a:prstGeom prst="rect">
            <a:avLst/>
          </a:prstGeom>
          <a:noFill/>
          <a:ln w="38100">
            <a:solidFill>
              <a:srgbClr val="FF9933"/>
            </a:solidFill>
          </a:ln>
        </p:spPr>
      </p:pic>
      <p:pic>
        <p:nvPicPr>
          <p:cNvPr id="1027" name="Picture 3" descr="H:\Таня Морозова вязание\SAM_15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16562" y="1984643"/>
            <a:ext cx="5371694" cy="402877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326973"/>
            <a:ext cx="4056721" cy="5344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61" y="1289732"/>
            <a:ext cx="4037373" cy="5371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2" y="1276668"/>
            <a:ext cx="4014741" cy="5384759"/>
          </a:xfrm>
          <a:prstGeom prst="rect">
            <a:avLst/>
          </a:prstGeom>
          <a:ln w="38100">
            <a:solidFill>
              <a:srgbClr val="FF993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76" y="692696"/>
            <a:ext cx="7200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33CC"/>
                </a:solidFill>
                <a:effectLst/>
              </a:rPr>
              <a:t>Дидактические</a:t>
            </a:r>
            <a:r>
              <a:rPr lang="ru-RU" sz="3600" dirty="0" smtClean="0">
                <a:solidFill>
                  <a:srgbClr val="0033CC"/>
                </a:solidFill>
              </a:rPr>
              <a:t> </a:t>
            </a:r>
            <a:r>
              <a:rPr lang="ru-RU" sz="3600" dirty="0" smtClean="0">
                <a:solidFill>
                  <a:srgbClr val="0033CC"/>
                </a:solidFill>
                <a:effectLst/>
              </a:rPr>
              <a:t>пособия</a:t>
            </a:r>
            <a:endParaRPr lang="ru-RU" sz="3600" dirty="0">
              <a:solidFill>
                <a:srgbClr val="0033CC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024401"/>
            <a:ext cx="5569488" cy="41771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981279"/>
            <a:ext cx="5760640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525" y="1959413"/>
            <a:ext cx="5760640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760" y="1973105"/>
            <a:ext cx="5724128" cy="42930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2233" y="1906743"/>
            <a:ext cx="5780087" cy="44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900" b="-18185"/>
          <a:stretch/>
        </p:blipFill>
        <p:spPr>
          <a:xfrm>
            <a:off x="1001079" y="1887073"/>
            <a:ext cx="6500427" cy="5184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589" y="1734909"/>
            <a:ext cx="6188512" cy="4641385"/>
          </a:xfrm>
          <a:prstGeom prst="rect">
            <a:avLst/>
          </a:prstGeom>
          <a:ln w="508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6641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608</TotalTime>
  <Words>277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Формирование художественно- творческих способностей   детей через творчество  педагога     </vt:lpstr>
      <vt:lpstr>Слайд 2</vt:lpstr>
      <vt:lpstr>Слайд 3</vt:lpstr>
      <vt:lpstr>Основные направления работы</vt:lpstr>
      <vt:lpstr>Приобретаемые навыки  </vt:lpstr>
      <vt:lpstr>Формы и методы организации образовательной деятельности с детьми</vt:lpstr>
      <vt:lpstr>Используемые материалы</vt:lpstr>
      <vt:lpstr>Слайд 8</vt:lpstr>
      <vt:lpstr>Дидактические пособия</vt:lpstr>
      <vt:lpstr>Спасибо за внимание!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 творчества воспитателя     к творчеству детей</dc:title>
  <dc:creator>123</dc:creator>
  <cp:lastModifiedBy>Admin</cp:lastModifiedBy>
  <cp:revision>59</cp:revision>
  <dcterms:created xsi:type="dcterms:W3CDTF">2012-10-24T18:17:33Z</dcterms:created>
  <dcterms:modified xsi:type="dcterms:W3CDTF">2013-01-30T09:29:51Z</dcterms:modified>
</cp:coreProperties>
</file>