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68" r:id="rId4"/>
    <p:sldId id="269" r:id="rId5"/>
    <p:sldId id="267" r:id="rId6"/>
    <p:sldId id="257" r:id="rId7"/>
    <p:sldId id="258" r:id="rId8"/>
    <p:sldId id="261" r:id="rId9"/>
    <p:sldId id="259" r:id="rId10"/>
    <p:sldId id="260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838" autoAdjust="0"/>
  </p:normalViewPr>
  <p:slideViewPr>
    <p:cSldViewPr>
      <p:cViewPr>
        <p:scale>
          <a:sx n="71" d="100"/>
          <a:sy n="7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27CD-3BD9-4A8C-95DB-75E56966833B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C317-EC41-4DD1-AA9C-7B7F7148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EC317-EC41-4DD1-AA9C-7B7F71481F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881A7C-88AA-49B1-9819-172F558B83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7200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Жизнь  грызунов  в природе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2448272" cy="191683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Выполнила :</a:t>
            </a:r>
          </a:p>
          <a:p>
            <a:pPr algn="l"/>
            <a:r>
              <a:rPr lang="ru-RU" sz="2000" dirty="0" smtClean="0"/>
              <a:t>Васина Н.И. </a:t>
            </a:r>
          </a:p>
          <a:p>
            <a:pPr algn="l"/>
            <a:r>
              <a:rPr lang="ru-RU" sz="2000" dirty="0" smtClean="0"/>
              <a:t>Старший воспитатель ДОУ № 340 г.Казань</a:t>
            </a:r>
            <a:r>
              <a:rPr lang="ru-RU" dirty="0" smtClean="0"/>
              <a:t>                                </a:t>
            </a:r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576064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4320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dirty="0"/>
          </a:p>
        </p:txBody>
      </p:sp>
      <p:pic>
        <p:nvPicPr>
          <p:cNvPr id="4" name="Содержимое 3" descr="Marmota_marmota_Alp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464496" cy="482453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90364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Сурки обитают в равнинных и горных степях и высокогорьях. Придерживаются участков с сочной растительностью  лугов, влажных </a:t>
            </a:r>
          </a:p>
          <a:p>
            <a:r>
              <a:rPr lang="ru-RU" sz="1600" b="1" i="1" dirty="0" smtClean="0"/>
              <a:t>целинных степей.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Питаются сурки самыми сочными и мягкими </a:t>
            </a:r>
          </a:p>
          <a:p>
            <a:r>
              <a:rPr lang="ru-RU" sz="1600" b="1" i="1" dirty="0" smtClean="0"/>
              <a:t>растительными кормами: листьями злаков, </a:t>
            </a:r>
          </a:p>
          <a:p>
            <a:r>
              <a:rPr lang="ru-RU" sz="1600" b="1" i="1" dirty="0" smtClean="0"/>
              <a:t>верхушками стеблей, незрелыми плодами, </a:t>
            </a:r>
          </a:p>
          <a:p>
            <a:r>
              <a:rPr lang="ru-RU" sz="1600" b="1" i="1" dirty="0" smtClean="0"/>
              <a:t>цветками, луковицами, реже - животными </a:t>
            </a:r>
          </a:p>
          <a:p>
            <a:r>
              <a:rPr lang="ru-RU" sz="1600" b="1" i="1" dirty="0" smtClean="0"/>
              <a:t>саранчовыми, моллюсками , гусеницами. </a:t>
            </a:r>
          </a:p>
          <a:p>
            <a:r>
              <a:rPr lang="ru-RU" sz="1600" b="1" i="1" dirty="0" smtClean="0"/>
              <a:t>Запасов еды на зиму не делает.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Спячка сурков  длится 6—8 </a:t>
            </a:r>
            <a:r>
              <a:rPr lang="ru-RU" sz="1600" b="1" i="1" dirty="0" err="1" smtClean="0"/>
              <a:t>месяцев,зимуют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 smtClean="0"/>
              <a:t> семейными группами по 12-15 зверьков.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Крик сурков, очень громкий и резкий </a:t>
            </a:r>
          </a:p>
          <a:p>
            <a:r>
              <a:rPr lang="ru-RU" sz="1600" b="1" i="1" dirty="0" smtClean="0"/>
              <a:t>(слышимый более чем за 0,5 км)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Слух сурка развит слабее, чем зрение.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Врагов у сурка немного. Главные из них </a:t>
            </a:r>
          </a:p>
          <a:p>
            <a:r>
              <a:rPr lang="ru-RU" sz="1600" b="1" i="1" dirty="0" smtClean="0"/>
              <a:t>— волки и бродячие собаки.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В прошлом сурки были важными </a:t>
            </a:r>
          </a:p>
          <a:p>
            <a:r>
              <a:rPr lang="ru-RU" sz="1600" b="1" i="1" dirty="0" smtClean="0"/>
              <a:t>промысловыми животными, их добывали</a:t>
            </a:r>
          </a:p>
          <a:p>
            <a:r>
              <a:rPr lang="ru-RU" sz="1600" b="1" i="1" dirty="0" smtClean="0"/>
              <a:t> ради меха, мяса и жира.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В природе сурки  живут до 8 лет.</a:t>
            </a:r>
          </a:p>
          <a:p>
            <a:endParaRPr lang="ru-RU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15692"/>
            <a:ext cx="8489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-171400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Сурок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48680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ea typeface="Cambria Math" pitchFamily="18" charset="0"/>
                <a:cs typeface="Times New Roman" pitchFamily="18" charset="0"/>
              </a:rPr>
              <a:t>Крупные</a:t>
            </a:r>
            <a:r>
              <a:rPr lang="ru-RU" sz="1600" b="1" i="1" dirty="0" smtClean="0"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ea typeface="Cambria" pitchFamily="18" charset="0"/>
                <a:cs typeface="Times New Roman" pitchFamily="18" charset="0"/>
              </a:rPr>
              <a:t>зимоспящие</a:t>
            </a:r>
            <a:r>
              <a:rPr lang="ru-RU" sz="1600" b="1" i="1" dirty="0" smtClean="0">
                <a:ea typeface="Cambria" pitchFamily="18" charset="0"/>
                <a:cs typeface="Times New Roman" pitchFamily="18" charset="0"/>
              </a:rPr>
              <a:t> грызуны, плотного сложения .Окраски </a:t>
            </a:r>
            <a:r>
              <a:rPr lang="ru-RU" sz="1600" b="1" i="1" dirty="0" err="1" smtClean="0">
                <a:ea typeface="Cambria" pitchFamily="18" charset="0"/>
                <a:cs typeface="Times New Roman" pitchFamily="18" charset="0"/>
              </a:rPr>
              <a:t>песочно</a:t>
            </a:r>
            <a:r>
              <a:rPr lang="ru-RU" sz="1600" b="1" i="1" dirty="0" smtClean="0">
                <a:ea typeface="Cambria" pitchFamily="18" charset="0"/>
                <a:cs typeface="Times New Roman" pitchFamily="18" charset="0"/>
              </a:rPr>
              <a:t> - желтой с черной рябью на спине. Лапы и уши короткие. Длина тела степного сурка — 49-58 см, хвоста 12-18 см. Окраска однотонная, верх головы чуть темнее. Конец хвоста темный, губы светлые.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01029mirmir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420888"/>
            <a:ext cx="3128833" cy="4248472"/>
          </a:xfrm>
        </p:spPr>
      </p:pic>
      <p:pic>
        <p:nvPicPr>
          <p:cNvPr id="5" name="Рисунок 4" descr="182412727_e85dbd1a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77072"/>
            <a:ext cx="2592288" cy="2547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83671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Белки  на зиму натаскивают корм в дупла деревьев, прячут в трещины коры, зарывают среди корней, а также сушат грибы, вешая их на ветки. Но о местах             своих запасов белки быстро забывают и находят их зимой совершенно случайно. Этим пользуются очень большое количество птиц и животных, которые пользуются беличьими кладовыми.</a:t>
            </a:r>
          </a:p>
          <a:p>
            <a:pPr algn="ctr"/>
            <a:r>
              <a:rPr lang="ru-RU" b="1" i="1" dirty="0" smtClean="0"/>
              <a:t>                         +  Летяга умеет выполнять сложные       </a:t>
            </a:r>
          </a:p>
          <a:p>
            <a:pPr algn="ctr"/>
            <a:r>
              <a:rPr lang="ru-RU" b="1" i="1" dirty="0" smtClean="0"/>
              <a:t>                                                   акробатические трюки: не только планировать, </a:t>
            </a:r>
          </a:p>
          <a:p>
            <a:pPr algn="ctr"/>
            <a:r>
              <a:rPr lang="ru-RU" b="1" i="1" dirty="0" smtClean="0"/>
              <a:t>                                            но и в приземляться в том же месте, откуда </a:t>
            </a:r>
          </a:p>
          <a:p>
            <a:pPr algn="ctr"/>
            <a:r>
              <a:rPr lang="ru-RU" b="1" i="1" dirty="0" smtClean="0"/>
              <a:t>                                                        стартовала,  выполняя фигуры высшего пилотажа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356992"/>
            <a:ext cx="5616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+Бурундук  может запихивать в защечные мешки до тридцати кедровых или сразу несколько крупных лесных орехов.</a:t>
            </a:r>
          </a:p>
          <a:p>
            <a:r>
              <a:rPr lang="ru-RU" b="1" i="1" dirty="0" smtClean="0"/>
              <a:t>+ Бурундуки как барометры </a:t>
            </a:r>
          </a:p>
          <a:p>
            <a:r>
              <a:rPr lang="ru-RU" b="1" i="1" dirty="0" smtClean="0"/>
              <a:t>совершенно точного </a:t>
            </a:r>
          </a:p>
          <a:p>
            <a:r>
              <a:rPr lang="ru-RU" b="1" i="1" dirty="0" smtClean="0"/>
              <a:t>предсказывают  погоду. </a:t>
            </a:r>
          </a:p>
          <a:p>
            <a:r>
              <a:rPr lang="ru-RU" b="1" i="1" dirty="0" smtClean="0"/>
              <a:t>За несколько часов до дождя </a:t>
            </a:r>
          </a:p>
          <a:p>
            <a:r>
              <a:rPr lang="ru-RU" b="1" i="1" dirty="0" smtClean="0"/>
              <a:t>они издают нехарактерные</a:t>
            </a:r>
          </a:p>
          <a:p>
            <a:r>
              <a:rPr lang="ru-RU" b="1" i="1" dirty="0" smtClean="0"/>
              <a:t>звуки, причем  непременно </a:t>
            </a:r>
          </a:p>
          <a:p>
            <a:r>
              <a:rPr lang="ru-RU" b="1" i="1" dirty="0" smtClean="0"/>
              <a:t>сидя на задних лапках на пне </a:t>
            </a:r>
          </a:p>
          <a:p>
            <a:r>
              <a:rPr lang="ru-RU" b="1" i="1" dirty="0" smtClean="0"/>
              <a:t>или поваленном дереве.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06893" y="0"/>
            <a:ext cx="5930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Интересные факты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9442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sz="1600" i="1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7" name="Picture 3" descr="C:\Users\777\Desktop\биология\chipmun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28882"/>
            <a:ext cx="3960440" cy="4340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Сурчата, пойманные в первые дни их выхода на поверхность, легко привыкают к человеку и становятся совсем ручными, очень преданны хозяевам.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За день сурок съедает до 1—1,5 кг растительной массы.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Воду сурки обычно не пьют.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В ходе всеобщего кормления сурки по очереди перестают есть и, становясь столбикам на задние лапы, начинают оглядывать окрестности. При обнаружении  опасности  зверь, который несет дозор, издает звонкий свист, другие сурки , заслышав сигнал о угрозе, </a:t>
            </a:r>
          </a:p>
          <a:p>
            <a:r>
              <a:rPr lang="ru-RU" b="1" i="1" dirty="0" smtClean="0"/>
              <a:t>бегут к норам и прячутся в них.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С 1886 года в США на Аляске 2 февраля</a:t>
            </a:r>
          </a:p>
          <a:p>
            <a:r>
              <a:rPr lang="ru-RU" b="1" i="1" dirty="0" smtClean="0"/>
              <a:t> отмечается День сурка. В этот день по </a:t>
            </a:r>
          </a:p>
          <a:p>
            <a:r>
              <a:rPr lang="ru-RU" b="1" i="1" dirty="0" smtClean="0"/>
              <a:t>поведению сурка определяется </a:t>
            </a:r>
          </a:p>
          <a:p>
            <a:r>
              <a:rPr lang="ru-RU" b="1" i="1" dirty="0" smtClean="0"/>
              <a:t>продолжительность зимы.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В городе </a:t>
            </a:r>
            <a:r>
              <a:rPr lang="ru-RU" b="1" i="1" dirty="0" err="1" smtClean="0"/>
              <a:t>Ангарске</a:t>
            </a:r>
            <a:r>
              <a:rPr lang="ru-RU" b="1" i="1" dirty="0" smtClean="0"/>
              <a:t> установлен памятник</a:t>
            </a:r>
          </a:p>
          <a:p>
            <a:r>
              <a:rPr lang="ru-RU" b="1" i="1" dirty="0" smtClean="0"/>
              <a:t> сурку.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Сурки встречают свистом восход Солнца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В латинском названии  суслик </a:t>
            </a:r>
          </a:p>
          <a:p>
            <a:r>
              <a:rPr lang="ru-RU" b="1" i="1" dirty="0" smtClean="0"/>
              <a:t>переводится дословно как "любитель семечек".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Суслики - одни из наиболее долго спящих </a:t>
            </a:r>
          </a:p>
          <a:p>
            <a:r>
              <a:rPr lang="ru-RU" b="1" i="1" dirty="0" smtClean="0"/>
              <a:t>животных. Уже к началу июня взрослые</a:t>
            </a:r>
          </a:p>
          <a:p>
            <a:r>
              <a:rPr lang="ru-RU" b="1" i="1" dirty="0" smtClean="0"/>
              <a:t> самцы и самки,  скрываются в норах на </a:t>
            </a:r>
          </a:p>
          <a:p>
            <a:r>
              <a:rPr lang="ru-RU" b="1" i="1" dirty="0" smtClean="0"/>
              <a:t>долгие месяцы.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urica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5" name="TextBox 4"/>
          <p:cNvSpPr txBox="1"/>
          <p:nvPr/>
        </p:nvSpPr>
        <p:spPr>
          <a:xfrm>
            <a:off x="2555776" y="54868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Конец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28800"/>
            <a:ext cx="3776663" cy="453650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i="1" dirty="0"/>
              <a:t>Самый многочисленный в классе млекопитающих( около 2 тыс. </a:t>
            </a:r>
            <a:r>
              <a:rPr lang="ru-RU" sz="1800" b="1" i="1" dirty="0" smtClean="0"/>
              <a:t>видов)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i="1" dirty="0" smtClean="0"/>
              <a:t>Живут </a:t>
            </a:r>
            <a:r>
              <a:rPr lang="ru-RU" sz="1800" b="1" i="1" dirty="0"/>
              <a:t>на всех материках, кроме </a:t>
            </a:r>
            <a:r>
              <a:rPr lang="ru-RU" sz="1800" b="1" i="1" dirty="0" smtClean="0"/>
              <a:t>Антарктиды.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i="1" dirty="0" smtClean="0"/>
              <a:t>Объединяет </a:t>
            </a:r>
            <a:r>
              <a:rPr lang="ru-RU" sz="1800" b="1" i="1" dirty="0"/>
              <a:t>строение зубов: по 2 резца в верхней и нижней </a:t>
            </a:r>
            <a:r>
              <a:rPr lang="ru-RU" sz="1800" b="1" i="1" dirty="0" smtClean="0"/>
              <a:t>челюсти.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i="1" dirty="0" smtClean="0"/>
              <a:t>Размножаются </a:t>
            </a:r>
            <a:r>
              <a:rPr lang="ru-RU" sz="1800" b="1" i="1" dirty="0"/>
              <a:t>6-8 раз в год, принося 8-15 </a:t>
            </a:r>
            <a:r>
              <a:rPr lang="ru-RU" sz="1800" b="1" i="1" dirty="0" smtClean="0"/>
              <a:t>детенышей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1800" b="1" i="1" dirty="0" smtClean="0"/>
              <a:t>Отличаются высокой </a:t>
            </a:r>
            <a:r>
              <a:rPr lang="ru-RU" sz="1800" b="1" i="1" dirty="0"/>
              <a:t>плодовитостью, быстрым ростом и ранним половым </a:t>
            </a:r>
            <a:r>
              <a:rPr lang="ru-RU" sz="1800" b="1" i="1" dirty="0" smtClean="0"/>
              <a:t>созреванием.</a:t>
            </a:r>
            <a:endParaRPr lang="ru-RU" sz="1800" b="1" i="1" dirty="0"/>
          </a:p>
          <a:p>
            <a:pPr algn="just">
              <a:lnSpc>
                <a:spcPct val="90000"/>
              </a:lnSpc>
            </a:pPr>
            <a:endParaRPr lang="ru-RU" sz="1400" b="1" dirty="0"/>
          </a:p>
        </p:txBody>
      </p:sp>
      <p:pic>
        <p:nvPicPr>
          <p:cNvPr id="4107" name="Picture 11" descr="1289816468_xomya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4968552" cy="4968552"/>
          </a:xfrm>
        </p:spPr>
      </p:pic>
      <p:sp>
        <p:nvSpPr>
          <p:cNvPr id="9" name="Прямоугольник 8"/>
          <p:cNvSpPr/>
          <p:nvPr/>
        </p:nvSpPr>
        <p:spPr>
          <a:xfrm>
            <a:off x="-2209801" y="260648"/>
            <a:ext cx="13749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Характеристика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рызунов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2291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i="1" dirty="0"/>
              <a:t>Зверьки мелкие, с удлиненной мордой, далеко выступающими ушами и длинным, голым </a:t>
            </a:r>
            <a:r>
              <a:rPr lang="ru-RU" sz="1800" b="1" i="1" dirty="0" smtClean="0"/>
              <a:t>хвостом.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Питаются </a:t>
            </a:r>
            <a:r>
              <a:rPr lang="ru-RU" sz="1800" b="1" i="1" dirty="0"/>
              <a:t>растительной  и животной </a:t>
            </a:r>
            <a:r>
              <a:rPr lang="ru-RU" sz="1800" b="1" i="1" dirty="0" smtClean="0"/>
              <a:t>пищей.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Размножаются </a:t>
            </a:r>
            <a:r>
              <a:rPr lang="ru-RU" sz="1800" b="1" i="1" dirty="0"/>
              <a:t>4-5 раз в году, принося 7-9 </a:t>
            </a:r>
            <a:r>
              <a:rPr lang="ru-RU" sz="1800" b="1" i="1" dirty="0" smtClean="0"/>
              <a:t>детенышей.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В </a:t>
            </a:r>
            <a:r>
              <a:rPr lang="ru-RU" sz="1800" b="1" i="1" dirty="0"/>
              <a:t>жилищах поедают и портят </a:t>
            </a:r>
            <a:r>
              <a:rPr lang="ru-RU" sz="1800" b="1" i="1" dirty="0" smtClean="0"/>
              <a:t>продукты.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Распространяют </a:t>
            </a:r>
            <a:r>
              <a:rPr lang="ru-RU" sz="1800" b="1" i="1" dirty="0"/>
              <a:t>опасные инфекционные </a:t>
            </a:r>
            <a:r>
              <a:rPr lang="ru-RU" sz="1800" b="1" i="1" dirty="0" smtClean="0"/>
              <a:t>заболевания.</a:t>
            </a:r>
            <a:endParaRPr lang="ru-RU" sz="1800" b="1" i="1" dirty="0"/>
          </a:p>
        </p:txBody>
      </p:sp>
      <p:pic>
        <p:nvPicPr>
          <p:cNvPr id="12296" name="Picture 8" descr="sca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066800"/>
            <a:ext cx="4180656" cy="2667000"/>
          </a:xfrm>
        </p:spPr>
      </p:pic>
      <p:pic>
        <p:nvPicPr>
          <p:cNvPr id="12297" name="Picture 9" descr="labrat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861048"/>
            <a:ext cx="4252664" cy="2768352"/>
          </a:xfrm>
        </p:spPr>
      </p:pic>
      <p:sp>
        <p:nvSpPr>
          <p:cNvPr id="6" name="Прямоугольник 5"/>
          <p:cNvSpPr/>
          <p:nvPr/>
        </p:nvSpPr>
        <p:spPr>
          <a:xfrm>
            <a:off x="1179211" y="0"/>
            <a:ext cx="67855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Семейство 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Мышиные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Мыши.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4206180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i="1" dirty="0"/>
              <a:t>Длина тела до 35 см, хвоста до 28 см, весит до 1,5 </a:t>
            </a:r>
            <a:r>
              <a:rPr lang="ru-RU" sz="1800" b="1" i="1" dirty="0" smtClean="0"/>
              <a:t>кг.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Приспособлена </a:t>
            </a:r>
            <a:r>
              <a:rPr lang="ru-RU" sz="1800" b="1" i="1" dirty="0"/>
              <a:t>к полуводному образу жизни в замерзающих </a:t>
            </a:r>
            <a:r>
              <a:rPr lang="ru-RU" sz="1800" b="1" i="1" dirty="0" smtClean="0"/>
              <a:t>водоёмах. 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Паховые </a:t>
            </a:r>
            <a:r>
              <a:rPr lang="ru-RU" sz="1800" b="1" i="1" dirty="0"/>
              <a:t>железы самцов выделяют </a:t>
            </a:r>
            <a:r>
              <a:rPr lang="ru-RU" sz="1800" b="1" i="1" dirty="0" smtClean="0"/>
              <a:t>секрет.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Природный </a:t>
            </a:r>
            <a:r>
              <a:rPr lang="ru-RU" sz="1800" b="1" i="1" dirty="0"/>
              <a:t>носитель </a:t>
            </a:r>
            <a:r>
              <a:rPr lang="ru-RU" sz="1800" b="1" i="1" dirty="0" smtClean="0"/>
              <a:t>опасных инфекционных заболеваний.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Размножаются </a:t>
            </a:r>
            <a:r>
              <a:rPr lang="ru-RU" sz="1800" b="1" i="1" dirty="0"/>
              <a:t>2-3 раза в год, принося 4 -15 слепых и голых </a:t>
            </a:r>
            <a:r>
              <a:rPr lang="ru-RU" sz="1800" b="1" i="1" dirty="0" smtClean="0"/>
              <a:t>детенышей.</a:t>
            </a:r>
            <a:endParaRPr lang="ru-RU" sz="1800" b="1" i="1" dirty="0"/>
          </a:p>
        </p:txBody>
      </p:sp>
      <p:pic>
        <p:nvPicPr>
          <p:cNvPr id="14344" name="Picture 8" descr="0_1c6b2_e58193ce_X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764704"/>
            <a:ext cx="4608512" cy="2955032"/>
          </a:xfrm>
        </p:spPr>
      </p:pic>
      <p:pic>
        <p:nvPicPr>
          <p:cNvPr id="14345" name="Picture 9" descr="3396712_lar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733800"/>
            <a:ext cx="4248472" cy="2971800"/>
          </a:xfrm>
        </p:spPr>
      </p:pic>
      <p:sp>
        <p:nvSpPr>
          <p:cNvPr id="6" name="Прямоугольник 5"/>
          <p:cNvSpPr/>
          <p:nvPr/>
        </p:nvSpPr>
        <p:spPr>
          <a:xfrm>
            <a:off x="3194443" y="188640"/>
            <a:ext cx="27551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Ондатра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57700" cy="4810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i="1" dirty="0"/>
              <a:t>Длина тела с хвостом около 1,5 м, масса до </a:t>
            </a:r>
            <a:r>
              <a:rPr lang="ru-RU" sz="1800" b="1" i="1" dirty="0" smtClean="0"/>
              <a:t>18-30кг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Тело </a:t>
            </a:r>
            <a:r>
              <a:rPr lang="ru-RU" sz="1800" b="1" i="1" dirty="0"/>
              <a:t>вытянутое, с маленькой головкой и короткой шеей, хвост сплющенный, лишенный волос. </a:t>
            </a:r>
            <a:endParaRPr lang="ru-RU" sz="1800" b="1" i="1" dirty="0" smtClean="0"/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Пальцы </a:t>
            </a:r>
            <a:r>
              <a:rPr lang="ru-RU" sz="1800" b="1" i="1" dirty="0"/>
              <a:t>соединены плавательной перепонкой. Ушные отверстия под водой </a:t>
            </a:r>
            <a:r>
              <a:rPr lang="ru-RU" sz="1800" b="1" i="1" dirty="0" smtClean="0"/>
              <a:t>закрываются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Селятся </a:t>
            </a:r>
            <a:r>
              <a:rPr lang="ru-RU" sz="1800" b="1" i="1" dirty="0"/>
              <a:t>колониями на малых и непромерзающих </a:t>
            </a:r>
            <a:r>
              <a:rPr lang="ru-RU" sz="1800" b="1" i="1" dirty="0" smtClean="0"/>
              <a:t>реках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Питаются </a:t>
            </a:r>
            <a:r>
              <a:rPr lang="ru-RU" sz="1800" b="1" i="1" dirty="0"/>
              <a:t>растительной </a:t>
            </a:r>
            <a:r>
              <a:rPr lang="ru-RU" sz="1800" b="1" i="1" dirty="0" smtClean="0"/>
              <a:t>пищей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Размножаются </a:t>
            </a:r>
            <a:r>
              <a:rPr lang="ru-RU" sz="1800" b="1" i="1" dirty="0"/>
              <a:t>1 раз в год, принося от 1 до 5 детенышей( зрячих, покрытых густой шерстью)</a:t>
            </a:r>
          </a:p>
        </p:txBody>
      </p:sp>
      <p:pic>
        <p:nvPicPr>
          <p:cNvPr id="10247" name="Picture 7" descr="beaver00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143000"/>
            <a:ext cx="3589784" cy="2514600"/>
          </a:xfrm>
        </p:spPr>
      </p:pic>
      <p:pic>
        <p:nvPicPr>
          <p:cNvPr id="10248" name="Picture 8" descr="beav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733800"/>
            <a:ext cx="3672408" cy="2647528"/>
          </a:xfrm>
        </p:spPr>
      </p:pic>
      <p:sp>
        <p:nvSpPr>
          <p:cNvPr id="6" name="Прямоугольник 5"/>
          <p:cNvSpPr/>
          <p:nvPr/>
        </p:nvSpPr>
        <p:spPr>
          <a:xfrm>
            <a:off x="1268980" y="188640"/>
            <a:ext cx="6606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Бобры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589326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У</a:t>
            </a:r>
            <a:endParaRPr lang="ru-RU" sz="1600" dirty="0"/>
          </a:p>
        </p:txBody>
      </p:sp>
      <p:pic>
        <p:nvPicPr>
          <p:cNvPr id="4" name="Содержимое 3" descr="729px-MattiParkkonen_Or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9" y="1268760"/>
            <a:ext cx="4261948" cy="468052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896448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Длина тела белок бывает 20—32 см, длина хвоста 19—31 см.   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 Масса от 180 до 1000 г.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обыкновенная белка может  быть рыжей, </a:t>
            </a:r>
          </a:p>
          <a:p>
            <a:r>
              <a:rPr lang="ru-RU" sz="1600" b="1" i="1" dirty="0" smtClean="0"/>
              <a:t>пепельной, почти  черной . Линька  протекает </a:t>
            </a:r>
          </a:p>
          <a:p>
            <a:r>
              <a:rPr lang="ru-RU" sz="1600" b="1" i="1" dirty="0" smtClean="0"/>
              <a:t>2 раза в год. Зимний мех высокий, мягкий и </a:t>
            </a:r>
          </a:p>
          <a:p>
            <a:r>
              <a:rPr lang="ru-RU" sz="1600" b="1" i="1" dirty="0" smtClean="0"/>
              <a:t>пушистый, летний  – более редкий и короткий.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Все белки питаются разнообразным</a:t>
            </a:r>
          </a:p>
          <a:p>
            <a:r>
              <a:rPr lang="ru-RU" sz="1600" b="1" i="1" dirty="0" smtClean="0"/>
              <a:t> растительным кормом: </a:t>
            </a:r>
          </a:p>
          <a:p>
            <a:r>
              <a:rPr lang="ru-RU" sz="1600" b="1" i="1" dirty="0" smtClean="0"/>
              <a:t>семенами, ягодами ,фруктами, орехами, </a:t>
            </a:r>
          </a:p>
          <a:p>
            <a:r>
              <a:rPr lang="ru-RU" sz="1600" b="1" i="1" dirty="0" smtClean="0"/>
              <a:t>грибами, почками ,побегами, корой и</a:t>
            </a:r>
          </a:p>
          <a:p>
            <a:r>
              <a:rPr lang="ru-RU" sz="1600" b="1" i="1" dirty="0" smtClean="0"/>
              <a:t> лишайниками. К растительной пище</a:t>
            </a:r>
          </a:p>
          <a:p>
            <a:r>
              <a:rPr lang="ru-RU" sz="1600" b="1" i="1" dirty="0" smtClean="0"/>
              <a:t> добавляются животные корма: насекомых и </a:t>
            </a:r>
          </a:p>
          <a:p>
            <a:r>
              <a:rPr lang="ru-RU" sz="1600" b="1" i="1" dirty="0" smtClean="0"/>
              <a:t>других мелкие беспозвоночные, яйца птиц, </a:t>
            </a:r>
          </a:p>
          <a:p>
            <a:r>
              <a:rPr lang="ru-RU" sz="1600" b="1" i="1" dirty="0" smtClean="0"/>
              <a:t>ящериц и змеи, птенцов и даже мелких грызунов </a:t>
            </a:r>
          </a:p>
          <a:p>
            <a:r>
              <a:rPr lang="ru-RU" sz="1600" b="1" i="1" dirty="0" smtClean="0"/>
              <a:t>и ящериц.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Она прекрасно лазает по ветвям и легко </a:t>
            </a:r>
          </a:p>
          <a:p>
            <a:r>
              <a:rPr lang="ru-RU" sz="1600" b="1" i="1" dirty="0" smtClean="0"/>
              <a:t>перепрыгивает с одного дерева на другое ,</a:t>
            </a:r>
          </a:p>
          <a:p>
            <a:r>
              <a:rPr lang="ru-RU" sz="1600" b="1" i="1" dirty="0" smtClean="0"/>
              <a:t> устраивает гнездо в дуплах деревьев.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Два раза в год, в течение весны и лета, </a:t>
            </a:r>
          </a:p>
          <a:p>
            <a:r>
              <a:rPr lang="ru-RU" sz="1600" b="1" i="1" dirty="0" smtClean="0"/>
              <a:t>приносят детенышей. У белки в одном выводке </a:t>
            </a:r>
          </a:p>
          <a:p>
            <a:r>
              <a:rPr lang="ru-RU" sz="1600" b="1" i="1" dirty="0" smtClean="0"/>
              <a:t>бывает от 3 до 10 бельчат.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 У белки прочные зубы. В передней части рта расположены резцы, которые растут по мере стирания в течение всей жизни животного. </a:t>
            </a:r>
          </a:p>
          <a:p>
            <a:endParaRPr lang="ru-RU" sz="1600" i="1" dirty="0" smtClean="0"/>
          </a:p>
          <a:p>
            <a:pPr>
              <a:buFont typeface="Wingdings" pitchFamily="2" charset="2"/>
              <a:buChar char="v"/>
            </a:pPr>
            <a:endParaRPr lang="ru-RU" sz="1600" i="1" dirty="0" smtClean="0"/>
          </a:p>
          <a:p>
            <a:endParaRPr lang="ru-RU" sz="1600" i="1" dirty="0" smtClean="0"/>
          </a:p>
          <a:p>
            <a:pPr>
              <a:buFont typeface="Arial" pitchFamily="34" charset="0"/>
              <a:buChar char="•"/>
            </a:pP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9169" y="0"/>
            <a:ext cx="19456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Белка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4230d36a90a3c5c862b09976fb46b4c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844824"/>
            <a:ext cx="3384376" cy="4464496"/>
          </a:xfrm>
        </p:spPr>
      </p:pic>
      <p:sp>
        <p:nvSpPr>
          <p:cNvPr id="4" name="Прямоугольник 3"/>
          <p:cNvSpPr/>
          <p:nvPr/>
        </p:nvSpPr>
        <p:spPr>
          <a:xfrm>
            <a:off x="3443133" y="0"/>
            <a:ext cx="22577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Суслик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784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Существует около 20 видов сусликов, обитающих на открытых ландшафтах Северного полушария; в России около 10 видов.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Длина тела до 40 см, хвоста менее 1/2 длины тела. Отдельные виды с пышными хвостами, большинство бесхвостые; это симпатичные животные с вытянутой головкой, </a:t>
            </a:r>
          </a:p>
          <a:p>
            <a:r>
              <a:rPr lang="ru-RU" sz="1600" b="1" i="1" dirty="0" smtClean="0"/>
              <a:t>спрятанными в меху ушами, коротким хвостом ,суслики </a:t>
            </a:r>
          </a:p>
          <a:p>
            <a:r>
              <a:rPr lang="ru-RU" sz="1600" b="1" i="1" dirty="0" smtClean="0"/>
              <a:t>имеют  большие защёчные мешки. На передних лапах </a:t>
            </a:r>
          </a:p>
          <a:p>
            <a:r>
              <a:rPr lang="ru-RU" sz="1600" b="1" i="1" dirty="0" smtClean="0"/>
              <a:t>4 пальца и бородавка вместо пятого, на задних - 5 пальцев.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 Суслики - дневные животные.  Живут в глубоких норах </a:t>
            </a:r>
          </a:p>
          <a:p>
            <a:r>
              <a:rPr lang="ru-RU" sz="1600" b="1" i="1" dirty="0" smtClean="0"/>
              <a:t>(которые используют один сезон)  в поле, лугах, </a:t>
            </a:r>
          </a:p>
          <a:p>
            <a:r>
              <a:rPr lang="ru-RU" sz="1600" b="1" i="1" dirty="0" smtClean="0"/>
              <a:t>пастбищах. Перед норами сусликов возвышаются </a:t>
            </a:r>
          </a:p>
          <a:p>
            <a:r>
              <a:rPr lang="ru-RU" sz="1600" b="1" i="1" dirty="0" smtClean="0"/>
              <a:t>плоские холмики из земли, песка или щебня.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Питаются главным образом сочными травянистыми </a:t>
            </a:r>
          </a:p>
          <a:p>
            <a:r>
              <a:rPr lang="ru-RU" sz="1600" b="1" i="1" dirty="0" smtClean="0"/>
              <a:t>растениями, луковицами, зернами 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В приплоде у суслика бывает от 1 до 15 детенышей.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Суслик относится к числу вредителей </a:t>
            </a:r>
          </a:p>
          <a:p>
            <a:r>
              <a:rPr lang="ru-RU" sz="1600" b="1" i="1" dirty="0" smtClean="0"/>
              <a:t>сельскохозяйственных культур и пастбищ, они </a:t>
            </a:r>
          </a:p>
          <a:p>
            <a:r>
              <a:rPr lang="ru-RU" sz="1600" b="1" i="1" dirty="0" smtClean="0"/>
              <a:t> совершают набеги на поля и  могут уничтожить  почти </a:t>
            </a:r>
          </a:p>
          <a:p>
            <a:r>
              <a:rPr lang="ru-RU" sz="1600" b="1" i="1" dirty="0" smtClean="0"/>
              <a:t>весь урожай.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/>
              <a:t>В период активной жизни проходит линька. К началу </a:t>
            </a:r>
          </a:p>
          <a:p>
            <a:r>
              <a:rPr lang="ru-RU" sz="1600" b="1" i="1" dirty="0" smtClean="0"/>
              <a:t>спячки зверьки одеваются густым и мягким мехом.</a:t>
            </a:r>
          </a:p>
          <a:p>
            <a:r>
              <a:rPr lang="ru-RU" sz="1600" b="1" i="1" dirty="0" smtClean="0"/>
              <a:t> Быстро накопив жировые запасы, залегают в спячку до </a:t>
            </a:r>
          </a:p>
          <a:p>
            <a:r>
              <a:rPr lang="ru-RU" sz="1600" b="1" i="1" dirty="0" smtClean="0"/>
              <a:t>весны следующего года. Весной пробуждаются и выходят </a:t>
            </a:r>
          </a:p>
          <a:p>
            <a:r>
              <a:rPr lang="ru-RU" sz="1600" b="1" i="1" dirty="0" smtClean="0"/>
              <a:t>на поверхность.</a:t>
            </a:r>
          </a:p>
          <a:p>
            <a:endParaRPr lang="ru-RU" sz="1600" b="1" i="1" dirty="0" smtClean="0"/>
          </a:p>
          <a:p>
            <a:endParaRPr lang="ru-RU" sz="1600" b="1" i="1" dirty="0" smtClean="0"/>
          </a:p>
          <a:p>
            <a:endParaRPr lang="ru-RU" sz="1600" b="1" i="1" dirty="0" smtClean="0"/>
          </a:p>
          <a:p>
            <a:pPr>
              <a:buFont typeface="Wingdings" pitchFamily="2" charset="2"/>
              <a:buChar char="v"/>
            </a:pP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ying-squirr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032448" cy="5328592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0"/>
            <a:ext cx="7272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Белка-летяга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355976" y="511579"/>
            <a:ext cx="478802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600" b="1" i="1" dirty="0" smtClean="0">
                <a:ea typeface="Cambria" pitchFamily="18" charset="0"/>
                <a:cs typeface="Times New Roman" pitchFamily="18" charset="0"/>
              </a:rPr>
              <a:t>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т обычной белки отличаясь кожной перепонкой между передними и задними лапами. </a:t>
            </a:r>
            <a:r>
              <a:rPr lang="ru-RU" sz="1600" b="1" i="1" dirty="0" smtClean="0">
                <a:ea typeface="Cambria" pitchFamily="18" charset="0"/>
                <a:cs typeface="Times New Roman" pitchFamily="18" charset="0"/>
              </a:rPr>
              <a:t>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" pitchFamily="18" charset="0"/>
                <a:cs typeface="Times New Roman" pitchFamily="18" charset="0"/>
              </a:rPr>
              <a:t>етяга – ночное животное, поэтому ее отличают большие глаза, характерные для животных, ведущих ночной образ жизни.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i="1" dirty="0" smtClean="0"/>
              <a:t> </a:t>
            </a:r>
            <a:r>
              <a:rPr lang="ru-RU" sz="1600" b="1" i="1" dirty="0" smtClean="0"/>
              <a:t>Американская летяга живет высоко в кронах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/>
              <a:t>  деревьев, лишь изредка спускаясь на землю.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/>
              <a:t>В пище животное неприхотливо, и питается «на ходу» – лишь  орешками и самыми вкусными ягодами,  иногда насекомыми, в том числе и пауками. Часто в пищу идут почки, побеги растений, фрукты и семена растений, грибы и лишайники.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/>
              <a:t>Серьезную опасность для американской летяги представляют крупные птицы, особенно  совы, они могут поймать летяг на лету.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/>
              <a:t>У одной самки рождается 2-3 детеныша, через два месяца малыши  уже летают под присмотром матери.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/>
              <a:t>В теплое время года американская летяга –одиночка. С наступлением холодов животные собираются в группы до 25 особей, согревая друг друга во время спячки .В спячку американская летяга впадает только при очень низкой температуре.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hipmu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2551204" cy="4389437"/>
          </a:xfrm>
        </p:spPr>
      </p:pic>
      <p:pic>
        <p:nvPicPr>
          <p:cNvPr id="10" name="Рисунок 9" descr="Tamias_minim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628800"/>
            <a:ext cx="2632038" cy="4608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64096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sz="1600" b="1" i="1" dirty="0" smtClean="0"/>
              <a:t>Мелкий зверек с длинным пушистым хвостом. Вес бурундуков составляет от 30 до 120 г, а размер — от 5 до 15 см. Окраска светлая, рыжеватая. Отличительным признаком всех видов являются пять тёмных полосок вдоль спины, разделённые                           </a:t>
            </a:r>
          </a:p>
          <a:p>
            <a:r>
              <a:rPr lang="ru-RU" sz="1600" b="1" i="1" dirty="0" smtClean="0"/>
              <a:t> белыми или серыми полосками. </a:t>
            </a:r>
          </a:p>
          <a:p>
            <a:r>
              <a:rPr lang="ru-RU" sz="1600" b="1" i="1" dirty="0" smtClean="0"/>
              <a:t>.                                                      + Обитает на северо-востоке </a:t>
            </a:r>
          </a:p>
          <a:p>
            <a:r>
              <a:rPr lang="ru-RU" sz="1600" b="1" i="1" dirty="0" smtClean="0"/>
              <a:t>                                                        России, в  </a:t>
            </a:r>
            <a:r>
              <a:rPr lang="ru-RU" sz="1600" b="1" i="1" dirty="0" err="1" smtClean="0"/>
              <a:t>Прикамье</a:t>
            </a:r>
            <a:r>
              <a:rPr lang="ru-RU" sz="1600" b="1" i="1" dirty="0" smtClean="0"/>
              <a:t>, на Урале, </a:t>
            </a:r>
          </a:p>
          <a:p>
            <a:r>
              <a:rPr lang="ru-RU" sz="1600" b="1" i="1" dirty="0" smtClean="0"/>
              <a:t>                                                          почти всюду в Сибири и на</a:t>
            </a:r>
          </a:p>
          <a:p>
            <a:r>
              <a:rPr lang="ru-RU" sz="1600" b="1" i="1" dirty="0" smtClean="0"/>
              <a:t>                                                         Дальнем Востоке.</a:t>
            </a:r>
          </a:p>
          <a:p>
            <a:r>
              <a:rPr lang="ru-RU" sz="1600" b="1" i="1" dirty="0" smtClean="0"/>
              <a:t>                                                        +Живут под деревьями, в </a:t>
            </a:r>
          </a:p>
          <a:p>
            <a:r>
              <a:rPr lang="ru-RU" sz="1600" b="1" i="1" dirty="0" smtClean="0"/>
              <a:t>                                                        земляных неглубоких норах</a:t>
            </a:r>
          </a:p>
          <a:p>
            <a:r>
              <a:rPr lang="ru-RU" sz="1600" b="1" i="1" dirty="0" smtClean="0"/>
              <a:t>                                                       +Бурундуки залегают в спячку  </a:t>
            </a:r>
          </a:p>
          <a:p>
            <a:r>
              <a:rPr lang="ru-RU" sz="1600" b="1" i="1" dirty="0" smtClean="0"/>
              <a:t>                                                           с осени до конца марта.</a:t>
            </a:r>
          </a:p>
          <a:p>
            <a:r>
              <a:rPr lang="ru-RU" sz="1600" b="1" i="1" dirty="0" smtClean="0"/>
              <a:t>                                                       +Запасают пищу на долгую зиму </a:t>
            </a:r>
          </a:p>
          <a:p>
            <a:r>
              <a:rPr lang="ru-RU" sz="1600" b="1" i="1" dirty="0" smtClean="0"/>
              <a:t>                                                         в кладовых. Запасы зверек </a:t>
            </a:r>
          </a:p>
          <a:p>
            <a:r>
              <a:rPr lang="ru-RU" sz="1600" b="1" i="1" dirty="0" smtClean="0"/>
              <a:t>                                                          таскает в защёчных мешках.</a:t>
            </a:r>
          </a:p>
          <a:p>
            <a:r>
              <a:rPr lang="ru-RU" sz="1600" b="1" i="1" dirty="0" smtClean="0"/>
              <a:t>                                                        +Питаются семенами, зернами,</a:t>
            </a:r>
          </a:p>
          <a:p>
            <a:r>
              <a:rPr lang="ru-RU" sz="1600" b="1" i="1" dirty="0" smtClean="0"/>
              <a:t>                                                      орехами, едят зелень, кору деревьев</a:t>
            </a:r>
          </a:p>
          <a:p>
            <a:r>
              <a:rPr lang="ru-RU" sz="1600" b="1" i="1" dirty="0" smtClean="0"/>
              <a:t>                                                       насекомых, червей и птичьи яйца.</a:t>
            </a:r>
          </a:p>
          <a:p>
            <a:r>
              <a:rPr lang="ru-RU" sz="1600" b="1" i="1" dirty="0" smtClean="0"/>
              <a:t>                                                       +Летом самка приносит 4-10 </a:t>
            </a:r>
          </a:p>
          <a:p>
            <a:r>
              <a:rPr lang="ru-RU" sz="1600" b="1" i="1" dirty="0" smtClean="0"/>
              <a:t>                                                         детенышей, они питаются</a:t>
            </a:r>
          </a:p>
          <a:p>
            <a:r>
              <a:rPr lang="ru-RU" sz="1600" b="1" i="1" dirty="0" smtClean="0"/>
              <a:t>                                                      молоком матери до 40 дней, а еще </a:t>
            </a:r>
          </a:p>
          <a:p>
            <a:r>
              <a:rPr lang="ru-RU" sz="1600" b="1" i="1" dirty="0" smtClean="0"/>
              <a:t>                                                      через пару недель покидают ее нору.</a:t>
            </a:r>
          </a:p>
          <a:p>
            <a:r>
              <a:rPr lang="ru-RU" sz="1600" b="1" i="1" dirty="0" smtClean="0"/>
              <a:t>                                                      Взрослыми они становятся к </a:t>
            </a:r>
          </a:p>
          <a:p>
            <a:r>
              <a:rPr lang="ru-RU" sz="1600" b="1" i="1" dirty="0" smtClean="0"/>
              <a:t>                                                                     следующей весне.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                                                </a:t>
            </a:r>
          </a:p>
          <a:p>
            <a:r>
              <a:rPr lang="ru-RU" b="1" i="1" dirty="0" smtClean="0"/>
              <a:t>                              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8765" y="0"/>
            <a:ext cx="30264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Бурундук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401</TotalTime>
  <Words>1453</Words>
  <Application>Microsoft Office PowerPoint</Application>
  <PresentationFormat>Экран (4:3)</PresentationFormat>
  <Paragraphs>182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Жизнь  грызунов  в природе </vt:lpstr>
      <vt:lpstr>Слайд 2</vt:lpstr>
      <vt:lpstr>Слайд 3</vt:lpstr>
      <vt:lpstr>Слайд 4</vt:lpstr>
      <vt:lpstr>Слайд 5</vt:lpstr>
      <vt:lpstr>У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Грызуны Семейство Беличьи</dc:title>
  <dc:creator>Васины</dc:creator>
  <cp:lastModifiedBy>Настя</cp:lastModifiedBy>
  <cp:revision>52</cp:revision>
  <dcterms:created xsi:type="dcterms:W3CDTF">2011-02-09T16:19:32Z</dcterms:created>
  <dcterms:modified xsi:type="dcterms:W3CDTF">2012-09-28T16:11:41Z</dcterms:modified>
</cp:coreProperties>
</file>