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4" r:id="rId2"/>
    <p:sldId id="258" r:id="rId3"/>
    <p:sldId id="263" r:id="rId4"/>
    <p:sldId id="286" r:id="rId5"/>
    <p:sldId id="259" r:id="rId6"/>
    <p:sldId id="260" r:id="rId7"/>
    <p:sldId id="268" r:id="rId8"/>
    <p:sldId id="262" r:id="rId9"/>
    <p:sldId id="269" r:id="rId10"/>
    <p:sldId id="266" r:id="rId11"/>
    <p:sldId id="271" r:id="rId12"/>
    <p:sldId id="272" r:id="rId13"/>
    <p:sldId id="273" r:id="rId14"/>
    <p:sldId id="275" r:id="rId15"/>
    <p:sldId id="274" r:id="rId16"/>
    <p:sldId id="276" r:id="rId17"/>
    <p:sldId id="277" r:id="rId18"/>
    <p:sldId id="278" r:id="rId19"/>
    <p:sldId id="279" r:id="rId20"/>
    <p:sldId id="282" r:id="rId21"/>
    <p:sldId id="280" r:id="rId22"/>
    <p:sldId id="281" r:id="rId23"/>
    <p:sldId id="283" r:id="rId24"/>
    <p:sldId id="285" r:id="rId25"/>
    <p:sldId id="284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C86845-A6A2-4C41-8A69-E707C62E40E0}" type="doc">
      <dgm:prSet loTypeId="urn:microsoft.com/office/officeart/2005/8/layout/cycle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C65E803-E1AF-4A44-A3A3-5AD3B99B2B2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Расширять представления детей о своей семье, родственных отношениях, профессиях членов своей семьи</a:t>
          </a:r>
          <a:endParaRPr lang="ru-RU" sz="1600" dirty="0">
            <a:solidFill>
              <a:schemeClr val="bg1"/>
            </a:solidFill>
          </a:endParaRPr>
        </a:p>
      </dgm:t>
    </dgm:pt>
    <dgm:pt modelId="{3D98702A-E5DB-4EBB-A31E-1045431F43BC}" type="parTrans" cxnId="{6F335C4D-16C3-4262-B6CC-038D698DD846}">
      <dgm:prSet/>
      <dgm:spPr/>
      <dgm:t>
        <a:bodyPr/>
        <a:lstStyle/>
        <a:p>
          <a:endParaRPr lang="ru-RU"/>
        </a:p>
      </dgm:t>
    </dgm:pt>
    <dgm:pt modelId="{05AECF26-2154-4749-BB60-6E901B5E118E}" type="sibTrans" cxnId="{6F335C4D-16C3-4262-B6CC-038D698DD846}">
      <dgm:prSet/>
      <dgm:spPr/>
      <dgm:t>
        <a:bodyPr/>
        <a:lstStyle/>
        <a:p>
          <a:endParaRPr lang="ru-RU"/>
        </a:p>
      </dgm:t>
    </dgm:pt>
    <dgm:pt modelId="{5795AFEE-9F23-4E12-A205-4EBE7EA938B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Воспитывать у детей чувство привязанности, любви, уважения к членам своей семьи </a:t>
          </a:r>
          <a:endParaRPr lang="ru-RU" sz="1600" dirty="0">
            <a:solidFill>
              <a:schemeClr val="bg1"/>
            </a:solidFill>
          </a:endParaRPr>
        </a:p>
      </dgm:t>
    </dgm:pt>
    <dgm:pt modelId="{4C73E034-958B-446A-AA72-20B2616714A1}" type="parTrans" cxnId="{98F66BF0-18BA-4EFE-94EC-DAF4D907BE20}">
      <dgm:prSet/>
      <dgm:spPr/>
      <dgm:t>
        <a:bodyPr/>
        <a:lstStyle/>
        <a:p>
          <a:endParaRPr lang="ru-RU"/>
        </a:p>
      </dgm:t>
    </dgm:pt>
    <dgm:pt modelId="{85A48A7C-9C1E-48D0-BC3D-479FF1B5F122}" type="sibTrans" cxnId="{98F66BF0-18BA-4EFE-94EC-DAF4D907BE20}">
      <dgm:prSet/>
      <dgm:spPr/>
      <dgm:t>
        <a:bodyPr/>
        <a:lstStyle/>
        <a:p>
          <a:endParaRPr lang="ru-RU"/>
        </a:p>
      </dgm:t>
    </dgm:pt>
    <dgm:pt modelId="{E9989768-7CAC-4CD6-92F8-D0E2301AC574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Способствовать сплочению и единению представителей разных поколений</a:t>
          </a:r>
          <a:endParaRPr lang="ru-RU" sz="1600" dirty="0">
            <a:solidFill>
              <a:schemeClr val="bg1"/>
            </a:solidFill>
          </a:endParaRPr>
        </a:p>
      </dgm:t>
    </dgm:pt>
    <dgm:pt modelId="{897B5241-37E8-4F04-8D9E-089DD59C37CC}" type="parTrans" cxnId="{05D696AE-19B7-44DB-BEA8-F761C783C943}">
      <dgm:prSet/>
      <dgm:spPr/>
      <dgm:t>
        <a:bodyPr/>
        <a:lstStyle/>
        <a:p>
          <a:endParaRPr lang="ru-RU"/>
        </a:p>
      </dgm:t>
    </dgm:pt>
    <dgm:pt modelId="{86522D2A-D685-43EB-A10D-DBD494A02045}" type="sibTrans" cxnId="{05D696AE-19B7-44DB-BEA8-F761C783C943}">
      <dgm:prSet/>
      <dgm:spPr/>
      <dgm:t>
        <a:bodyPr/>
        <a:lstStyle/>
        <a:p>
          <a:endParaRPr lang="ru-RU"/>
        </a:p>
      </dgm:t>
    </dgm:pt>
    <dgm:pt modelId="{8824AECD-1322-4068-8D44-253E7AB23C4F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Способствовать активному привлечению родителей к жизни ребенка в детском саду</a:t>
          </a:r>
          <a:endParaRPr lang="ru-RU" sz="1600" dirty="0">
            <a:solidFill>
              <a:schemeClr val="bg1"/>
            </a:solidFill>
          </a:endParaRPr>
        </a:p>
      </dgm:t>
    </dgm:pt>
    <dgm:pt modelId="{0CD87146-7480-43A5-BA04-6ACD94296538}" type="parTrans" cxnId="{A3C9A507-0662-4A4A-8C7E-95F1B9B232C7}">
      <dgm:prSet/>
      <dgm:spPr/>
      <dgm:t>
        <a:bodyPr/>
        <a:lstStyle/>
        <a:p>
          <a:endParaRPr lang="ru-RU"/>
        </a:p>
      </dgm:t>
    </dgm:pt>
    <dgm:pt modelId="{4EEEF2A0-68F7-459D-BE10-0A5C51A0C01E}" type="sibTrans" cxnId="{A3C9A507-0662-4A4A-8C7E-95F1B9B232C7}">
      <dgm:prSet/>
      <dgm:spPr/>
      <dgm:t>
        <a:bodyPr/>
        <a:lstStyle/>
        <a:p>
          <a:endParaRPr lang="ru-RU"/>
        </a:p>
      </dgm:t>
    </dgm:pt>
    <dgm:pt modelId="{31E8FB8F-E758-4658-B4D4-09F0E59D05F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Познакомить с понятием «генеалогическое древо семьи»</a:t>
          </a:r>
          <a:endParaRPr lang="ru-RU" sz="1600" dirty="0">
            <a:solidFill>
              <a:schemeClr val="bg1"/>
            </a:solidFill>
          </a:endParaRPr>
        </a:p>
      </dgm:t>
    </dgm:pt>
    <dgm:pt modelId="{725DFAED-283D-4362-8F2C-8ECD2E15EA1E}" type="parTrans" cxnId="{B5B4C6AE-28F7-4F80-AE69-FBF8FCFAECA0}">
      <dgm:prSet/>
      <dgm:spPr/>
      <dgm:t>
        <a:bodyPr/>
        <a:lstStyle/>
        <a:p>
          <a:endParaRPr lang="ru-RU"/>
        </a:p>
      </dgm:t>
    </dgm:pt>
    <dgm:pt modelId="{B4A79B7E-8A89-40F4-AABE-AD3BADC684CD}" type="sibTrans" cxnId="{B5B4C6AE-28F7-4F80-AE69-FBF8FCFAECA0}">
      <dgm:prSet/>
      <dgm:spPr/>
      <dgm:t>
        <a:bodyPr/>
        <a:lstStyle/>
        <a:p>
          <a:endParaRPr lang="ru-RU"/>
        </a:p>
      </dgm:t>
    </dgm:pt>
    <dgm:pt modelId="{8FC6BBCD-D30E-4A4A-A185-807551A3AAAA}" type="pres">
      <dgm:prSet presAssocID="{11C86845-A6A2-4C41-8A69-E707C62E4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FAE8779-A48C-45F7-B4B6-A0C76BA5CB93}" type="pres">
      <dgm:prSet presAssocID="{1C65E803-E1AF-4A44-A3A3-5AD3B99B2B24}" presName="node" presStyleLbl="node1" presStyleIdx="0" presStyleCnt="5" custScaleX="117128" custScaleY="117421" custRadScaleRad="100584" custRadScaleInc="3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0395A-D55C-4B13-AB5D-ACF0E66D346A}" type="pres">
      <dgm:prSet presAssocID="{1C65E803-E1AF-4A44-A3A3-5AD3B99B2B24}" presName="spNode" presStyleCnt="0"/>
      <dgm:spPr/>
    </dgm:pt>
    <dgm:pt modelId="{7AF5C62E-E407-43EE-8662-8F578636A47A}" type="pres">
      <dgm:prSet presAssocID="{05AECF26-2154-4749-BB60-6E901B5E118E}" presName="sibTrans" presStyleLbl="sibTrans1D1" presStyleIdx="0" presStyleCnt="5"/>
      <dgm:spPr/>
      <dgm:t>
        <a:bodyPr/>
        <a:lstStyle/>
        <a:p>
          <a:endParaRPr lang="ru-RU"/>
        </a:p>
      </dgm:t>
    </dgm:pt>
    <dgm:pt modelId="{43328AFA-E2E5-477C-B07E-9846C7C731F7}" type="pres">
      <dgm:prSet presAssocID="{5795AFEE-9F23-4E12-A205-4EBE7EA938B5}" presName="node" presStyleLbl="node1" presStyleIdx="1" presStyleCnt="5" custScaleX="124622" custScaleY="109370" custRadScaleRad="114068" custRadScaleInc="372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6E4551-93E1-43D8-82AB-444F64349B89}" type="pres">
      <dgm:prSet presAssocID="{5795AFEE-9F23-4E12-A205-4EBE7EA938B5}" presName="spNode" presStyleCnt="0"/>
      <dgm:spPr/>
    </dgm:pt>
    <dgm:pt modelId="{93A1159A-3CAF-440C-A4B6-B64A43468373}" type="pres">
      <dgm:prSet presAssocID="{85A48A7C-9C1E-48D0-BC3D-479FF1B5F122}" presName="sibTrans" presStyleLbl="sibTrans1D1" presStyleIdx="1" presStyleCnt="5"/>
      <dgm:spPr/>
      <dgm:t>
        <a:bodyPr/>
        <a:lstStyle/>
        <a:p>
          <a:endParaRPr lang="ru-RU"/>
        </a:p>
      </dgm:t>
    </dgm:pt>
    <dgm:pt modelId="{2B00A058-C8ED-4581-B158-E963DE889D60}" type="pres">
      <dgm:prSet presAssocID="{E9989768-7CAC-4CD6-92F8-D0E2301AC574}" presName="node" presStyleLbl="node1" presStyleIdx="2" presStyleCnt="5" custScaleX="122507" custScaleY="113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529B2F-206F-4E20-AE60-F484EB14509F}" type="pres">
      <dgm:prSet presAssocID="{E9989768-7CAC-4CD6-92F8-D0E2301AC574}" presName="spNode" presStyleCnt="0"/>
      <dgm:spPr/>
    </dgm:pt>
    <dgm:pt modelId="{9F41FBE3-13D0-4EB6-A5FC-4A6A1FF21C21}" type="pres">
      <dgm:prSet presAssocID="{86522D2A-D685-43EB-A10D-DBD494A02045}" presName="sibTrans" presStyleLbl="sibTrans1D1" presStyleIdx="2" presStyleCnt="5"/>
      <dgm:spPr/>
      <dgm:t>
        <a:bodyPr/>
        <a:lstStyle/>
        <a:p>
          <a:endParaRPr lang="ru-RU"/>
        </a:p>
      </dgm:t>
    </dgm:pt>
    <dgm:pt modelId="{2F6445AB-11D0-4198-A643-8B917EDC0E53}" type="pres">
      <dgm:prSet presAssocID="{8824AECD-1322-4068-8D44-253E7AB23C4F}" presName="node" presStyleLbl="node1" presStyleIdx="3" presStyleCnt="5" custScaleX="129629" custScaleY="110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429F11-77E9-4003-B919-36BC19351D69}" type="pres">
      <dgm:prSet presAssocID="{8824AECD-1322-4068-8D44-253E7AB23C4F}" presName="spNode" presStyleCnt="0"/>
      <dgm:spPr/>
    </dgm:pt>
    <dgm:pt modelId="{9DF4E375-B8C2-4248-B216-92B232E3E14E}" type="pres">
      <dgm:prSet presAssocID="{4EEEF2A0-68F7-459D-BE10-0A5C51A0C01E}" presName="sibTrans" presStyleLbl="sibTrans1D1" presStyleIdx="3" presStyleCnt="5"/>
      <dgm:spPr/>
      <dgm:t>
        <a:bodyPr/>
        <a:lstStyle/>
        <a:p>
          <a:endParaRPr lang="ru-RU"/>
        </a:p>
      </dgm:t>
    </dgm:pt>
    <dgm:pt modelId="{852EB55E-993F-4646-9EE7-1ECDA1FFB4E9}" type="pres">
      <dgm:prSet presAssocID="{31E8FB8F-E758-4658-B4D4-09F0E59D05F1}" presName="node" presStyleLbl="node1" presStyleIdx="4" presStyleCnt="5" custScaleX="118149" custScaleY="113704" custRadScaleRad="110659" custRadScaleInc="-38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31DFDD-BD51-4CF4-A23F-EBF6BFC05759}" type="pres">
      <dgm:prSet presAssocID="{31E8FB8F-E758-4658-B4D4-09F0E59D05F1}" presName="spNode" presStyleCnt="0"/>
      <dgm:spPr/>
    </dgm:pt>
    <dgm:pt modelId="{59D3C12E-F6DA-4128-AFC5-F666571F7762}" type="pres">
      <dgm:prSet presAssocID="{B4A79B7E-8A89-40F4-AABE-AD3BADC684CD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28709EEA-4283-44CB-86A5-349D21377DAF}" type="presOf" srcId="{31E8FB8F-E758-4658-B4D4-09F0E59D05F1}" destId="{852EB55E-993F-4646-9EE7-1ECDA1FFB4E9}" srcOrd="0" destOrd="0" presId="urn:microsoft.com/office/officeart/2005/8/layout/cycle6"/>
    <dgm:cxn modelId="{048A4B93-DC06-44C3-8E64-B4C9DB6AD4F4}" type="presOf" srcId="{86522D2A-D685-43EB-A10D-DBD494A02045}" destId="{9F41FBE3-13D0-4EB6-A5FC-4A6A1FF21C21}" srcOrd="0" destOrd="0" presId="urn:microsoft.com/office/officeart/2005/8/layout/cycle6"/>
    <dgm:cxn modelId="{6F335C4D-16C3-4262-B6CC-038D698DD846}" srcId="{11C86845-A6A2-4C41-8A69-E707C62E40E0}" destId="{1C65E803-E1AF-4A44-A3A3-5AD3B99B2B24}" srcOrd="0" destOrd="0" parTransId="{3D98702A-E5DB-4EBB-A31E-1045431F43BC}" sibTransId="{05AECF26-2154-4749-BB60-6E901B5E118E}"/>
    <dgm:cxn modelId="{B5B4C6AE-28F7-4F80-AE69-FBF8FCFAECA0}" srcId="{11C86845-A6A2-4C41-8A69-E707C62E40E0}" destId="{31E8FB8F-E758-4658-B4D4-09F0E59D05F1}" srcOrd="4" destOrd="0" parTransId="{725DFAED-283D-4362-8F2C-8ECD2E15EA1E}" sibTransId="{B4A79B7E-8A89-40F4-AABE-AD3BADC684CD}"/>
    <dgm:cxn modelId="{98F66BF0-18BA-4EFE-94EC-DAF4D907BE20}" srcId="{11C86845-A6A2-4C41-8A69-E707C62E40E0}" destId="{5795AFEE-9F23-4E12-A205-4EBE7EA938B5}" srcOrd="1" destOrd="0" parTransId="{4C73E034-958B-446A-AA72-20B2616714A1}" sibTransId="{85A48A7C-9C1E-48D0-BC3D-479FF1B5F122}"/>
    <dgm:cxn modelId="{A3C9A507-0662-4A4A-8C7E-95F1B9B232C7}" srcId="{11C86845-A6A2-4C41-8A69-E707C62E40E0}" destId="{8824AECD-1322-4068-8D44-253E7AB23C4F}" srcOrd="3" destOrd="0" parTransId="{0CD87146-7480-43A5-BA04-6ACD94296538}" sibTransId="{4EEEF2A0-68F7-459D-BE10-0A5C51A0C01E}"/>
    <dgm:cxn modelId="{E8D0A130-4745-4A31-BD78-6A3482C2879E}" type="presOf" srcId="{05AECF26-2154-4749-BB60-6E901B5E118E}" destId="{7AF5C62E-E407-43EE-8662-8F578636A47A}" srcOrd="0" destOrd="0" presId="urn:microsoft.com/office/officeart/2005/8/layout/cycle6"/>
    <dgm:cxn modelId="{3EEA0A50-1662-4DA6-8685-11461D800640}" type="presOf" srcId="{1C65E803-E1AF-4A44-A3A3-5AD3B99B2B24}" destId="{AFAE8779-A48C-45F7-B4B6-A0C76BA5CB93}" srcOrd="0" destOrd="0" presId="urn:microsoft.com/office/officeart/2005/8/layout/cycle6"/>
    <dgm:cxn modelId="{EEAC1BB6-58DF-4C7A-83F9-0BCF2717CE8F}" type="presOf" srcId="{8824AECD-1322-4068-8D44-253E7AB23C4F}" destId="{2F6445AB-11D0-4198-A643-8B917EDC0E53}" srcOrd="0" destOrd="0" presId="urn:microsoft.com/office/officeart/2005/8/layout/cycle6"/>
    <dgm:cxn modelId="{2D1C9DAF-B33A-4C70-8E4C-1DA775429A06}" type="presOf" srcId="{5795AFEE-9F23-4E12-A205-4EBE7EA938B5}" destId="{43328AFA-E2E5-477C-B07E-9846C7C731F7}" srcOrd="0" destOrd="0" presId="urn:microsoft.com/office/officeart/2005/8/layout/cycle6"/>
    <dgm:cxn modelId="{58B11BC4-3DA9-43DE-AF04-F0195E5C5764}" type="presOf" srcId="{4EEEF2A0-68F7-459D-BE10-0A5C51A0C01E}" destId="{9DF4E375-B8C2-4248-B216-92B232E3E14E}" srcOrd="0" destOrd="0" presId="urn:microsoft.com/office/officeart/2005/8/layout/cycle6"/>
    <dgm:cxn modelId="{D7E97597-E663-4642-AB9D-CE35C64EE2CA}" type="presOf" srcId="{E9989768-7CAC-4CD6-92F8-D0E2301AC574}" destId="{2B00A058-C8ED-4581-B158-E963DE889D60}" srcOrd="0" destOrd="0" presId="urn:microsoft.com/office/officeart/2005/8/layout/cycle6"/>
    <dgm:cxn modelId="{510ED0A9-7D0C-4B1B-B02B-A5CD5F418604}" type="presOf" srcId="{11C86845-A6A2-4C41-8A69-E707C62E40E0}" destId="{8FC6BBCD-D30E-4A4A-A185-807551A3AAAA}" srcOrd="0" destOrd="0" presId="urn:microsoft.com/office/officeart/2005/8/layout/cycle6"/>
    <dgm:cxn modelId="{05D696AE-19B7-44DB-BEA8-F761C783C943}" srcId="{11C86845-A6A2-4C41-8A69-E707C62E40E0}" destId="{E9989768-7CAC-4CD6-92F8-D0E2301AC574}" srcOrd="2" destOrd="0" parTransId="{897B5241-37E8-4F04-8D9E-089DD59C37CC}" sibTransId="{86522D2A-D685-43EB-A10D-DBD494A02045}"/>
    <dgm:cxn modelId="{4F380676-B6F6-4E8C-93FB-D18F52A0B24B}" type="presOf" srcId="{B4A79B7E-8A89-40F4-AABE-AD3BADC684CD}" destId="{59D3C12E-F6DA-4128-AFC5-F666571F7762}" srcOrd="0" destOrd="0" presId="urn:microsoft.com/office/officeart/2005/8/layout/cycle6"/>
    <dgm:cxn modelId="{89317588-06E6-4AD8-A120-D9D5916BFBE7}" type="presOf" srcId="{85A48A7C-9C1E-48D0-BC3D-479FF1B5F122}" destId="{93A1159A-3CAF-440C-A4B6-B64A43468373}" srcOrd="0" destOrd="0" presId="urn:microsoft.com/office/officeart/2005/8/layout/cycle6"/>
    <dgm:cxn modelId="{FF4B8342-841E-484B-AF66-68F0D859158C}" type="presParOf" srcId="{8FC6BBCD-D30E-4A4A-A185-807551A3AAAA}" destId="{AFAE8779-A48C-45F7-B4B6-A0C76BA5CB93}" srcOrd="0" destOrd="0" presId="urn:microsoft.com/office/officeart/2005/8/layout/cycle6"/>
    <dgm:cxn modelId="{7DAEED95-C867-4FD7-A412-90058BAE9A92}" type="presParOf" srcId="{8FC6BBCD-D30E-4A4A-A185-807551A3AAAA}" destId="{6B70395A-D55C-4B13-AB5D-ACF0E66D346A}" srcOrd="1" destOrd="0" presId="urn:microsoft.com/office/officeart/2005/8/layout/cycle6"/>
    <dgm:cxn modelId="{307D67AD-4121-4000-AE2B-6D7909972647}" type="presParOf" srcId="{8FC6BBCD-D30E-4A4A-A185-807551A3AAAA}" destId="{7AF5C62E-E407-43EE-8662-8F578636A47A}" srcOrd="2" destOrd="0" presId="urn:microsoft.com/office/officeart/2005/8/layout/cycle6"/>
    <dgm:cxn modelId="{EE59EA0B-10B4-430C-BD7D-A503E18184C9}" type="presParOf" srcId="{8FC6BBCD-D30E-4A4A-A185-807551A3AAAA}" destId="{43328AFA-E2E5-477C-B07E-9846C7C731F7}" srcOrd="3" destOrd="0" presId="urn:microsoft.com/office/officeart/2005/8/layout/cycle6"/>
    <dgm:cxn modelId="{F000B599-C3DB-4EA8-B949-2FFBFCE1F145}" type="presParOf" srcId="{8FC6BBCD-D30E-4A4A-A185-807551A3AAAA}" destId="{256E4551-93E1-43D8-82AB-444F64349B89}" srcOrd="4" destOrd="0" presId="urn:microsoft.com/office/officeart/2005/8/layout/cycle6"/>
    <dgm:cxn modelId="{2FDB96C6-BF97-4A79-A56C-541B093E0940}" type="presParOf" srcId="{8FC6BBCD-D30E-4A4A-A185-807551A3AAAA}" destId="{93A1159A-3CAF-440C-A4B6-B64A43468373}" srcOrd="5" destOrd="0" presId="urn:microsoft.com/office/officeart/2005/8/layout/cycle6"/>
    <dgm:cxn modelId="{59675B47-DD66-4639-A0CA-3718676164CC}" type="presParOf" srcId="{8FC6BBCD-D30E-4A4A-A185-807551A3AAAA}" destId="{2B00A058-C8ED-4581-B158-E963DE889D60}" srcOrd="6" destOrd="0" presId="urn:microsoft.com/office/officeart/2005/8/layout/cycle6"/>
    <dgm:cxn modelId="{9FAAA56D-67E8-4C35-8264-613FBAD9F842}" type="presParOf" srcId="{8FC6BBCD-D30E-4A4A-A185-807551A3AAAA}" destId="{89529B2F-206F-4E20-AE60-F484EB14509F}" srcOrd="7" destOrd="0" presId="urn:microsoft.com/office/officeart/2005/8/layout/cycle6"/>
    <dgm:cxn modelId="{937EF41A-A99B-4576-BB3B-D99B7084C2B9}" type="presParOf" srcId="{8FC6BBCD-D30E-4A4A-A185-807551A3AAAA}" destId="{9F41FBE3-13D0-4EB6-A5FC-4A6A1FF21C21}" srcOrd="8" destOrd="0" presId="urn:microsoft.com/office/officeart/2005/8/layout/cycle6"/>
    <dgm:cxn modelId="{3CA883A0-1AD9-49FE-999A-B4B7A78A1ED3}" type="presParOf" srcId="{8FC6BBCD-D30E-4A4A-A185-807551A3AAAA}" destId="{2F6445AB-11D0-4198-A643-8B917EDC0E53}" srcOrd="9" destOrd="0" presId="urn:microsoft.com/office/officeart/2005/8/layout/cycle6"/>
    <dgm:cxn modelId="{CC64ADB5-F4D7-462D-A29B-C4479DD8F6D9}" type="presParOf" srcId="{8FC6BBCD-D30E-4A4A-A185-807551A3AAAA}" destId="{51429F11-77E9-4003-B919-36BC19351D69}" srcOrd="10" destOrd="0" presId="urn:microsoft.com/office/officeart/2005/8/layout/cycle6"/>
    <dgm:cxn modelId="{E8AEA74E-BF5D-4B01-9033-772B88F0894E}" type="presParOf" srcId="{8FC6BBCD-D30E-4A4A-A185-807551A3AAAA}" destId="{9DF4E375-B8C2-4248-B216-92B232E3E14E}" srcOrd="11" destOrd="0" presId="urn:microsoft.com/office/officeart/2005/8/layout/cycle6"/>
    <dgm:cxn modelId="{59152644-6845-4769-9614-94AB071059F5}" type="presParOf" srcId="{8FC6BBCD-D30E-4A4A-A185-807551A3AAAA}" destId="{852EB55E-993F-4646-9EE7-1ECDA1FFB4E9}" srcOrd="12" destOrd="0" presId="urn:microsoft.com/office/officeart/2005/8/layout/cycle6"/>
    <dgm:cxn modelId="{57617F92-79C4-4D6B-AF79-7477FD717482}" type="presParOf" srcId="{8FC6BBCD-D30E-4A4A-A185-807551A3AAAA}" destId="{BB31DFDD-BD51-4CF4-A23F-EBF6BFC05759}" srcOrd="13" destOrd="0" presId="urn:microsoft.com/office/officeart/2005/8/layout/cycle6"/>
    <dgm:cxn modelId="{BA0002CB-A596-4387-82E4-E76C65B8A7AF}" type="presParOf" srcId="{8FC6BBCD-D30E-4A4A-A185-807551A3AAAA}" destId="{59D3C12E-F6DA-4128-AFC5-F666571F7762}" srcOrd="14" destOrd="0" presId="urn:microsoft.com/office/officeart/2005/8/layout/cycle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37AA00-BED5-47C1-A612-CADBB29D584D}" type="doc">
      <dgm:prSet loTypeId="urn:microsoft.com/office/officeart/2005/8/layout/venn1" loCatId="relationship" qsTypeId="urn:microsoft.com/office/officeart/2005/8/quickstyle/3d9" qsCatId="3D" csTypeId="urn:microsoft.com/office/officeart/2005/8/colors/accent4_5" csCatId="accent4" phldr="1"/>
      <dgm:spPr/>
    </dgm:pt>
    <dgm:pt modelId="{1179DE0F-1D17-4DF0-BAE8-8EF6809A1194}">
      <dgm:prSet phldrT="[Текст]" custT="1"/>
      <dgm:spPr/>
      <dgm:t>
        <a:bodyPr/>
        <a:lstStyle/>
        <a:p>
          <a:r>
            <a:rPr lang="ru-RU" sz="4000" b="1" dirty="0" smtClean="0">
              <a:latin typeface="Times New Roman" pitchFamily="18" charset="0"/>
              <a:cs typeface="Times New Roman" pitchFamily="18" charset="0"/>
            </a:rPr>
            <a:t>педагоги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01898AD9-D2A4-4E83-BDA3-826EC025ED92}" type="parTrans" cxnId="{511A1F71-952F-4966-B550-B81C02F45778}">
      <dgm:prSet/>
      <dgm:spPr/>
      <dgm:t>
        <a:bodyPr/>
        <a:lstStyle/>
        <a:p>
          <a:endParaRPr lang="ru-RU"/>
        </a:p>
      </dgm:t>
    </dgm:pt>
    <dgm:pt modelId="{4B1B89C2-8A7A-4CB7-BEAD-80D8B32722D7}" type="sibTrans" cxnId="{511A1F71-952F-4966-B550-B81C02F45778}">
      <dgm:prSet/>
      <dgm:spPr/>
      <dgm:t>
        <a:bodyPr/>
        <a:lstStyle/>
        <a:p>
          <a:endParaRPr lang="ru-RU"/>
        </a:p>
      </dgm:t>
    </dgm:pt>
    <dgm:pt modelId="{9EAAE8BF-54C8-4881-AB23-278E516D94CA}">
      <dgm:prSet phldrT="[Текст]" custT="1"/>
      <dgm:spPr/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дети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49BD732E-C4AB-4CB5-BC32-79DB5109DFB5}" type="sibTrans" cxnId="{77DD2904-00D0-486E-85B4-B8006B15D5BD}">
      <dgm:prSet/>
      <dgm:spPr/>
      <dgm:t>
        <a:bodyPr/>
        <a:lstStyle/>
        <a:p>
          <a:endParaRPr lang="ru-RU"/>
        </a:p>
      </dgm:t>
    </dgm:pt>
    <dgm:pt modelId="{A07F7874-CE72-4E2C-AEE6-5549596D7870}" type="parTrans" cxnId="{77DD2904-00D0-486E-85B4-B8006B15D5BD}">
      <dgm:prSet/>
      <dgm:spPr/>
      <dgm:t>
        <a:bodyPr/>
        <a:lstStyle/>
        <a:p>
          <a:endParaRPr lang="ru-RU"/>
        </a:p>
      </dgm:t>
    </dgm:pt>
    <dgm:pt modelId="{20FA938B-FCAE-4ADE-BE0E-F47B83E964FE}">
      <dgm:prSet phldrT="[Текст]" custT="1"/>
      <dgm:spPr/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родители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50513450-B7D1-47C6-A20E-07579C55389A}" type="sibTrans" cxnId="{02A6421A-75A3-4A61-B3A4-E6AA591D7456}">
      <dgm:prSet/>
      <dgm:spPr/>
      <dgm:t>
        <a:bodyPr/>
        <a:lstStyle/>
        <a:p>
          <a:endParaRPr lang="ru-RU"/>
        </a:p>
      </dgm:t>
    </dgm:pt>
    <dgm:pt modelId="{E065CB64-939D-4B99-8529-5994A415BBFA}" type="parTrans" cxnId="{02A6421A-75A3-4A61-B3A4-E6AA591D7456}">
      <dgm:prSet/>
      <dgm:spPr/>
      <dgm:t>
        <a:bodyPr/>
        <a:lstStyle/>
        <a:p>
          <a:endParaRPr lang="ru-RU"/>
        </a:p>
      </dgm:t>
    </dgm:pt>
    <dgm:pt modelId="{E7F1E139-E4DC-456E-AE83-DEF09A93467A}" type="pres">
      <dgm:prSet presAssocID="{CD37AA00-BED5-47C1-A612-CADBB29D584D}" presName="compositeShape" presStyleCnt="0">
        <dgm:presLayoutVars>
          <dgm:chMax val="7"/>
          <dgm:dir/>
          <dgm:resizeHandles val="exact"/>
        </dgm:presLayoutVars>
      </dgm:prSet>
      <dgm:spPr/>
    </dgm:pt>
    <dgm:pt modelId="{1BE691AC-2A89-46AA-AECB-718DD3080A3A}" type="pres">
      <dgm:prSet presAssocID="{1179DE0F-1D17-4DF0-BAE8-8EF6809A1194}" presName="circ1" presStyleLbl="vennNode1" presStyleIdx="0" presStyleCnt="3" custLinFactNeighborX="-8018" custLinFactNeighborY="-2374"/>
      <dgm:spPr/>
      <dgm:t>
        <a:bodyPr/>
        <a:lstStyle/>
        <a:p>
          <a:endParaRPr lang="ru-RU"/>
        </a:p>
      </dgm:t>
    </dgm:pt>
    <dgm:pt modelId="{F5914D15-6851-46E0-956C-37D1456B2467}" type="pres">
      <dgm:prSet presAssocID="{1179DE0F-1D17-4DF0-BAE8-8EF6809A119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E8A0B-B3EC-420F-87BE-A4A90084DC10}" type="pres">
      <dgm:prSet presAssocID="{20FA938B-FCAE-4ADE-BE0E-F47B83E964FE}" presName="circ2" presStyleLbl="vennNode1" presStyleIdx="1" presStyleCnt="3" custScaleX="133310" custLinFactNeighborX="29123" custLinFactNeighborY="-10764"/>
      <dgm:spPr/>
      <dgm:t>
        <a:bodyPr/>
        <a:lstStyle/>
        <a:p>
          <a:endParaRPr lang="ru-RU"/>
        </a:p>
      </dgm:t>
    </dgm:pt>
    <dgm:pt modelId="{2E063CB5-082A-4313-ACC2-48DE8F5A174F}" type="pres">
      <dgm:prSet presAssocID="{20FA938B-FCAE-4ADE-BE0E-F47B83E964F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874C43-D212-4F39-A8EB-570D3D5D9CCC}" type="pres">
      <dgm:prSet presAssocID="{9EAAE8BF-54C8-4881-AB23-278E516D94CA}" presName="circ3" presStyleLbl="vennNode1" presStyleIdx="2" presStyleCnt="3" custScaleX="94835" custLinFactNeighborX="-8951" custLinFactNeighborY="6452"/>
      <dgm:spPr/>
      <dgm:t>
        <a:bodyPr/>
        <a:lstStyle/>
        <a:p>
          <a:endParaRPr lang="ru-RU"/>
        </a:p>
      </dgm:t>
    </dgm:pt>
    <dgm:pt modelId="{100ABA3F-5DAD-4B0B-87B6-114A0BE42618}" type="pres">
      <dgm:prSet presAssocID="{9EAAE8BF-54C8-4881-AB23-278E516D94C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A6421A-75A3-4A61-B3A4-E6AA591D7456}" srcId="{CD37AA00-BED5-47C1-A612-CADBB29D584D}" destId="{20FA938B-FCAE-4ADE-BE0E-F47B83E964FE}" srcOrd="1" destOrd="0" parTransId="{E065CB64-939D-4B99-8529-5994A415BBFA}" sibTransId="{50513450-B7D1-47C6-A20E-07579C55389A}"/>
    <dgm:cxn modelId="{D98A95FD-4D27-4268-B9FF-49F01E46D7F8}" type="presOf" srcId="{CD37AA00-BED5-47C1-A612-CADBB29D584D}" destId="{E7F1E139-E4DC-456E-AE83-DEF09A93467A}" srcOrd="0" destOrd="0" presId="urn:microsoft.com/office/officeart/2005/8/layout/venn1"/>
    <dgm:cxn modelId="{511A1F71-952F-4966-B550-B81C02F45778}" srcId="{CD37AA00-BED5-47C1-A612-CADBB29D584D}" destId="{1179DE0F-1D17-4DF0-BAE8-8EF6809A1194}" srcOrd="0" destOrd="0" parTransId="{01898AD9-D2A4-4E83-BDA3-826EC025ED92}" sibTransId="{4B1B89C2-8A7A-4CB7-BEAD-80D8B32722D7}"/>
    <dgm:cxn modelId="{E2EFD5DD-3567-45BE-B0D5-A6CE6D2DCF7A}" type="presOf" srcId="{20FA938B-FCAE-4ADE-BE0E-F47B83E964FE}" destId="{2E063CB5-082A-4313-ACC2-48DE8F5A174F}" srcOrd="1" destOrd="0" presId="urn:microsoft.com/office/officeart/2005/8/layout/venn1"/>
    <dgm:cxn modelId="{8B098B51-DF44-4D5F-B05E-7CA2DF042229}" type="presOf" srcId="{1179DE0F-1D17-4DF0-BAE8-8EF6809A1194}" destId="{1BE691AC-2A89-46AA-AECB-718DD3080A3A}" srcOrd="0" destOrd="0" presId="urn:microsoft.com/office/officeart/2005/8/layout/venn1"/>
    <dgm:cxn modelId="{B53DD3C4-3249-43E9-BFF8-084728CD738D}" type="presOf" srcId="{9EAAE8BF-54C8-4881-AB23-278E516D94CA}" destId="{100ABA3F-5DAD-4B0B-87B6-114A0BE42618}" srcOrd="1" destOrd="0" presId="urn:microsoft.com/office/officeart/2005/8/layout/venn1"/>
    <dgm:cxn modelId="{B7CC6F93-0202-4792-8C6D-81D586654C05}" type="presOf" srcId="{1179DE0F-1D17-4DF0-BAE8-8EF6809A1194}" destId="{F5914D15-6851-46E0-956C-37D1456B2467}" srcOrd="1" destOrd="0" presId="urn:microsoft.com/office/officeart/2005/8/layout/venn1"/>
    <dgm:cxn modelId="{DDAB5D31-3133-42DD-BF07-4C8141AD97AC}" type="presOf" srcId="{9EAAE8BF-54C8-4881-AB23-278E516D94CA}" destId="{95874C43-D212-4F39-A8EB-570D3D5D9CCC}" srcOrd="0" destOrd="0" presId="urn:microsoft.com/office/officeart/2005/8/layout/venn1"/>
    <dgm:cxn modelId="{77DD2904-00D0-486E-85B4-B8006B15D5BD}" srcId="{CD37AA00-BED5-47C1-A612-CADBB29D584D}" destId="{9EAAE8BF-54C8-4881-AB23-278E516D94CA}" srcOrd="2" destOrd="0" parTransId="{A07F7874-CE72-4E2C-AEE6-5549596D7870}" sibTransId="{49BD732E-C4AB-4CB5-BC32-79DB5109DFB5}"/>
    <dgm:cxn modelId="{4565C81E-5F27-4C11-B342-326BB5762AD2}" type="presOf" srcId="{20FA938B-FCAE-4ADE-BE0E-F47B83E964FE}" destId="{999E8A0B-B3EC-420F-87BE-A4A90084DC10}" srcOrd="0" destOrd="0" presId="urn:microsoft.com/office/officeart/2005/8/layout/venn1"/>
    <dgm:cxn modelId="{B8D39E58-9556-4973-A481-4238DE5A782C}" type="presParOf" srcId="{E7F1E139-E4DC-456E-AE83-DEF09A93467A}" destId="{1BE691AC-2A89-46AA-AECB-718DD3080A3A}" srcOrd="0" destOrd="0" presId="urn:microsoft.com/office/officeart/2005/8/layout/venn1"/>
    <dgm:cxn modelId="{3472D319-1F38-4BD1-A856-5E41559194DB}" type="presParOf" srcId="{E7F1E139-E4DC-456E-AE83-DEF09A93467A}" destId="{F5914D15-6851-46E0-956C-37D1456B2467}" srcOrd="1" destOrd="0" presId="urn:microsoft.com/office/officeart/2005/8/layout/venn1"/>
    <dgm:cxn modelId="{ED2CD809-631E-47A4-ABF9-4A2F90003873}" type="presParOf" srcId="{E7F1E139-E4DC-456E-AE83-DEF09A93467A}" destId="{999E8A0B-B3EC-420F-87BE-A4A90084DC10}" srcOrd="2" destOrd="0" presId="urn:microsoft.com/office/officeart/2005/8/layout/venn1"/>
    <dgm:cxn modelId="{68E8C949-B6E7-465D-B12E-9203C596B261}" type="presParOf" srcId="{E7F1E139-E4DC-456E-AE83-DEF09A93467A}" destId="{2E063CB5-082A-4313-ACC2-48DE8F5A174F}" srcOrd="3" destOrd="0" presId="urn:microsoft.com/office/officeart/2005/8/layout/venn1"/>
    <dgm:cxn modelId="{7D22A519-ADDA-4D92-A7DB-819C2D0BD0A0}" type="presParOf" srcId="{E7F1E139-E4DC-456E-AE83-DEF09A93467A}" destId="{95874C43-D212-4F39-A8EB-570D3D5D9CCC}" srcOrd="4" destOrd="0" presId="urn:microsoft.com/office/officeart/2005/8/layout/venn1"/>
    <dgm:cxn modelId="{8D90FD98-86D5-4C92-BF6C-8AC9A8E6ABDD}" type="presParOf" srcId="{E7F1E139-E4DC-456E-AE83-DEF09A93467A}" destId="{100ABA3F-5DAD-4B0B-87B6-114A0BE42618}" srcOrd="5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CF477-473D-430D-8948-097A546EFD37}" type="doc">
      <dgm:prSet loTypeId="urn:microsoft.com/office/officeart/2005/8/layout/chevron2" loCatId="process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4EDBFCDF-905A-4E7A-87D2-F3746BDFAFBF}">
      <dgm:prSet phldrT="[Текст]" custT="1"/>
      <dgm:spPr/>
      <dgm:t>
        <a:bodyPr/>
        <a:lstStyle/>
        <a:p>
          <a:r>
            <a:rPr lang="ru-RU" sz="3200" dirty="0" smtClean="0"/>
            <a:t>1</a:t>
          </a:r>
          <a:endParaRPr lang="ru-RU" sz="3200" dirty="0"/>
        </a:p>
      </dgm:t>
    </dgm:pt>
    <dgm:pt modelId="{A1A8FF11-4DCF-4598-A6AA-6E629B9BF30D}" type="parTrans" cxnId="{B6D0E12A-2B5A-4EBC-A1A6-0EDF946DFC34}">
      <dgm:prSet/>
      <dgm:spPr/>
      <dgm:t>
        <a:bodyPr/>
        <a:lstStyle/>
        <a:p>
          <a:endParaRPr lang="ru-RU"/>
        </a:p>
      </dgm:t>
    </dgm:pt>
    <dgm:pt modelId="{80BEBDE3-65E4-4FFD-BD9E-6B0B3BA994A8}" type="sibTrans" cxnId="{B6D0E12A-2B5A-4EBC-A1A6-0EDF946DFC34}">
      <dgm:prSet/>
      <dgm:spPr/>
      <dgm:t>
        <a:bodyPr/>
        <a:lstStyle/>
        <a:p>
          <a:endParaRPr lang="ru-RU"/>
        </a:p>
      </dgm:t>
    </dgm:pt>
    <dgm:pt modelId="{EAFA9357-995A-4675-982D-FCE3054583EF}">
      <dgm:prSet phldrT="[Текст]" custT="1"/>
      <dgm:spPr/>
      <dgm:t>
        <a:bodyPr/>
        <a:lstStyle/>
        <a:p>
          <a:r>
            <a:rPr lang="ru-RU" sz="2400" b="1" dirty="0" smtClean="0"/>
            <a:t>Аналитический блок.</a:t>
          </a:r>
          <a:endParaRPr lang="ru-RU" sz="2400" dirty="0"/>
        </a:p>
      </dgm:t>
    </dgm:pt>
    <dgm:pt modelId="{D1BE31E8-19DE-4C45-886D-F3644E99C4A4}" type="parTrans" cxnId="{182ACF06-FBC1-4DEF-9933-6D4E5049F54E}">
      <dgm:prSet/>
      <dgm:spPr/>
      <dgm:t>
        <a:bodyPr/>
        <a:lstStyle/>
        <a:p>
          <a:endParaRPr lang="ru-RU"/>
        </a:p>
      </dgm:t>
    </dgm:pt>
    <dgm:pt modelId="{1240DFE5-C76B-40B2-A724-8188F1A50E47}" type="sibTrans" cxnId="{182ACF06-FBC1-4DEF-9933-6D4E5049F54E}">
      <dgm:prSet/>
      <dgm:spPr/>
      <dgm:t>
        <a:bodyPr/>
        <a:lstStyle/>
        <a:p>
          <a:endParaRPr lang="ru-RU"/>
        </a:p>
      </dgm:t>
    </dgm:pt>
    <dgm:pt modelId="{5D0485A4-225E-4D02-921A-366CEEE8468C}">
      <dgm:prSet phldrT="[Текст]" custT="1"/>
      <dgm:spPr/>
      <dgm:t>
        <a:bodyPr/>
        <a:lstStyle/>
        <a:p>
          <a:r>
            <a:rPr lang="ru-RU" sz="2400" b="1" dirty="0" smtClean="0"/>
            <a:t>Информационно-накопительный блок</a:t>
          </a:r>
          <a:endParaRPr lang="ru-RU" sz="2400" dirty="0"/>
        </a:p>
      </dgm:t>
    </dgm:pt>
    <dgm:pt modelId="{CF27089B-52C7-48E5-B70C-EE9970DE2BCD}" type="parTrans" cxnId="{E7880BE6-6E3A-41A3-A400-7B50B9D692F4}">
      <dgm:prSet/>
      <dgm:spPr/>
      <dgm:t>
        <a:bodyPr/>
        <a:lstStyle/>
        <a:p>
          <a:endParaRPr lang="ru-RU"/>
        </a:p>
      </dgm:t>
    </dgm:pt>
    <dgm:pt modelId="{82E17654-4671-4823-9240-085AE7F36ED9}" type="sibTrans" cxnId="{E7880BE6-6E3A-41A3-A400-7B50B9D692F4}">
      <dgm:prSet/>
      <dgm:spPr/>
      <dgm:t>
        <a:bodyPr/>
        <a:lstStyle/>
        <a:p>
          <a:endParaRPr lang="ru-RU"/>
        </a:p>
      </dgm:t>
    </dgm:pt>
    <dgm:pt modelId="{CA64A981-A979-4412-93B7-33308EEF8C5F}">
      <dgm:prSet phldrT="[Текст]" custT="1"/>
      <dgm:spPr/>
      <dgm:t>
        <a:bodyPr/>
        <a:lstStyle/>
        <a:p>
          <a:r>
            <a:rPr lang="ru-RU" sz="3200" dirty="0" smtClean="0"/>
            <a:t>3 </a:t>
          </a:r>
          <a:endParaRPr lang="ru-RU" sz="3200" dirty="0"/>
        </a:p>
      </dgm:t>
    </dgm:pt>
    <dgm:pt modelId="{3B3CA2E0-ECBB-44BF-BBFB-D6D591F74296}" type="parTrans" cxnId="{60BA126C-0F05-46EA-8243-E54C22BD3149}">
      <dgm:prSet/>
      <dgm:spPr/>
      <dgm:t>
        <a:bodyPr/>
        <a:lstStyle/>
        <a:p>
          <a:endParaRPr lang="ru-RU"/>
        </a:p>
      </dgm:t>
    </dgm:pt>
    <dgm:pt modelId="{BF4C45B9-5D4A-4C54-BB59-CAB90D3E65CB}" type="sibTrans" cxnId="{60BA126C-0F05-46EA-8243-E54C22BD3149}">
      <dgm:prSet/>
      <dgm:spPr/>
      <dgm:t>
        <a:bodyPr/>
        <a:lstStyle/>
        <a:p>
          <a:endParaRPr lang="ru-RU"/>
        </a:p>
      </dgm:t>
    </dgm:pt>
    <dgm:pt modelId="{054CF374-7FCA-4400-BFB6-0C1A9F0520F4}">
      <dgm:prSet phldrT="[Текст]" custT="1"/>
      <dgm:spPr/>
      <dgm:t>
        <a:bodyPr/>
        <a:lstStyle/>
        <a:p>
          <a:r>
            <a:rPr lang="ru-RU" sz="2400" b="1" dirty="0" smtClean="0"/>
            <a:t>Организационно-практический блок</a:t>
          </a:r>
          <a:r>
            <a:rPr lang="ru-RU" sz="2000" b="1" dirty="0" smtClean="0"/>
            <a:t>.</a:t>
          </a:r>
          <a:endParaRPr lang="ru-RU" sz="2000" dirty="0"/>
        </a:p>
      </dgm:t>
    </dgm:pt>
    <dgm:pt modelId="{50D8881B-3534-48A3-8D99-DA605C99B57C}" type="parTrans" cxnId="{2082FAAB-EFC8-40CC-BE27-3136A0027F9C}">
      <dgm:prSet/>
      <dgm:spPr/>
      <dgm:t>
        <a:bodyPr/>
        <a:lstStyle/>
        <a:p>
          <a:endParaRPr lang="ru-RU"/>
        </a:p>
      </dgm:t>
    </dgm:pt>
    <dgm:pt modelId="{5259E93C-106B-437F-A189-7A94134C6779}" type="sibTrans" cxnId="{2082FAAB-EFC8-40CC-BE27-3136A0027F9C}">
      <dgm:prSet/>
      <dgm:spPr/>
      <dgm:t>
        <a:bodyPr/>
        <a:lstStyle/>
        <a:p>
          <a:endParaRPr lang="ru-RU"/>
        </a:p>
      </dgm:t>
    </dgm:pt>
    <dgm:pt modelId="{36C30DCC-F892-458B-8299-E3150B1B1088}">
      <dgm:prSet phldrT="[Текст]" custT="1"/>
      <dgm:spPr/>
      <dgm:t>
        <a:bodyPr/>
        <a:lstStyle/>
        <a:p>
          <a:r>
            <a:rPr lang="ru-RU" sz="3200" dirty="0" smtClean="0"/>
            <a:t>4</a:t>
          </a:r>
          <a:r>
            <a:rPr lang="ru-RU" sz="1200" dirty="0" smtClean="0"/>
            <a:t> </a:t>
          </a:r>
          <a:endParaRPr lang="ru-RU" sz="1200" dirty="0"/>
        </a:p>
      </dgm:t>
    </dgm:pt>
    <dgm:pt modelId="{F1873653-2F2C-4689-A1B7-30CBD5144AD2}" type="parTrans" cxnId="{40ECE268-53F3-4CE2-894E-0D84ABFF88A1}">
      <dgm:prSet/>
      <dgm:spPr/>
      <dgm:t>
        <a:bodyPr/>
        <a:lstStyle/>
        <a:p>
          <a:endParaRPr lang="ru-RU"/>
        </a:p>
      </dgm:t>
    </dgm:pt>
    <dgm:pt modelId="{E0202733-1A5B-45F4-8717-5A49DC6A84A3}" type="sibTrans" cxnId="{40ECE268-53F3-4CE2-894E-0D84ABFF88A1}">
      <dgm:prSet/>
      <dgm:spPr/>
      <dgm:t>
        <a:bodyPr/>
        <a:lstStyle/>
        <a:p>
          <a:endParaRPr lang="ru-RU"/>
        </a:p>
      </dgm:t>
    </dgm:pt>
    <dgm:pt modelId="{69ED2100-4515-4CBB-A340-353B8F0E091D}">
      <dgm:prSet phldrT="[Текст]" custT="1"/>
      <dgm:spPr/>
      <dgm:t>
        <a:bodyPr/>
        <a:lstStyle/>
        <a:p>
          <a:r>
            <a:rPr lang="ru-RU" sz="3200" dirty="0" smtClean="0"/>
            <a:t>5</a:t>
          </a:r>
          <a:r>
            <a:rPr lang="ru-RU" sz="2100" dirty="0" smtClean="0"/>
            <a:t> </a:t>
          </a:r>
          <a:endParaRPr lang="ru-RU" sz="2100" dirty="0"/>
        </a:p>
      </dgm:t>
    </dgm:pt>
    <dgm:pt modelId="{E85EE3A0-5168-46E9-8E68-8B79711EFFC9}" type="parTrans" cxnId="{F9C7F198-157E-4511-A421-D75133D29B37}">
      <dgm:prSet/>
      <dgm:spPr/>
      <dgm:t>
        <a:bodyPr/>
        <a:lstStyle/>
        <a:p>
          <a:endParaRPr lang="ru-RU"/>
        </a:p>
      </dgm:t>
    </dgm:pt>
    <dgm:pt modelId="{CA67B682-9E3B-4921-BD1C-D91DE0A4BBD4}" type="sibTrans" cxnId="{F9C7F198-157E-4511-A421-D75133D29B37}">
      <dgm:prSet/>
      <dgm:spPr/>
      <dgm:t>
        <a:bodyPr/>
        <a:lstStyle/>
        <a:p>
          <a:endParaRPr lang="ru-RU"/>
        </a:p>
      </dgm:t>
    </dgm:pt>
    <dgm:pt modelId="{C7984476-D756-479B-BF38-7F68538DC7CD}">
      <dgm:prSet custT="1"/>
      <dgm:spPr/>
      <dgm:t>
        <a:bodyPr/>
        <a:lstStyle/>
        <a:p>
          <a:r>
            <a:rPr lang="ru-RU" sz="2400" b="1" dirty="0" err="1" smtClean="0"/>
            <a:t>Презентационно</a:t>
          </a:r>
          <a:r>
            <a:rPr lang="ru-RU" sz="2400" b="1" dirty="0" smtClean="0"/>
            <a:t> – завершающий блок </a:t>
          </a:r>
          <a:endParaRPr lang="ru-RU" sz="2400" b="1" dirty="0"/>
        </a:p>
      </dgm:t>
    </dgm:pt>
    <dgm:pt modelId="{47BE4E50-5042-4F93-A81D-30F528C91E0E}" type="parTrans" cxnId="{27C83505-AC0A-4B87-9E91-AA96A909D947}">
      <dgm:prSet/>
      <dgm:spPr/>
      <dgm:t>
        <a:bodyPr/>
        <a:lstStyle/>
        <a:p>
          <a:endParaRPr lang="ru-RU"/>
        </a:p>
      </dgm:t>
    </dgm:pt>
    <dgm:pt modelId="{EE2C8CEE-965C-4A76-AD65-CD53BA7AD075}" type="sibTrans" cxnId="{27C83505-AC0A-4B87-9E91-AA96A909D947}">
      <dgm:prSet/>
      <dgm:spPr/>
      <dgm:t>
        <a:bodyPr/>
        <a:lstStyle/>
        <a:p>
          <a:endParaRPr lang="ru-RU"/>
        </a:p>
      </dgm:t>
    </dgm:pt>
    <dgm:pt modelId="{CCDFA7D0-928A-411C-953D-9D7794BC6FD1}">
      <dgm:prSet custT="1"/>
      <dgm:spPr/>
      <dgm:t>
        <a:bodyPr/>
        <a:lstStyle/>
        <a:p>
          <a:r>
            <a:rPr lang="ru-RU" sz="2400" b="1" dirty="0" smtClean="0"/>
            <a:t>Контрольно-рефлексивный  блок.</a:t>
          </a:r>
          <a:endParaRPr lang="ru-RU" sz="2400" dirty="0"/>
        </a:p>
      </dgm:t>
    </dgm:pt>
    <dgm:pt modelId="{62D5ADC6-05B0-4290-ADDD-50FDE465B0E3}" type="parTrans" cxnId="{68B8F092-8B20-46AF-8AAD-F76C9402045C}">
      <dgm:prSet/>
      <dgm:spPr/>
      <dgm:t>
        <a:bodyPr/>
        <a:lstStyle/>
        <a:p>
          <a:endParaRPr lang="ru-RU"/>
        </a:p>
      </dgm:t>
    </dgm:pt>
    <dgm:pt modelId="{2B9AADA8-C65F-4679-91CC-701941B60AFE}" type="sibTrans" cxnId="{68B8F092-8B20-46AF-8AAD-F76C9402045C}">
      <dgm:prSet/>
      <dgm:spPr/>
      <dgm:t>
        <a:bodyPr/>
        <a:lstStyle/>
        <a:p>
          <a:endParaRPr lang="ru-RU"/>
        </a:p>
      </dgm:t>
    </dgm:pt>
    <dgm:pt modelId="{239F0FD8-ADC2-4E9F-A3D2-21861C401FD1}">
      <dgm:prSet phldrT="[Текст]" custT="1"/>
      <dgm:spPr/>
      <dgm:t>
        <a:bodyPr/>
        <a:lstStyle/>
        <a:p>
          <a:r>
            <a:rPr lang="ru-RU" sz="3200" dirty="0" smtClean="0"/>
            <a:t>2</a:t>
          </a:r>
          <a:r>
            <a:rPr lang="ru-RU" sz="1200" dirty="0" smtClean="0"/>
            <a:t> </a:t>
          </a:r>
          <a:endParaRPr lang="ru-RU" sz="1200" dirty="0"/>
        </a:p>
      </dgm:t>
    </dgm:pt>
    <dgm:pt modelId="{21293BC0-ADF4-408E-BD94-01F7595F9DCE}" type="sibTrans" cxnId="{D2E77522-9F9D-4C0B-B16B-4136533CEA71}">
      <dgm:prSet/>
      <dgm:spPr/>
      <dgm:t>
        <a:bodyPr/>
        <a:lstStyle/>
        <a:p>
          <a:endParaRPr lang="ru-RU"/>
        </a:p>
      </dgm:t>
    </dgm:pt>
    <dgm:pt modelId="{A58202BB-5F35-4AE8-9616-ABFA51C700FA}" type="parTrans" cxnId="{D2E77522-9F9D-4C0B-B16B-4136533CEA71}">
      <dgm:prSet/>
      <dgm:spPr/>
      <dgm:t>
        <a:bodyPr/>
        <a:lstStyle/>
        <a:p>
          <a:endParaRPr lang="ru-RU"/>
        </a:p>
      </dgm:t>
    </dgm:pt>
    <dgm:pt modelId="{D93E693B-5CFF-4BAC-8A17-1B1AD82A2A52}" type="pres">
      <dgm:prSet presAssocID="{D2CCF477-473D-430D-8948-097A546EFD3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3584EA-451B-4CB2-9608-1988EBC06A19}" type="pres">
      <dgm:prSet presAssocID="{4EDBFCDF-905A-4E7A-87D2-F3746BDFAFBF}" presName="composite" presStyleCnt="0"/>
      <dgm:spPr/>
    </dgm:pt>
    <dgm:pt modelId="{5C8E4F44-0B47-407A-B68D-D2DF700BE5B3}" type="pres">
      <dgm:prSet presAssocID="{4EDBFCDF-905A-4E7A-87D2-F3746BDFAFBF}" presName="parentText" presStyleLbl="alignNode1" presStyleIdx="0" presStyleCnt="5" custLinFactY="-61513" custLinFactNeighborX="5908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E77367-0D8F-4060-B4E9-162D9B119D17}" type="pres">
      <dgm:prSet presAssocID="{4EDBFCDF-905A-4E7A-87D2-F3746BDFAFBF}" presName="descendantText" presStyleLbl="alignAcc1" presStyleIdx="0" presStyleCnt="5" custScaleX="92690" custScaleY="100000" custLinFactNeighborX="5337" custLinFactNeighborY="-5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31A72-520B-498E-AE6D-D2AF18670BAE}" type="pres">
      <dgm:prSet presAssocID="{80BEBDE3-65E4-4FFD-BD9E-6B0B3BA994A8}" presName="sp" presStyleCnt="0"/>
      <dgm:spPr/>
    </dgm:pt>
    <dgm:pt modelId="{9B0701B7-EE21-45A4-AD11-2F4A160BD1BF}" type="pres">
      <dgm:prSet presAssocID="{239F0FD8-ADC2-4E9F-A3D2-21861C401FD1}" presName="composite" presStyleCnt="0"/>
      <dgm:spPr/>
    </dgm:pt>
    <dgm:pt modelId="{B57A7951-F7DF-49D5-8F3C-63A58DA6F7A8}" type="pres">
      <dgm:prSet presAssocID="{239F0FD8-ADC2-4E9F-A3D2-21861C401FD1}" presName="parentText" presStyleLbl="alignNode1" presStyleIdx="1" presStyleCnt="5" custLinFactNeighborX="59065" custLinFactNeighborY="-191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34F70-5A25-4F55-9F04-182FD30F399E}" type="pres">
      <dgm:prSet presAssocID="{239F0FD8-ADC2-4E9F-A3D2-21861C401FD1}" presName="descendantText" presStyleLbl="alignAcc1" presStyleIdx="1" presStyleCnt="5" custScaleX="85847" custScaleY="79983" custLinFactNeighborX="200" custLinFactNeighborY="-87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52F3D-8F0A-4371-ADB2-E502534D61B5}" type="pres">
      <dgm:prSet presAssocID="{21293BC0-ADF4-408E-BD94-01F7595F9DCE}" presName="sp" presStyleCnt="0"/>
      <dgm:spPr/>
    </dgm:pt>
    <dgm:pt modelId="{233726BC-E773-4790-8387-7200D05AE3FA}" type="pres">
      <dgm:prSet presAssocID="{CA64A981-A979-4412-93B7-33308EEF8C5F}" presName="composite" presStyleCnt="0"/>
      <dgm:spPr/>
    </dgm:pt>
    <dgm:pt modelId="{0D660B63-E46E-44A9-B2CF-FC012BBB8A27}" type="pres">
      <dgm:prSet presAssocID="{CA64A981-A979-4412-93B7-33308EEF8C5F}" presName="parentText" presStyleLbl="alignNode1" presStyleIdx="2" presStyleCnt="5" custScaleX="98750" custScaleY="97853" custLinFactNeighborX="59065" custLinFactNeighborY="-213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A84C92-A742-49BF-9009-833F6F6CE277}" type="pres">
      <dgm:prSet presAssocID="{CA64A981-A979-4412-93B7-33308EEF8C5F}" presName="descendantText" presStyleLbl="alignAcc1" presStyleIdx="2" presStyleCnt="5" custScaleX="84255" custScaleY="92870" custLinFactNeighborX="-120" custLinFactNeighborY="-110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9EE2DB-A098-4812-9A63-B7E30F100DD3}" type="pres">
      <dgm:prSet presAssocID="{BF4C45B9-5D4A-4C54-BB59-CAB90D3E65CB}" presName="sp" presStyleCnt="0"/>
      <dgm:spPr/>
    </dgm:pt>
    <dgm:pt modelId="{EC5C6F11-6E78-4584-BC53-5711E0B510D5}" type="pres">
      <dgm:prSet presAssocID="{36C30DCC-F892-458B-8299-E3150B1B1088}" presName="composite" presStyleCnt="0"/>
      <dgm:spPr/>
    </dgm:pt>
    <dgm:pt modelId="{DDE70F06-91FD-405C-B8F2-F9DED0133BBE}" type="pres">
      <dgm:prSet presAssocID="{36C30DCC-F892-458B-8299-E3150B1B1088}" presName="parentText" presStyleLbl="alignNode1" presStyleIdx="3" presStyleCnt="5" custScaleX="99381" custLinFactNeighborX="59065" custLinFactNeighborY="-213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29331-B954-4C7A-9D91-A86A7BD0FF85}" type="pres">
      <dgm:prSet presAssocID="{36C30DCC-F892-458B-8299-E3150B1B1088}" presName="descendantText" presStyleLbl="alignAcc1" presStyleIdx="3" presStyleCnt="5" custScaleX="85931" custScaleY="85312" custLinFactNeighborX="1563" custLinFactNeighborY="-18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5DA44-6DC2-487B-9299-04525637B309}" type="pres">
      <dgm:prSet presAssocID="{E0202733-1A5B-45F4-8717-5A49DC6A84A3}" presName="sp" presStyleCnt="0"/>
      <dgm:spPr/>
    </dgm:pt>
    <dgm:pt modelId="{6365C3A2-CDEB-417F-90E6-35FB3E3DBBC2}" type="pres">
      <dgm:prSet presAssocID="{69ED2100-4515-4CBB-A340-353B8F0E091D}" presName="composite" presStyleCnt="0"/>
      <dgm:spPr/>
    </dgm:pt>
    <dgm:pt modelId="{DCF86917-BB83-4165-ABFC-DE9730706D59}" type="pres">
      <dgm:prSet presAssocID="{69ED2100-4515-4CBB-A340-353B8F0E091D}" presName="parentText" presStyleLbl="alignNode1" presStyleIdx="4" presStyleCnt="5" custLinFactNeighborX="59065" custLinFactNeighborY="-234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DEEF6-B9D7-4E01-9564-6763FBC45B84}" type="pres">
      <dgm:prSet presAssocID="{69ED2100-4515-4CBB-A340-353B8F0E091D}" presName="descendantText" presStyleLbl="alignAcc1" presStyleIdx="4" presStyleCnt="5" custScaleX="84135" custScaleY="86307" custLinFactNeighborX="475" custLinFactNeighborY="-21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C7F198-157E-4511-A421-D75133D29B37}" srcId="{D2CCF477-473D-430D-8948-097A546EFD37}" destId="{69ED2100-4515-4CBB-A340-353B8F0E091D}" srcOrd="4" destOrd="0" parTransId="{E85EE3A0-5168-46E9-8E68-8B79711EFFC9}" sibTransId="{CA67B682-9E3B-4921-BD1C-D91DE0A4BBD4}"/>
    <dgm:cxn modelId="{BBDAAF1B-88F0-499A-8087-757BC6629713}" type="presOf" srcId="{D2CCF477-473D-430D-8948-097A546EFD37}" destId="{D93E693B-5CFF-4BAC-8A17-1B1AD82A2A52}" srcOrd="0" destOrd="0" presId="urn:microsoft.com/office/officeart/2005/8/layout/chevron2"/>
    <dgm:cxn modelId="{27C83505-AC0A-4B87-9E91-AA96A909D947}" srcId="{36C30DCC-F892-458B-8299-E3150B1B1088}" destId="{C7984476-D756-479B-BF38-7F68538DC7CD}" srcOrd="0" destOrd="0" parTransId="{47BE4E50-5042-4F93-A81D-30F528C91E0E}" sibTransId="{EE2C8CEE-965C-4A76-AD65-CD53BA7AD075}"/>
    <dgm:cxn modelId="{60BA126C-0F05-46EA-8243-E54C22BD3149}" srcId="{D2CCF477-473D-430D-8948-097A546EFD37}" destId="{CA64A981-A979-4412-93B7-33308EEF8C5F}" srcOrd="2" destOrd="0" parTransId="{3B3CA2E0-ECBB-44BF-BBFB-D6D591F74296}" sibTransId="{BF4C45B9-5D4A-4C54-BB59-CAB90D3E65CB}"/>
    <dgm:cxn modelId="{E7880BE6-6E3A-41A3-A400-7B50B9D692F4}" srcId="{239F0FD8-ADC2-4E9F-A3D2-21861C401FD1}" destId="{5D0485A4-225E-4D02-921A-366CEEE8468C}" srcOrd="0" destOrd="0" parTransId="{CF27089B-52C7-48E5-B70C-EE9970DE2BCD}" sibTransId="{82E17654-4671-4823-9240-085AE7F36ED9}"/>
    <dgm:cxn modelId="{DEC1517D-2264-459B-8481-7CB70BE01B9B}" type="presOf" srcId="{C7984476-D756-479B-BF38-7F68538DC7CD}" destId="{F6E29331-B954-4C7A-9D91-A86A7BD0FF85}" srcOrd="0" destOrd="0" presId="urn:microsoft.com/office/officeart/2005/8/layout/chevron2"/>
    <dgm:cxn modelId="{2E8CC9EB-B164-43A1-9799-83F162ED9A1A}" type="presOf" srcId="{5D0485A4-225E-4D02-921A-366CEEE8468C}" destId="{A2634F70-5A25-4F55-9F04-182FD30F399E}" srcOrd="0" destOrd="0" presId="urn:microsoft.com/office/officeart/2005/8/layout/chevron2"/>
    <dgm:cxn modelId="{97C05371-158B-4AC7-A31C-EA678401D12C}" type="presOf" srcId="{EAFA9357-995A-4675-982D-FCE3054583EF}" destId="{63E77367-0D8F-4060-B4E9-162D9B119D17}" srcOrd="0" destOrd="0" presId="urn:microsoft.com/office/officeart/2005/8/layout/chevron2"/>
    <dgm:cxn modelId="{B6D0E12A-2B5A-4EBC-A1A6-0EDF946DFC34}" srcId="{D2CCF477-473D-430D-8948-097A546EFD37}" destId="{4EDBFCDF-905A-4E7A-87D2-F3746BDFAFBF}" srcOrd="0" destOrd="0" parTransId="{A1A8FF11-4DCF-4598-A6AA-6E629B9BF30D}" sibTransId="{80BEBDE3-65E4-4FFD-BD9E-6B0B3BA994A8}"/>
    <dgm:cxn modelId="{40ECE268-53F3-4CE2-894E-0D84ABFF88A1}" srcId="{D2CCF477-473D-430D-8948-097A546EFD37}" destId="{36C30DCC-F892-458B-8299-E3150B1B1088}" srcOrd="3" destOrd="0" parTransId="{F1873653-2F2C-4689-A1B7-30CBD5144AD2}" sibTransId="{E0202733-1A5B-45F4-8717-5A49DC6A84A3}"/>
    <dgm:cxn modelId="{6B64E386-A4D8-45BF-A62E-D14787DB0317}" type="presOf" srcId="{CA64A981-A979-4412-93B7-33308EEF8C5F}" destId="{0D660B63-E46E-44A9-B2CF-FC012BBB8A27}" srcOrd="0" destOrd="0" presId="urn:microsoft.com/office/officeart/2005/8/layout/chevron2"/>
    <dgm:cxn modelId="{A6FC0DEC-F1E7-4304-B961-592855888F90}" type="presOf" srcId="{36C30DCC-F892-458B-8299-E3150B1B1088}" destId="{DDE70F06-91FD-405C-B8F2-F9DED0133BBE}" srcOrd="0" destOrd="0" presId="urn:microsoft.com/office/officeart/2005/8/layout/chevron2"/>
    <dgm:cxn modelId="{D0940715-DE66-4F3B-A699-196344E2250F}" type="presOf" srcId="{69ED2100-4515-4CBB-A340-353B8F0E091D}" destId="{DCF86917-BB83-4165-ABFC-DE9730706D59}" srcOrd="0" destOrd="0" presId="urn:microsoft.com/office/officeart/2005/8/layout/chevron2"/>
    <dgm:cxn modelId="{5342047F-AA29-4A14-8F64-4B7B3D227D0D}" type="presOf" srcId="{4EDBFCDF-905A-4E7A-87D2-F3746BDFAFBF}" destId="{5C8E4F44-0B47-407A-B68D-D2DF700BE5B3}" srcOrd="0" destOrd="0" presId="urn:microsoft.com/office/officeart/2005/8/layout/chevron2"/>
    <dgm:cxn modelId="{182ACF06-FBC1-4DEF-9933-6D4E5049F54E}" srcId="{4EDBFCDF-905A-4E7A-87D2-F3746BDFAFBF}" destId="{EAFA9357-995A-4675-982D-FCE3054583EF}" srcOrd="0" destOrd="0" parTransId="{D1BE31E8-19DE-4C45-886D-F3644E99C4A4}" sibTransId="{1240DFE5-C76B-40B2-A724-8188F1A50E47}"/>
    <dgm:cxn modelId="{68B8F092-8B20-46AF-8AAD-F76C9402045C}" srcId="{69ED2100-4515-4CBB-A340-353B8F0E091D}" destId="{CCDFA7D0-928A-411C-953D-9D7794BC6FD1}" srcOrd="0" destOrd="0" parTransId="{62D5ADC6-05B0-4290-ADDD-50FDE465B0E3}" sibTransId="{2B9AADA8-C65F-4679-91CC-701941B60AFE}"/>
    <dgm:cxn modelId="{A16EEB2B-CB7F-46D8-80C0-6A2C6BAEFF5E}" type="presOf" srcId="{054CF374-7FCA-4400-BFB6-0C1A9F0520F4}" destId="{9AA84C92-A742-49BF-9009-833F6F6CE277}" srcOrd="0" destOrd="0" presId="urn:microsoft.com/office/officeart/2005/8/layout/chevron2"/>
    <dgm:cxn modelId="{3516112C-A56B-40A7-A7E0-17E155C21D7F}" type="presOf" srcId="{CCDFA7D0-928A-411C-953D-9D7794BC6FD1}" destId="{1B1DEEF6-B9D7-4E01-9564-6763FBC45B84}" srcOrd="0" destOrd="0" presId="urn:microsoft.com/office/officeart/2005/8/layout/chevron2"/>
    <dgm:cxn modelId="{2082FAAB-EFC8-40CC-BE27-3136A0027F9C}" srcId="{CA64A981-A979-4412-93B7-33308EEF8C5F}" destId="{054CF374-7FCA-4400-BFB6-0C1A9F0520F4}" srcOrd="0" destOrd="0" parTransId="{50D8881B-3534-48A3-8D99-DA605C99B57C}" sibTransId="{5259E93C-106B-437F-A189-7A94134C6779}"/>
    <dgm:cxn modelId="{D2E77522-9F9D-4C0B-B16B-4136533CEA71}" srcId="{D2CCF477-473D-430D-8948-097A546EFD37}" destId="{239F0FD8-ADC2-4E9F-A3D2-21861C401FD1}" srcOrd="1" destOrd="0" parTransId="{A58202BB-5F35-4AE8-9616-ABFA51C700FA}" sibTransId="{21293BC0-ADF4-408E-BD94-01F7595F9DCE}"/>
    <dgm:cxn modelId="{800EB5EB-5B22-4BF6-996A-8D3618B04356}" type="presOf" srcId="{239F0FD8-ADC2-4E9F-A3D2-21861C401FD1}" destId="{B57A7951-F7DF-49D5-8F3C-63A58DA6F7A8}" srcOrd="0" destOrd="0" presId="urn:microsoft.com/office/officeart/2005/8/layout/chevron2"/>
    <dgm:cxn modelId="{C0CB8670-D217-4F80-A156-76769B2F514B}" type="presParOf" srcId="{D93E693B-5CFF-4BAC-8A17-1B1AD82A2A52}" destId="{DC3584EA-451B-4CB2-9608-1988EBC06A19}" srcOrd="0" destOrd="0" presId="urn:microsoft.com/office/officeart/2005/8/layout/chevron2"/>
    <dgm:cxn modelId="{E8C9336B-2E11-4570-A60B-59D9E1EA23C0}" type="presParOf" srcId="{DC3584EA-451B-4CB2-9608-1988EBC06A19}" destId="{5C8E4F44-0B47-407A-B68D-D2DF700BE5B3}" srcOrd="0" destOrd="0" presId="urn:microsoft.com/office/officeart/2005/8/layout/chevron2"/>
    <dgm:cxn modelId="{C00D3F20-6CE9-4DF6-B5F8-53A61E389700}" type="presParOf" srcId="{DC3584EA-451B-4CB2-9608-1988EBC06A19}" destId="{63E77367-0D8F-4060-B4E9-162D9B119D17}" srcOrd="1" destOrd="0" presId="urn:microsoft.com/office/officeart/2005/8/layout/chevron2"/>
    <dgm:cxn modelId="{69F4C2A1-44FC-4298-AE7A-0099C87D70ED}" type="presParOf" srcId="{D93E693B-5CFF-4BAC-8A17-1B1AD82A2A52}" destId="{43831A72-520B-498E-AE6D-D2AF18670BAE}" srcOrd="1" destOrd="0" presId="urn:microsoft.com/office/officeart/2005/8/layout/chevron2"/>
    <dgm:cxn modelId="{38C57C3C-3D9C-4341-A491-C593D54CF01B}" type="presParOf" srcId="{D93E693B-5CFF-4BAC-8A17-1B1AD82A2A52}" destId="{9B0701B7-EE21-45A4-AD11-2F4A160BD1BF}" srcOrd="2" destOrd="0" presId="urn:microsoft.com/office/officeart/2005/8/layout/chevron2"/>
    <dgm:cxn modelId="{0DAC964D-D51F-4F31-813D-3CB14A030E04}" type="presParOf" srcId="{9B0701B7-EE21-45A4-AD11-2F4A160BD1BF}" destId="{B57A7951-F7DF-49D5-8F3C-63A58DA6F7A8}" srcOrd="0" destOrd="0" presId="urn:microsoft.com/office/officeart/2005/8/layout/chevron2"/>
    <dgm:cxn modelId="{639DDDEE-DAEA-4294-B7FE-EC0D07577C1C}" type="presParOf" srcId="{9B0701B7-EE21-45A4-AD11-2F4A160BD1BF}" destId="{A2634F70-5A25-4F55-9F04-182FD30F399E}" srcOrd="1" destOrd="0" presId="urn:microsoft.com/office/officeart/2005/8/layout/chevron2"/>
    <dgm:cxn modelId="{D3085B19-7E71-4029-ADA7-8CE0BA3945BF}" type="presParOf" srcId="{D93E693B-5CFF-4BAC-8A17-1B1AD82A2A52}" destId="{28352F3D-8F0A-4371-ADB2-E502534D61B5}" srcOrd="3" destOrd="0" presId="urn:microsoft.com/office/officeart/2005/8/layout/chevron2"/>
    <dgm:cxn modelId="{3FC72734-8092-40FB-A73A-C84ABDFC0953}" type="presParOf" srcId="{D93E693B-5CFF-4BAC-8A17-1B1AD82A2A52}" destId="{233726BC-E773-4790-8387-7200D05AE3FA}" srcOrd="4" destOrd="0" presId="urn:microsoft.com/office/officeart/2005/8/layout/chevron2"/>
    <dgm:cxn modelId="{E2FCD97C-1711-4A7F-A092-645282557E17}" type="presParOf" srcId="{233726BC-E773-4790-8387-7200D05AE3FA}" destId="{0D660B63-E46E-44A9-B2CF-FC012BBB8A27}" srcOrd="0" destOrd="0" presId="urn:microsoft.com/office/officeart/2005/8/layout/chevron2"/>
    <dgm:cxn modelId="{7050CDC9-EA56-4F09-B0DB-EF459D5E26AD}" type="presParOf" srcId="{233726BC-E773-4790-8387-7200D05AE3FA}" destId="{9AA84C92-A742-49BF-9009-833F6F6CE277}" srcOrd="1" destOrd="0" presId="urn:microsoft.com/office/officeart/2005/8/layout/chevron2"/>
    <dgm:cxn modelId="{CEB71CF6-3C65-4204-AAF1-617226A1A2D0}" type="presParOf" srcId="{D93E693B-5CFF-4BAC-8A17-1B1AD82A2A52}" destId="{7B9EE2DB-A098-4812-9A63-B7E30F100DD3}" srcOrd="5" destOrd="0" presId="urn:microsoft.com/office/officeart/2005/8/layout/chevron2"/>
    <dgm:cxn modelId="{8DC1F289-D7D9-4A8C-AC39-C493990F0FDF}" type="presParOf" srcId="{D93E693B-5CFF-4BAC-8A17-1B1AD82A2A52}" destId="{EC5C6F11-6E78-4584-BC53-5711E0B510D5}" srcOrd="6" destOrd="0" presId="urn:microsoft.com/office/officeart/2005/8/layout/chevron2"/>
    <dgm:cxn modelId="{B5F51B9A-1998-421F-BAB6-80B98DEF0633}" type="presParOf" srcId="{EC5C6F11-6E78-4584-BC53-5711E0B510D5}" destId="{DDE70F06-91FD-405C-B8F2-F9DED0133BBE}" srcOrd="0" destOrd="0" presId="urn:microsoft.com/office/officeart/2005/8/layout/chevron2"/>
    <dgm:cxn modelId="{361099D0-9063-41BE-9A3F-7272636C858E}" type="presParOf" srcId="{EC5C6F11-6E78-4584-BC53-5711E0B510D5}" destId="{F6E29331-B954-4C7A-9D91-A86A7BD0FF85}" srcOrd="1" destOrd="0" presId="urn:microsoft.com/office/officeart/2005/8/layout/chevron2"/>
    <dgm:cxn modelId="{AD414895-4469-4CDB-8632-E837BC41C61B}" type="presParOf" srcId="{D93E693B-5CFF-4BAC-8A17-1B1AD82A2A52}" destId="{5B55DA44-6DC2-487B-9299-04525637B309}" srcOrd="7" destOrd="0" presId="urn:microsoft.com/office/officeart/2005/8/layout/chevron2"/>
    <dgm:cxn modelId="{CDB0F12D-3968-4F69-8F40-DAEB28A0F578}" type="presParOf" srcId="{D93E693B-5CFF-4BAC-8A17-1B1AD82A2A52}" destId="{6365C3A2-CDEB-417F-90E6-35FB3E3DBBC2}" srcOrd="8" destOrd="0" presId="urn:microsoft.com/office/officeart/2005/8/layout/chevron2"/>
    <dgm:cxn modelId="{4AEA890A-ED3D-443E-8604-BD42C5BECDD7}" type="presParOf" srcId="{6365C3A2-CDEB-417F-90E6-35FB3E3DBBC2}" destId="{DCF86917-BB83-4165-ABFC-DE9730706D59}" srcOrd="0" destOrd="0" presId="urn:microsoft.com/office/officeart/2005/8/layout/chevron2"/>
    <dgm:cxn modelId="{00372C3E-F11F-4013-A4B0-15A124160E40}" type="presParOf" srcId="{6365C3A2-CDEB-417F-90E6-35FB3E3DBBC2}" destId="{1B1DEEF6-B9D7-4E01-9564-6763FBC45B84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AE8779-A48C-45F7-B4B6-A0C76BA5CB93}">
      <dsp:nvSpPr>
        <dsp:cNvPr id="0" name=""/>
        <dsp:cNvSpPr/>
      </dsp:nvSpPr>
      <dsp:spPr>
        <a:xfrm>
          <a:off x="3347862" y="-56349"/>
          <a:ext cx="2452674" cy="15982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Расширять представления детей о своей семье, родственных отношениях, профессиях членов своей семьи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3347862" y="-56349"/>
        <a:ext cx="2452674" cy="1598226"/>
      </dsp:txXfrm>
    </dsp:sp>
    <dsp:sp modelId="{7AF5C62E-E407-43EE-8662-8F578636A47A}">
      <dsp:nvSpPr>
        <dsp:cNvPr id="0" name=""/>
        <dsp:cNvSpPr/>
      </dsp:nvSpPr>
      <dsp:spPr>
        <a:xfrm>
          <a:off x="2359420" y="956336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3460174" y="101824"/>
              </a:moveTo>
              <a:arcTo wR="2722557" hR="2722557" stAng="17143171" swAng="250603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28AFA-E2E5-477C-B07E-9846C7C731F7}">
      <dsp:nvSpPr>
        <dsp:cNvPr id="0" name=""/>
        <dsp:cNvSpPr/>
      </dsp:nvSpPr>
      <dsp:spPr>
        <a:xfrm>
          <a:off x="6300180" y="2232251"/>
          <a:ext cx="2609599" cy="148864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Воспитывать у детей чувство привязанности, любви, уважения к членам своей семьи 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6300180" y="2232251"/>
        <a:ext cx="2609599" cy="1488643"/>
      </dsp:txXfrm>
    </dsp:sp>
    <dsp:sp modelId="{93A1159A-3CAF-440C-A4B6-B64A43468373}">
      <dsp:nvSpPr>
        <dsp:cNvPr id="0" name=""/>
        <dsp:cNvSpPr/>
      </dsp:nvSpPr>
      <dsp:spPr>
        <a:xfrm>
          <a:off x="2329028" y="133547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5299603" y="3600707"/>
              </a:moveTo>
              <a:arcTo wR="2722557" hR="2722557" stAng="1129019" swAng="1765539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0A058-C8ED-4581-B158-E963DE889D60}">
      <dsp:nvSpPr>
        <dsp:cNvPr id="0" name=""/>
        <dsp:cNvSpPr/>
      </dsp:nvSpPr>
      <dsp:spPr>
        <a:xfrm>
          <a:off x="4855737" y="4896419"/>
          <a:ext cx="2565310" cy="15429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Способствовать сплочению и единению представителей разных поколений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4855737" y="4896419"/>
        <a:ext cx="2565310" cy="1542992"/>
      </dsp:txXfrm>
    </dsp:sp>
    <dsp:sp modelId="{9F41FBE3-13D0-4EB6-A5FC-4A6A1FF21C21}">
      <dsp:nvSpPr>
        <dsp:cNvPr id="0" name=""/>
        <dsp:cNvSpPr/>
      </dsp:nvSpPr>
      <dsp:spPr>
        <a:xfrm>
          <a:off x="1815556" y="742763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3034611" y="5427171"/>
              </a:moveTo>
              <a:arcTo wR="2722557" hR="2722557" stAng="5005105" swAng="69512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445AB-11D0-4198-A643-8B917EDC0E53}">
      <dsp:nvSpPr>
        <dsp:cNvPr id="0" name=""/>
        <dsp:cNvSpPr/>
      </dsp:nvSpPr>
      <dsp:spPr>
        <a:xfrm>
          <a:off x="1580611" y="4914651"/>
          <a:ext cx="2714446" cy="15065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Способствовать активному привлечению родителей к жизни ребенка в детском саду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1580611" y="4914651"/>
        <a:ext cx="2714446" cy="1506528"/>
      </dsp:txXfrm>
    </dsp:sp>
    <dsp:sp modelId="{9DF4E375-B8C2-4248-B216-92B232E3E14E}">
      <dsp:nvSpPr>
        <dsp:cNvPr id="0" name=""/>
        <dsp:cNvSpPr/>
      </dsp:nvSpPr>
      <dsp:spPr>
        <a:xfrm>
          <a:off x="1419596" y="250720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804338" y="4654591"/>
              </a:moveTo>
              <a:arcTo wR="2722557" hR="2722557" stAng="8087664" swAng="166154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EB55E-993F-4646-9EE7-1ECDA1FFB4E9}">
      <dsp:nvSpPr>
        <dsp:cNvPr id="0" name=""/>
        <dsp:cNvSpPr/>
      </dsp:nvSpPr>
      <dsp:spPr>
        <a:xfrm>
          <a:off x="323541" y="2232249"/>
          <a:ext cx="2474053" cy="154763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Познакомить с понятием «генеалогическое древо семьи»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323541" y="2232249"/>
        <a:ext cx="2474053" cy="1547633"/>
      </dsp:txXfrm>
    </dsp:sp>
    <dsp:sp modelId="{59D3C12E-F6DA-4128-AFC5-F666571F7762}">
      <dsp:nvSpPr>
        <dsp:cNvPr id="0" name=""/>
        <dsp:cNvSpPr/>
      </dsp:nvSpPr>
      <dsp:spPr>
        <a:xfrm>
          <a:off x="1406288" y="902039"/>
          <a:ext cx="5445114" cy="5445114"/>
        </a:xfrm>
        <a:custGeom>
          <a:avLst/>
          <a:gdLst/>
          <a:ahLst/>
          <a:cxnLst/>
          <a:rect l="0" t="0" r="0" b="0"/>
          <a:pathLst>
            <a:path>
              <a:moveTo>
                <a:pt x="393136" y="1313259"/>
              </a:moveTo>
              <a:arcTo wR="2722557" hR="2722557" stAng="12670434" swAng="2504415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E691AC-2A89-46AA-AECB-718DD3080A3A}">
      <dsp:nvSpPr>
        <dsp:cNvPr id="0" name=""/>
        <dsp:cNvSpPr/>
      </dsp:nvSpPr>
      <dsp:spPr>
        <a:xfrm>
          <a:off x="1800204" y="72002"/>
          <a:ext cx="2927721" cy="2927721"/>
        </a:xfrm>
        <a:prstGeom prst="ellipse">
          <a:avLst/>
        </a:prstGeom>
        <a:solidFill>
          <a:schemeClr val="accent4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shade val="80000"/>
              <a:alpha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latin typeface="Times New Roman" pitchFamily="18" charset="0"/>
              <a:cs typeface="Times New Roman" pitchFamily="18" charset="0"/>
            </a:rPr>
            <a:t>педагоги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90567" y="584353"/>
        <a:ext cx="2146995" cy="1317474"/>
      </dsp:txXfrm>
    </dsp:sp>
    <dsp:sp modelId="{999E8A0B-B3EC-420F-87BE-A4A90084DC10}">
      <dsp:nvSpPr>
        <dsp:cNvPr id="0" name=""/>
        <dsp:cNvSpPr/>
      </dsp:nvSpPr>
      <dsp:spPr>
        <a:xfrm>
          <a:off x="3456396" y="1656192"/>
          <a:ext cx="3902945" cy="2927721"/>
        </a:xfrm>
        <a:prstGeom prst="ellipse">
          <a:avLst/>
        </a:prstGeom>
        <a:solidFill>
          <a:schemeClr val="accent4">
            <a:shade val="80000"/>
            <a:alpha val="50000"/>
            <a:hueOff val="-19"/>
            <a:satOff val="-536"/>
            <a:lumOff val="2186"/>
            <a:alphaOff val="1500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shade val="80000"/>
              <a:alpha val="50000"/>
              <a:hueOff val="-19"/>
              <a:satOff val="-536"/>
              <a:lumOff val="2186"/>
              <a:alphaOff val="1500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itchFamily="18" charset="0"/>
              <a:cs typeface="Times New Roman" pitchFamily="18" charset="0"/>
            </a:rPr>
            <a:t>родители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50047" y="2412520"/>
        <a:ext cx="2341767" cy="1610246"/>
      </dsp:txXfrm>
    </dsp:sp>
    <dsp:sp modelId="{95874C43-D212-4F39-A8EB-570D3D5D9CCC}">
      <dsp:nvSpPr>
        <dsp:cNvPr id="0" name=""/>
        <dsp:cNvSpPr/>
      </dsp:nvSpPr>
      <dsp:spPr>
        <a:xfrm>
          <a:off x="792077" y="2112838"/>
          <a:ext cx="2776504" cy="2927721"/>
        </a:xfrm>
        <a:prstGeom prst="ellipse">
          <a:avLst/>
        </a:prstGeom>
        <a:solidFill>
          <a:schemeClr val="accent4">
            <a:shade val="80000"/>
            <a:alpha val="50000"/>
            <a:hueOff val="-38"/>
            <a:satOff val="-1073"/>
            <a:lumOff val="4373"/>
            <a:alphaOff val="3000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shade val="80000"/>
              <a:alpha val="50000"/>
              <a:hueOff val="-38"/>
              <a:satOff val="-1073"/>
              <a:lumOff val="4373"/>
              <a:alphaOff val="30000"/>
              <a:shade val="9000"/>
              <a:satMod val="105000"/>
              <a:alpha val="48000"/>
            </a:scheme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itchFamily="18" charset="0"/>
              <a:cs typeface="Times New Roman" pitchFamily="18" charset="0"/>
            </a:rPr>
            <a:t>дети</a:t>
          </a:r>
          <a:endParaRPr lang="ru-RU" sz="4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53532" y="2869166"/>
        <a:ext cx="1665902" cy="16102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8E4F44-0B47-407A-B68D-D2DF700BE5B3}">
      <dsp:nvSpPr>
        <dsp:cNvPr id="0" name=""/>
        <dsp:cNvSpPr/>
      </dsp:nvSpPr>
      <dsp:spPr>
        <a:xfrm rot="5400000">
          <a:off x="784412" y="161451"/>
          <a:ext cx="1076340" cy="75343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5400000">
        <a:off x="784412" y="161451"/>
        <a:ext cx="1076340" cy="753438"/>
      </dsp:txXfrm>
    </dsp:sp>
    <dsp:sp modelId="{63E77367-0D8F-4060-B4E9-162D9B119D17}">
      <dsp:nvSpPr>
        <dsp:cNvPr id="0" name=""/>
        <dsp:cNvSpPr/>
      </dsp:nvSpPr>
      <dsp:spPr>
        <a:xfrm rot="5400000">
          <a:off x="4561511" y="-2566007"/>
          <a:ext cx="699621" cy="61258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Аналитический блок.</a:t>
          </a:r>
          <a:endParaRPr lang="ru-RU" sz="2400" kern="1200" dirty="0"/>
        </a:p>
      </dsp:txBody>
      <dsp:txXfrm rot="5400000">
        <a:off x="4561511" y="-2566007"/>
        <a:ext cx="699621" cy="6125814"/>
      </dsp:txXfrm>
    </dsp:sp>
    <dsp:sp modelId="{B57A7951-F7DF-49D5-8F3C-63A58DA6F7A8}">
      <dsp:nvSpPr>
        <dsp:cNvPr id="0" name=""/>
        <dsp:cNvSpPr/>
      </dsp:nvSpPr>
      <dsp:spPr>
        <a:xfrm rot="5400000">
          <a:off x="784269" y="1097560"/>
          <a:ext cx="1076340" cy="75343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</a:t>
          </a:r>
          <a:r>
            <a:rPr lang="ru-RU" sz="1200" kern="1200" dirty="0" smtClean="0"/>
            <a:t> </a:t>
          </a:r>
          <a:endParaRPr lang="ru-RU" sz="1200" kern="1200" dirty="0"/>
        </a:p>
      </dsp:txBody>
      <dsp:txXfrm rot="5400000">
        <a:off x="784269" y="1097560"/>
        <a:ext cx="1076340" cy="753438"/>
      </dsp:txXfrm>
    </dsp:sp>
    <dsp:sp modelId="{A2634F70-5A25-4F55-9F04-182FD30F399E}">
      <dsp:nvSpPr>
        <dsp:cNvPr id="0" name=""/>
        <dsp:cNvSpPr/>
      </dsp:nvSpPr>
      <dsp:spPr>
        <a:xfrm rot="5400000">
          <a:off x="4729221" y="-1779445"/>
          <a:ext cx="559578" cy="64212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Информационно-накопительный блок</a:t>
          </a:r>
          <a:endParaRPr lang="ru-RU" sz="2400" kern="1200" dirty="0"/>
        </a:p>
      </dsp:txBody>
      <dsp:txXfrm rot="5400000">
        <a:off x="4729221" y="-1779445"/>
        <a:ext cx="559578" cy="6421202"/>
      </dsp:txXfrm>
    </dsp:sp>
    <dsp:sp modelId="{0D660B63-E46E-44A9-B2CF-FC012BBB8A27}">
      <dsp:nvSpPr>
        <dsp:cNvPr id="0" name=""/>
        <dsp:cNvSpPr/>
      </dsp:nvSpPr>
      <dsp:spPr>
        <a:xfrm rot="5400000">
          <a:off x="798604" y="2023406"/>
          <a:ext cx="1053231" cy="75084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 </a:t>
          </a:r>
          <a:endParaRPr lang="ru-RU" sz="3200" kern="1200" dirty="0"/>
        </a:p>
      </dsp:txBody>
      <dsp:txXfrm rot="5400000">
        <a:off x="798604" y="2023406"/>
        <a:ext cx="1053231" cy="750840"/>
      </dsp:txXfrm>
    </dsp:sp>
    <dsp:sp modelId="{9AA84C92-A742-49BF-9009-833F6F6CE277}">
      <dsp:nvSpPr>
        <dsp:cNvPr id="0" name=""/>
        <dsp:cNvSpPr/>
      </dsp:nvSpPr>
      <dsp:spPr>
        <a:xfrm rot="5400000">
          <a:off x="4589718" y="-730086"/>
          <a:ext cx="649738" cy="61852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Организационно-практический блок</a:t>
          </a:r>
          <a:r>
            <a:rPr lang="ru-RU" sz="2000" b="1" kern="1200" dirty="0" smtClean="0"/>
            <a:t>.</a:t>
          </a:r>
          <a:endParaRPr lang="ru-RU" sz="2000" kern="1200" dirty="0"/>
        </a:p>
      </dsp:txBody>
      <dsp:txXfrm rot="5400000">
        <a:off x="4589718" y="-730086"/>
        <a:ext cx="649738" cy="6185253"/>
      </dsp:txXfrm>
    </dsp:sp>
    <dsp:sp modelId="{DDE70F06-91FD-405C-B8F2-F9DED0133BBE}">
      <dsp:nvSpPr>
        <dsp:cNvPr id="0" name=""/>
        <dsp:cNvSpPr/>
      </dsp:nvSpPr>
      <dsp:spPr>
        <a:xfrm rot="5400000">
          <a:off x="781937" y="2972095"/>
          <a:ext cx="1076340" cy="748774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4</a:t>
          </a:r>
          <a:r>
            <a:rPr lang="ru-RU" sz="1200" kern="1200" dirty="0" smtClean="0"/>
            <a:t> </a:t>
          </a:r>
          <a:endParaRPr lang="ru-RU" sz="1200" kern="1200" dirty="0"/>
        </a:p>
      </dsp:txBody>
      <dsp:txXfrm rot="5400000">
        <a:off x="781937" y="2972095"/>
        <a:ext cx="1076340" cy="748774"/>
      </dsp:txXfrm>
    </dsp:sp>
    <dsp:sp modelId="{F6E29331-B954-4C7A-9D91-A86A7BD0FF85}">
      <dsp:nvSpPr>
        <dsp:cNvPr id="0" name=""/>
        <dsp:cNvSpPr/>
      </dsp:nvSpPr>
      <dsp:spPr>
        <a:xfrm rot="5400000">
          <a:off x="4813972" y="40580"/>
          <a:ext cx="596861" cy="64337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err="1" smtClean="0"/>
            <a:t>Презентационно</a:t>
          </a:r>
          <a:r>
            <a:rPr lang="ru-RU" sz="2400" b="1" kern="1200" dirty="0" smtClean="0"/>
            <a:t> – завершающий блок </a:t>
          </a:r>
          <a:endParaRPr lang="ru-RU" sz="2400" b="1" kern="1200" dirty="0"/>
        </a:p>
      </dsp:txBody>
      <dsp:txXfrm rot="5400000">
        <a:off x="4813972" y="40580"/>
        <a:ext cx="596861" cy="6433774"/>
      </dsp:txXfrm>
    </dsp:sp>
    <dsp:sp modelId="{DCF86917-BB83-4165-ABFC-DE9730706D59}">
      <dsp:nvSpPr>
        <dsp:cNvPr id="0" name=""/>
        <dsp:cNvSpPr/>
      </dsp:nvSpPr>
      <dsp:spPr>
        <a:xfrm rot="5400000">
          <a:off x="784269" y="3905865"/>
          <a:ext cx="1076340" cy="75343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5</a:t>
          </a:r>
          <a:r>
            <a:rPr lang="ru-RU" sz="2100" kern="1200" dirty="0" smtClean="0"/>
            <a:t> </a:t>
          </a:r>
          <a:endParaRPr lang="ru-RU" sz="2100" kern="1200" dirty="0"/>
        </a:p>
      </dsp:txBody>
      <dsp:txXfrm rot="5400000">
        <a:off x="784269" y="3905865"/>
        <a:ext cx="1076340" cy="753438"/>
      </dsp:txXfrm>
    </dsp:sp>
    <dsp:sp modelId="{1B1DEEF6-B9D7-4E01-9564-6763FBC45B84}">
      <dsp:nvSpPr>
        <dsp:cNvPr id="0" name=""/>
        <dsp:cNvSpPr/>
      </dsp:nvSpPr>
      <dsp:spPr>
        <a:xfrm rot="5400000">
          <a:off x="4652377" y="1115050"/>
          <a:ext cx="603822" cy="6167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Контрольно-рефлексивный  блок.</a:t>
          </a:r>
          <a:endParaRPr lang="ru-RU" sz="2400" kern="1200" dirty="0"/>
        </a:p>
      </dsp:txBody>
      <dsp:txXfrm rot="5400000">
        <a:off x="4652377" y="1115050"/>
        <a:ext cx="603822" cy="6167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52B43-5DFD-4B54-89EB-7AF3BC6970EE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D652C-7355-4775-A192-5870A8D04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7E0D1-B35B-4383-8192-ECF9E2CB482E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3B728-1B8F-4C23-B949-D5217847B3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97529-B73B-4CCC-B705-4C4E889CF7B4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7F1B6-D35A-4C45-9A35-40CF34267B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796FC-DCD7-4B89-BDA2-6FD74861F1FC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4BF13-E51A-47A2-9F56-E4A76369FC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211B6-882F-4F78-95AF-C093B874F6AA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12D99-C951-4389-9275-8F27E56DE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4FF94-0E95-4C4D-A5A7-8D0445652833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39C13-939D-47FC-A081-258612EB07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FE5FE-DAC3-4C52-AE7D-0A29BD276993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DF736-5D94-4965-A51E-1DD9E5C0C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0E8DB-BAC7-4C02-A4AA-A5F6123F2CDA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AE61-4DED-4BBB-A46D-2F0F584FA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C7568-8495-4DF4-A7DD-6F7F80028E87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ED5ED-29C5-43F1-A701-40C16D2A9B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C0F5-7D99-47E3-B1DE-E659E1E5B223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1BFA0-6747-4EAE-8A7B-C73C8B8DA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12433-9138-4199-8392-73DF6446FE36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22EDF-D2A2-4326-8F7D-36F50E9B8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B27189-F357-4938-AC4F-CD33DC13A643}" type="datetimeFigureOut">
              <a:rPr lang="ru-RU"/>
              <a:pPr>
                <a:defRPr/>
              </a:pPr>
              <a:t>06.10.2013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8ECA34-D4F0-4E6C-95AD-FA41BCF68E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5" r:id="rId2"/>
    <p:sldLayoutId id="2147483794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5" r:id="rId9"/>
    <p:sldLayoutId id="2147483791" r:id="rId10"/>
    <p:sldLayoutId id="21474837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ufasa\Мои документы\Мои рисунки\semja_s_pafosom_580x387_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81328"/>
            <a:ext cx="2895600" cy="340147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err="1" smtClean="0">
                <a:solidFill>
                  <a:schemeClr val="tx1"/>
                </a:solidFill>
                <a:latin typeface="Ampir Deco"/>
              </a:rPr>
              <a:t>пгт</a:t>
            </a:r>
            <a:r>
              <a:rPr lang="ru-RU" sz="1600" b="1" dirty="0" smtClean="0">
                <a:solidFill>
                  <a:schemeClr val="tx1"/>
                </a:solidFill>
                <a:latin typeface="Ampir Deco"/>
              </a:rPr>
              <a:t> Серышево </a:t>
            </a:r>
            <a:r>
              <a:rPr lang="en-US" sz="1600" b="1" dirty="0" smtClean="0">
                <a:solidFill>
                  <a:schemeClr val="tx1"/>
                </a:solidFill>
                <a:latin typeface="Ampir Deco"/>
              </a:rPr>
              <a:t>201</a:t>
            </a:r>
            <a:r>
              <a:rPr lang="ru-RU" sz="1600" b="1" dirty="0" smtClean="0">
                <a:solidFill>
                  <a:schemeClr val="tx1"/>
                </a:solidFill>
                <a:latin typeface="Ampir Deco"/>
              </a:rPr>
              <a:t>3г</a:t>
            </a:r>
          </a:p>
        </p:txBody>
      </p:sp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1763713" y="188913"/>
            <a:ext cx="54006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Муниципальное автономное дошкольное образовательное учреждение Детский сад №7</a:t>
            </a:r>
            <a:endParaRPr lang="ru-RU" b="1">
              <a:solidFill>
                <a:srgbClr val="FFFF00"/>
              </a:solidFill>
              <a:latin typeface="Ampir Deco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857232"/>
            <a:ext cx="9572660" cy="415498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6600" dirty="0">
                <a:latin typeface="Arial" charset="0"/>
              </a:rPr>
              <a:t>Проект </a:t>
            </a:r>
          </a:p>
          <a:p>
            <a:pPr algn="ctr">
              <a:defRPr/>
            </a:pPr>
            <a:r>
              <a:rPr lang="ru-RU" sz="6600" dirty="0">
                <a:latin typeface="Arial" charset="0"/>
              </a:rPr>
              <a:t>« Моя семья – </a:t>
            </a:r>
          </a:p>
          <a:p>
            <a:pPr algn="ctr">
              <a:defRPr/>
            </a:pPr>
            <a:r>
              <a:rPr lang="ru-RU" sz="6600" dirty="0">
                <a:latin typeface="Arial" charset="0"/>
              </a:rPr>
              <a:t>моя радость»</a:t>
            </a:r>
          </a:p>
          <a:p>
            <a:pPr algn="ctr">
              <a:defRPr/>
            </a:pPr>
            <a:endParaRPr lang="ru-RU" sz="66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mpir Deco" pitchFamily="2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539750" y="5229225"/>
            <a:ext cx="8604250" cy="54768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chemeClr val="tx1"/>
                </a:solidFill>
                <a:latin typeface="Ampir Deco"/>
              </a:rPr>
              <a:t>Разработчик проекта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chemeClr val="tx1"/>
                </a:solidFill>
                <a:latin typeface="Ampir Deco"/>
              </a:rPr>
              <a:t>Воспитатель </a:t>
            </a:r>
            <a:r>
              <a:rPr lang="en-US" sz="2400" b="1" smtClean="0">
                <a:solidFill>
                  <a:schemeClr val="tx1"/>
                </a:solidFill>
                <a:latin typeface="Ampir Deco"/>
              </a:rPr>
              <a:t>I</a:t>
            </a:r>
            <a:r>
              <a:rPr lang="ru-RU" sz="2400" b="1" smtClean="0">
                <a:solidFill>
                  <a:schemeClr val="tx1"/>
                </a:solidFill>
                <a:latin typeface="Ampir Deco"/>
              </a:rPr>
              <a:t> квалификационной категории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chemeClr val="tx1"/>
                </a:solidFill>
                <a:latin typeface="Ampir Deco"/>
              </a:rPr>
              <a:t>Панкова А.П.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775" cy="6669360"/>
          </a:xfrm>
        </p:spPr>
        <p:txBody>
          <a:bodyPr/>
          <a:lstStyle/>
          <a:p>
            <a:pPr marL="514350" indent="-514350" algn="l" eaLnBrk="1" hangingPunct="1">
              <a:defRPr/>
            </a:pPr>
            <a:r>
              <a:rPr lang="ru-RU" sz="32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Особенности проекта: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-опора на личный опыт детей, полученный ими в семье; </a:t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-доступность материала для детей дошкольного возраста; </a:t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-максимальная  включенность родителей и оказание им практической помощи в работе по ознакомлению детей с семейными ценностями;</a:t>
            </a:r>
            <a:b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-интеграция совместной деятельности детей и родителей дома  и деятельностью в дошкольном образовательном учреждении. 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775" cy="64807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:</a:t>
            </a:r>
            <a:br>
              <a:rPr lang="ru-RU" sz="3200" dirty="0" smtClean="0"/>
            </a:b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Ожидаемые результаты: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74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412776"/>
            <a:ext cx="7854950" cy="3568799"/>
          </a:xfrm>
        </p:spPr>
        <p:txBody>
          <a:bodyPr/>
          <a:lstStyle/>
          <a:p>
            <a:pPr lvl="0" algn="l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воспитание чувства гордости за свою семью и любви к её членам,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знать историю своей семьи, семейные традиции и праздники,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повысить уровень родительской активности в организации совместной деятельности по воспитанию детей.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установить с родителями доверительные и партнёрские отношения.</a:t>
            </a:r>
          </a:p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R="0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775" cy="141277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</a:rPr>
              <a:t>Структура проекта: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1052736"/>
          <a:ext cx="871296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88640"/>
            <a:ext cx="7851775" cy="158417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Интеграция образовательных областей в ходе проекта.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1945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700808"/>
            <a:ext cx="7854950" cy="4680520"/>
          </a:xfrm>
        </p:spPr>
        <p:txBody>
          <a:bodyPr/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Познание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Социализация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Коммуникация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Художественное  творчество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Физическая культура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Здоровье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Музыка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Чтение художественной литературы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Труд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Безопасность</a:t>
            </a:r>
          </a:p>
          <a:p>
            <a:pPr marR="0" algn="l" eaLnBrk="1" hangingPunct="1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8964488" cy="12241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Схема реализации проекта в разных видах деятельности</a:t>
            </a:r>
            <a:r>
              <a:rPr lang="ru-RU" sz="3200" dirty="0" smtClean="0">
                <a:solidFill>
                  <a:schemeClr val="bg1"/>
                </a:solidFill>
                <a:effectLst/>
              </a:rPr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196752"/>
          <a:ext cx="8208912" cy="5516880"/>
        </p:xfrm>
        <a:graphic>
          <a:graphicData uri="http://schemas.openxmlformats.org/drawingml/2006/table">
            <a:tbl>
              <a:tblPr firstRow="1" bandRow="1"/>
              <a:tblGrid>
                <a:gridCol w="1440160"/>
                <a:gridCol w="6768752"/>
              </a:tblGrid>
              <a:tr h="1272376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Социализация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1.Сюжетно-ролевые игры: «Дом», «Семья», « Детский сад», «Кто работает в детском саду?», «Профессия моих родителей», «День рождения». «В гости к бабушке», «Папин праздник», «День рождение мамы»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2.Дидактические игры: «Что такое хорошо, что такое плохо?», «Мои хорошие поступки», «Как мы живем в детском саду», «Моя семья, моя родословная», «Дарю подарки», «Мое имя», «Моя комната», «Найди предметы»,  «Чьи детки?», «Кем быть», «Кому что нужно для работы».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Создание альбомов: «Моя семья», «Моя родословная», «Что означает мое имя?», «Наши праздники в детском саду»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Игры-драматизации по сказкам;</a:t>
                      </a:r>
                      <a:r>
                        <a:rPr kumimoji="0"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В.Осеева «Обычная старушка», 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5.Инсценировки «Три мамы», «Сказка для мамочки».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404664"/>
          <a:ext cx="8208912" cy="6120680"/>
        </p:xfrm>
        <a:graphic>
          <a:graphicData uri="http://schemas.openxmlformats.org/drawingml/2006/table">
            <a:tbl>
              <a:tblPr firstRow="1" bandRow="1"/>
              <a:tblGrid>
                <a:gridCol w="1728192"/>
                <a:gridCol w="6480720"/>
              </a:tblGrid>
              <a:tr h="6120680"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Познание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latin typeface="+mn-lt"/>
                        </a:rPr>
                        <a:t>1</a:t>
                      </a:r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.Познавательные занятия: «Состав семьи» «Семь Я», «Работа моих родителей»,  «Моя семья - моя радость», «С кем я живу», «Коли семья вместе, то и душа на месте».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2.Беседы: «Любимый отдых членов семьи», «Как я помогаю дома», «Я и мое тело», «Имена, отчества, фамилии и их значение», «Домашний адрес, квартира, моя комната», «Наш домашний праздник», «Выходной день с мамой и папой», «Мои бабушка и дедушка» «Традиции нашей семьи»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3.Экскурсия по детскому саду: «Что хорошо, что плохо?» ,</a:t>
                      </a:r>
                      <a:r>
                        <a:rPr kumimoji="0" lang="ru-RU" sz="2000" kern="1200" baseline="0" dirty="0" smtClean="0">
                          <a:latin typeface="+mn-lt"/>
                          <a:cs typeface="Times New Roman" pitchFamily="18" charset="0"/>
                        </a:rPr>
                        <a:t> «Мой поселок».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Экскурсии на места работы родителей с целью знакомства с профессией родителей.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4.Рассматривание сюжетных картин: «Моя семья»</a:t>
                      </a:r>
                      <a:r>
                        <a:rPr kumimoji="0" lang="ru-RU" sz="2000" u="sng" kern="1200" dirty="0" smtClean="0"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«У мамы день рождения», «С папой в магазин», «Поездка на дачу».</a:t>
                      </a:r>
                    </a:p>
                    <a:p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5.Заучивание пословиц семье. 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dirty="0" smtClean="0">
                          <a:latin typeface="+mn-lt"/>
                          <a:cs typeface="Times New Roman" pitchFamily="18" charset="0"/>
                        </a:rPr>
                        <a:t>6.Отгадывание загадок о семье.</a:t>
                      </a:r>
                      <a:endParaRPr lang="ru-RU" sz="2000" dirty="0" smtClean="0">
                        <a:latin typeface="+mn-lt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44625"/>
          <a:ext cx="8280920" cy="6768751"/>
        </p:xfrm>
        <a:graphic>
          <a:graphicData uri="http://schemas.openxmlformats.org/drawingml/2006/table">
            <a:tbl>
              <a:tblPr firstRow="1" bandRow="1"/>
              <a:tblGrid>
                <a:gridCol w="1777551"/>
                <a:gridCol w="6503369"/>
              </a:tblGrid>
              <a:tr h="6768751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Коммуникация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1.Тематические занятия: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«На кого я похож?», «Моя родословная», «Я и мое имя», «Я и моя семья», «Моя семья».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2. Беседы: «Как росли родители, дедушка, бабушка»,</a:t>
                      </a:r>
                    </a:p>
                    <a:p>
                      <a:r>
                        <a:rPr kumimoji="0" lang="ru-RU" sz="2000" kern="1200" dirty="0" smtClean="0"/>
                        <a:t> «Кто такие -  родные,</a:t>
                      </a:r>
                      <a:r>
                        <a:rPr kumimoji="0" lang="ru-RU" sz="2000" kern="1200" baseline="0" dirty="0" smtClean="0"/>
                        <a:t> друзья, соседи».</a:t>
                      </a:r>
                      <a:r>
                        <a:rPr kumimoji="0" lang="ru-RU" sz="2000" kern="1200" dirty="0" smtClean="0"/>
                        <a:t> 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3.Составление рассказов на тему: «С кем я живу», «Хорошо у нас в саду…», «Мои папа, мама, бабушка, дедушка», «Мамины, бабушкины руки», «Моя комната», « Мое любимое занятие», «Мой лучший друг», «Чем я люблю заниматься в детском саду и дома», «Каким я хочу быть».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4.Составление рассказов из личного опыта на тему «Семейные праздники». «Как мы отдыхаем всей семьей»,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«Здравствуй мамочка моя», «Много у бабушке с нами хлопот».</a:t>
                      </a:r>
                      <a:endParaRPr kumimoji="0" lang="ru-RU" sz="2000" kern="1200" dirty="0" smtClean="0"/>
                    </a:p>
                    <a:p>
                      <a:r>
                        <a:rPr kumimoji="0" lang="ru-RU" sz="2000" kern="1200" dirty="0" smtClean="0"/>
                        <a:t>5.Общение: «Чем можно порадовать близких», «Почему мама поздно ложится спать», «За что бы меня похвалили дома»</a:t>
                      </a:r>
                    </a:p>
                    <a:p>
                      <a:r>
                        <a:rPr kumimoji="0" lang="ru-RU" sz="2000" kern="1200" dirty="0" smtClean="0"/>
                        <a:t>6.Сотворчество детей  и родителей по темам проекта.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7.Коммуникативные игры: «Я расту…», «Назови ласково», «Пустим имя по ветру», «С днем рождения».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88640"/>
          <a:ext cx="8208912" cy="6192688"/>
        </p:xfrm>
        <a:graphic>
          <a:graphicData uri="http://schemas.openxmlformats.org/drawingml/2006/table">
            <a:tbl>
              <a:tblPr firstRow="1" bandRow="1"/>
              <a:tblGrid>
                <a:gridCol w="1888776"/>
                <a:gridCol w="6320136"/>
              </a:tblGrid>
              <a:tr h="6192688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Чтение художественной литературы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1.Чтение произведений; </a:t>
                      </a:r>
                      <a:r>
                        <a:rPr kumimoji="0" lang="ru-RU" sz="2000" kern="1200" dirty="0" err="1" smtClean="0"/>
                        <a:t>С.Капутикян</a:t>
                      </a:r>
                      <a:r>
                        <a:rPr kumimoji="0" lang="ru-RU" sz="2000" kern="1200" dirty="0" smtClean="0"/>
                        <a:t> «Моя бабушка», В.Чёрная «Хорошая внучка», Э.Успенский «Если был бы я девчонкой», Е.Благинина «Посидим в тишине», В.Осеева «Сыновья»,  </a:t>
                      </a:r>
                      <a:r>
                        <a:rPr kumimoji="0" lang="ru-RU" sz="2000" kern="1200" dirty="0" err="1" smtClean="0"/>
                        <a:t>А.Кымытваль</a:t>
                      </a:r>
                      <a:r>
                        <a:rPr kumimoji="0" lang="ru-RU" sz="2000" kern="1200" dirty="0" smtClean="0"/>
                        <a:t> «Песенка бабушки про непоседу», </a:t>
                      </a:r>
                      <a:r>
                        <a:rPr kumimoji="0" lang="ru-RU" sz="2000" kern="1200" dirty="0" err="1" smtClean="0"/>
                        <a:t>С.Баруздин</a:t>
                      </a:r>
                      <a:r>
                        <a:rPr kumimoji="0" lang="ru-RU" sz="2000" kern="1200" dirty="0" smtClean="0"/>
                        <a:t> «Мамина работа» а так же произведения </a:t>
                      </a:r>
                      <a:r>
                        <a:rPr kumimoji="0" lang="ru-RU" sz="2000" kern="1200" baseline="0" dirty="0" smtClean="0"/>
                        <a:t> </a:t>
                      </a:r>
                      <a:r>
                        <a:rPr kumimoji="0" lang="ru-RU" sz="2000" kern="1200" dirty="0" smtClean="0"/>
                        <a:t>Н. Носова, А. </a:t>
                      </a:r>
                      <a:r>
                        <a:rPr kumimoji="0" lang="ru-RU" sz="2000" kern="1200" dirty="0" err="1" smtClean="0"/>
                        <a:t>Барто</a:t>
                      </a:r>
                      <a:r>
                        <a:rPr kumimoji="0" lang="ru-RU" sz="2000" kern="1200" dirty="0" smtClean="0"/>
                        <a:t>, С. Маршака, К. Ушинского, В. Осеевой. Обсуждение прочитанного материала.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2.Заучивание стихотворений Э.Успенского «Если был бы я девчонкой», Л. </a:t>
                      </a:r>
                      <a:r>
                        <a:rPr kumimoji="0" lang="ru-RU" sz="2000" kern="1200" dirty="0" err="1" smtClean="0"/>
                        <a:t>Квитко</a:t>
                      </a:r>
                      <a:r>
                        <a:rPr kumimoji="0" lang="ru-RU" sz="2000" kern="1200" dirty="0" smtClean="0"/>
                        <a:t> «Бабушкины руки», Г. </a:t>
                      </a:r>
                      <a:r>
                        <a:rPr kumimoji="0" lang="ru-RU" sz="2000" kern="1200" dirty="0" err="1" smtClean="0"/>
                        <a:t>Виеру</a:t>
                      </a:r>
                      <a:r>
                        <a:rPr kumimoji="0" lang="ru-RU" sz="2000" kern="1200" dirty="0" smtClean="0"/>
                        <a:t> «Не мешайте мне трудиться», Е. Благининой «Вот так мама», Я.Аким «Моя родня». и другие.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3.Загадки на тему: «Семья», «Родной дом», «Детский сад».</a:t>
                      </a:r>
                    </a:p>
                    <a:p>
                      <a:r>
                        <a:rPr kumimoji="0" lang="ru-RU" sz="2000" kern="1200" dirty="0" smtClean="0"/>
                        <a:t>4.Заучивание пословиц</a:t>
                      </a:r>
                      <a:r>
                        <a:rPr kumimoji="0" lang="ru-RU" sz="2000" kern="1200" baseline="0" dirty="0" smtClean="0"/>
                        <a:t> и поговорок о семье.</a:t>
                      </a:r>
                      <a:endParaRPr lang="ru-RU" sz="20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260648"/>
          <a:ext cx="8568952" cy="6264696"/>
        </p:xfrm>
        <a:graphic>
          <a:graphicData uri="http://schemas.openxmlformats.org/drawingml/2006/table">
            <a:tbl>
              <a:tblPr firstRow="1" bandRow="1"/>
              <a:tblGrid>
                <a:gridCol w="1440160"/>
                <a:gridCol w="7128792"/>
              </a:tblGrid>
              <a:tr h="62646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/>
                        <a:t>Художественное творчество и Продуктивная деятельность</a:t>
                      </a:r>
                      <a:endParaRPr lang="ru-RU" sz="20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1.Рисование на тему: «Выходные в семье», «Семейные праздники», «С кем я живу», «Портреты членов семьи», «Как я с мамой или папой иду домой из детского сада»,</a:t>
                      </a:r>
                      <a:r>
                        <a:rPr lang="ru-RU" sz="2000" dirty="0" smtClean="0"/>
                        <a:t> </a:t>
                      </a:r>
                      <a:r>
                        <a:rPr kumimoji="0" lang="ru-RU" sz="2000" kern="1200" dirty="0" smtClean="0"/>
                        <a:t>«Генеалогическое древо семьи»,</a:t>
                      </a:r>
                      <a:r>
                        <a:rPr kumimoji="0" lang="ru-RU" sz="2000" kern="1200" baseline="0" dirty="0" smtClean="0"/>
                        <a:t> «Моя семья».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2.Аппликация;  «Украсим фартук для мамы», «»Цветы в подарок».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3.Лепка; «Испечём торт для мамы», «Красивое блюдце для сестрёнки», «Розы для мамы».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2.Оформление выставок: «Моя семья», «Мой детский сад».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3.Рисование праздничных открыток, сувениров в подарок родным, сотрудникам детского сада.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4.Совместное рисование детьми газет: «Как мы отмечали праздники в детском саду», «Мы любим трудиться», «Наши занятия».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5.Продуктивная деятельность: «Дом моей мечты», «Дачный домик», «Домашние  работы».</a:t>
                      </a:r>
                      <a:br>
                        <a:rPr kumimoji="0" lang="ru-RU" sz="2000" kern="1200" dirty="0" smtClean="0"/>
                      </a:br>
                      <a:r>
                        <a:rPr kumimoji="0" lang="ru-RU" sz="2000" kern="1200" dirty="0" smtClean="0"/>
                        <a:t>6.Плоскостное  моделирование – составление сюжетов из мозаики на семейную тематику.</a:t>
                      </a:r>
                      <a:endParaRPr lang="ru-RU" sz="20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260648"/>
          <a:ext cx="8568952" cy="6192688"/>
        </p:xfrm>
        <a:graphic>
          <a:graphicData uri="http://schemas.openxmlformats.org/drawingml/2006/table">
            <a:tbl>
              <a:tblPr firstRow="1" bandRow="1"/>
              <a:tblGrid>
                <a:gridCol w="1656184"/>
                <a:gridCol w="6912768"/>
              </a:tblGrid>
              <a:tr h="6192688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Физ.оздоровительная деятельность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1.Пальчиковая гимнастика «Семья»</a:t>
                      </a:r>
                    </a:p>
                    <a:p>
                      <a:r>
                        <a:rPr kumimoji="0" lang="ru-RU" sz="2000" kern="1200" dirty="0" smtClean="0"/>
                        <a:t>2.Беседы: «Правила безопасного  поведения», «Из чего я сделан?», «Как устроено наше тело?», «Это вредная еда», «Микробы и мыло».</a:t>
                      </a:r>
                    </a:p>
                    <a:p>
                      <a:r>
                        <a:rPr kumimoji="0" lang="ru-RU" sz="2000" kern="1200" dirty="0" smtClean="0"/>
                        <a:t>Беседа «В здоровом теле – здоровый дух»</a:t>
                      </a:r>
                    </a:p>
                    <a:p>
                      <a:r>
                        <a:rPr kumimoji="0" lang="ru-RU" sz="2000" kern="1200" dirty="0" smtClean="0"/>
                        <a:t>3.Дидактические игры: «Опасно – неопасно», «Полезна и вредная еда».</a:t>
                      </a:r>
                    </a:p>
                    <a:p>
                      <a:r>
                        <a:rPr kumimoji="0" lang="ru-RU" sz="2000" kern="1200" dirty="0" smtClean="0"/>
                        <a:t>4.Совместно с детьми разработать правила чистюли.</a:t>
                      </a:r>
                    </a:p>
                    <a:p>
                      <a:r>
                        <a:rPr kumimoji="0" lang="ru-RU" sz="2000" kern="1200" dirty="0" smtClean="0"/>
                        <a:t>5.Беседа о правильном поведении при профилактике простудных заболеваний.</a:t>
                      </a:r>
                    </a:p>
                    <a:p>
                      <a:r>
                        <a:rPr kumimoji="0" lang="ru-RU" sz="2000" kern="1200" dirty="0" smtClean="0"/>
                        <a:t>6.Ситуативный разговор с детьми о бережном отношение к своему здоровью и здоровью других.</a:t>
                      </a:r>
                    </a:p>
                    <a:p>
                      <a:r>
                        <a:rPr kumimoji="0" lang="ru-RU" sz="2000" kern="1200" dirty="0" smtClean="0"/>
                        <a:t>7.Ситуативный разговор о правилах личной гигиены.</a:t>
                      </a:r>
                      <a:endParaRPr lang="ru-RU" sz="2000" dirty="0" smtClean="0"/>
                    </a:p>
                    <a:p>
                      <a:r>
                        <a:rPr kumimoji="0" lang="ru-RU" sz="2000" kern="1200" dirty="0" smtClean="0"/>
                        <a:t>8.Физкультурные досуги и развлечения.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135732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«Семья – это та самая среда, в которой человек учится, и сам творит добро» </a:t>
            </a:r>
            <a:b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В. А. Сухомлинский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643063"/>
            <a:ext cx="7854950" cy="4857750"/>
          </a:xfrm>
        </p:spPr>
        <p:txBody>
          <a:bodyPr>
            <a:normAutofit fontScale="92500" lnSpcReduction="10000"/>
          </a:bodyPr>
          <a:lstStyle/>
          <a:p>
            <a:pPr marR="0" algn="l" eaLnBrk="1" hangingPunct="1">
              <a:lnSpc>
                <a:spcPct val="90000"/>
              </a:lnSpc>
              <a:defRPr/>
            </a:pPr>
            <a:r>
              <a:rPr lang="ru-RU" sz="2400" dirty="0" smtClean="0">
                <a:solidFill>
                  <a:srgbClr val="D7F8FD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Семья – это самое дорогое и родное, что есть у каждого человека.</a:t>
            </a:r>
          </a:p>
          <a:p>
            <a:pPr marR="0" algn="l" eaLnBrk="1" hangingPunct="1">
              <a:lnSpc>
                <a:spcPct val="90000"/>
              </a:lnSpc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Семья – это удивительный незаменимый и сложный организм. Это близкие люди, это традиции, которые мы перенимаем из поколения в поколения, это греет нас своей добротой и бескорыстностью и помогает идти дальше. </a:t>
            </a:r>
          </a:p>
          <a:p>
            <a:pPr marR="0" algn="l" eaLnBrk="1" hangingPunct="1">
              <a:spcBef>
                <a:spcPct val="0"/>
              </a:spcBef>
              <a:buClrTx/>
              <a:buSzTx/>
              <a:defRPr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         </a:t>
            </a:r>
            <a:r>
              <a:rPr lang="ru-RU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Человеку важно знать свои корни - отдельному человеку, семье, народу - тогда и воздух, которым мы дышим, будет целебен и вкусен, дороже будет взрастившая нас земля и легче будет почувствовать назначение и смысл человеческой жизни.</a:t>
            </a:r>
            <a:br>
              <a:rPr lang="ru-RU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eaLnBrk="1" hangingPunct="1">
              <a:spcBef>
                <a:spcPct val="0"/>
              </a:spcBef>
              <a:buClrTx/>
              <a:buSzTx/>
              <a:defRPr/>
            </a:pPr>
            <a:r>
              <a:rPr lang="ru-RU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В.М. Песков</a:t>
            </a:r>
            <a:endParaRPr lang="ru-RU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R="0" algn="l" eaLnBrk="1" hangingPunct="1">
              <a:lnSpc>
                <a:spcPct val="90000"/>
              </a:lnSpc>
              <a:defRPr/>
            </a:pPr>
            <a:endParaRPr lang="ru-RU" sz="2700" dirty="0" smtClean="0"/>
          </a:p>
          <a:p>
            <a:pPr marR="0" algn="l" eaLnBrk="1" hangingPunct="1">
              <a:lnSpc>
                <a:spcPct val="90000"/>
              </a:lnSpc>
              <a:defRPr/>
            </a:pPr>
            <a:endParaRPr lang="ru-RU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332656"/>
          <a:ext cx="8568952" cy="5518172"/>
        </p:xfrm>
        <a:graphic>
          <a:graphicData uri="http://schemas.openxmlformats.org/drawingml/2006/table">
            <a:tbl>
              <a:tblPr firstRow="1" bandRow="1"/>
              <a:tblGrid>
                <a:gridCol w="1944216"/>
                <a:gridCol w="6624736"/>
              </a:tblGrid>
              <a:tr h="25202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/>
                        <a:t>Безопасность</a:t>
                      </a:r>
                      <a:endParaRPr lang="ru-RU" sz="20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1.Беседа: «Если ты остался дома один». «Безопасность в доме»,</a:t>
                      </a:r>
                      <a:r>
                        <a:rPr kumimoji="0" lang="ru-RU" sz="2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«Как мы отдыхаем на природе с семьей».</a:t>
                      </a:r>
                      <a:endParaRPr kumimoji="0" lang="ru-RU" sz="20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2.Ситуация: «Что делать, если ты потерялся».</a:t>
                      </a:r>
                    </a:p>
                    <a:p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3.Словесная</a:t>
                      </a:r>
                      <a:r>
                        <a:rPr kumimoji="0" lang="ru-RU" sz="2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игра «Радио»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Составление правил безопасного поведения на улице, в группе, дома.</a:t>
                      </a:r>
                    </a:p>
                    <a:p>
                      <a:endParaRPr kumimoji="0" lang="ru-RU" sz="2000" kern="1200" dirty="0" smtClean="0"/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2988332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Труд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Коллективный труд в группе «Мы помощники». «День добрых</a:t>
                      </a:r>
                      <a:r>
                        <a:rPr kumimoji="0" lang="ru-R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дел».</a:t>
                      </a:r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«Трудовой десант» с детьми и родителями «Помощь детскому саду».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3.Оформления участка с родителями.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4.Беседы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«Моё любимое занятие»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5.Мастерская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«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Добрых дел».</a:t>
                      </a:r>
                    </a:p>
                    <a:p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88640"/>
          <a:ext cx="8712968" cy="6480720"/>
        </p:xfrm>
        <a:graphic>
          <a:graphicData uri="http://schemas.openxmlformats.org/drawingml/2006/table">
            <a:tbl>
              <a:tblPr firstRow="1" bandRow="1"/>
              <a:tblGrid>
                <a:gridCol w="1584176"/>
                <a:gridCol w="7128792"/>
              </a:tblGrid>
              <a:tr h="6480720">
                <a:tc>
                  <a:txBody>
                    <a:bodyPr/>
                    <a:lstStyle/>
                    <a:p>
                      <a:r>
                        <a:rPr kumimoji="0" lang="ru-RU" sz="1800" kern="1200" dirty="0" smtClean="0"/>
                        <a:t>Работа с</a:t>
                      </a:r>
                      <a:endParaRPr lang="ru-RU" dirty="0" smtClean="0"/>
                    </a:p>
                    <a:p>
                      <a:r>
                        <a:rPr kumimoji="0" lang="ru-RU" sz="1800" kern="1200" dirty="0" smtClean="0"/>
                        <a:t> родителями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1.Анкетирование: «Знаете ли вы  своего ребенка?»; «Семейные традиции».</a:t>
                      </a:r>
                    </a:p>
                    <a:p>
                      <a:r>
                        <a:rPr kumimoji="0" lang="ru-RU" sz="2000" kern="1200" dirty="0" smtClean="0"/>
                        <a:t>2.Тест  «Какие вы родители».</a:t>
                      </a:r>
                    </a:p>
                    <a:p>
                      <a:r>
                        <a:rPr kumimoji="0" lang="ru-RU" sz="2000" kern="1200" dirty="0" smtClean="0"/>
                        <a:t>3. Тематические консультации: «Игры нашего детства», «Приобщение детей к народным традициям», «Крепкая семья – сильная Россия», «Знакомство ребенка с историей семьи», «Воспитание любовью», "Как создать родословную своей семьи",»Семейные традиции»</a:t>
                      </a:r>
                    </a:p>
                    <a:p>
                      <a:r>
                        <a:rPr kumimoji="0" lang="ru-RU" sz="2000" kern="1200" dirty="0" smtClean="0"/>
                        <a:t>4.Памятки  и рекомендации для родителей: «Законы семьи», «Пять путей к сердцу ребенка», «Путешествие в прошлое семьи».</a:t>
                      </a:r>
                    </a:p>
                    <a:p>
                      <a:r>
                        <a:rPr kumimoji="0" lang="ru-RU" sz="2000" kern="1200" dirty="0" smtClean="0"/>
                        <a:t>5.Оформление альбомов  «Я и моя семья», коллаж «Моя семья»</a:t>
                      </a:r>
                    </a:p>
                    <a:p>
                      <a:r>
                        <a:rPr kumimoji="0" lang="ru-RU" sz="2000" kern="1200" dirty="0" smtClean="0"/>
                        <a:t>6. Оформление стенда: «Моя семья – моя радость»</a:t>
                      </a:r>
                    </a:p>
                    <a:p>
                      <a:r>
                        <a:rPr kumimoji="0" lang="ru-RU" sz="2000" kern="1200" dirty="0" smtClean="0"/>
                        <a:t>7. Проведение совместно  музыкальных</a:t>
                      </a:r>
                      <a:r>
                        <a:rPr kumimoji="0" lang="ru-RU" sz="2000" kern="1200" baseline="0" dirty="0" smtClean="0"/>
                        <a:t> – спортивных </a:t>
                      </a:r>
                      <a:r>
                        <a:rPr kumimoji="0" lang="ru-RU" sz="2000" kern="1200" dirty="0" smtClean="0"/>
                        <a:t> праздников: «Мамин день»,  «Мама, папа, я – спортивна семья», «Праздник Осени», «В гостях у Деда Мороза», «День семьи»</a:t>
                      </a:r>
                    </a:p>
                    <a:p>
                      <a:r>
                        <a:rPr kumimoji="0" lang="ru-RU" sz="2000" kern="1200" dirty="0" smtClean="0"/>
                        <a:t>8. Совместные развлечения с родителями «Мы счастливы, потому что    мы вместе»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0"/>
          <a:ext cx="8892480" cy="6797040"/>
        </p:xfrm>
        <a:graphic>
          <a:graphicData uri="http://schemas.openxmlformats.org/drawingml/2006/table">
            <a:tbl>
              <a:tblPr firstRow="1" bandRow="1"/>
              <a:tblGrid>
                <a:gridCol w="1249357"/>
                <a:gridCol w="7643123"/>
              </a:tblGrid>
              <a:tr h="6520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9. Сотворчество детей с родителями: выставка поделок «Дары осени» (из природного материала),  «Мое семейное хобби», </a:t>
                      </a:r>
                    </a:p>
                    <a:p>
                      <a:r>
                        <a:rPr kumimoji="0" lang="ru-RU" sz="2000" kern="1200" dirty="0" smtClean="0"/>
                        <a:t>10.Участие в фотоконкурсах.</a:t>
                      </a:r>
                    </a:p>
                    <a:p>
                      <a:r>
                        <a:rPr kumimoji="0" lang="ru-RU" sz="2000" kern="1200" dirty="0" smtClean="0"/>
                        <a:t>11. Сотворчество детей и родителей в оформлении выставок рисунков, в составлении с</a:t>
                      </a:r>
                      <a:r>
                        <a:rPr kumimoji="0" lang="ru-RU" sz="2000" kern="1200" baseline="0" dirty="0" smtClean="0"/>
                        <a:t> темой </a:t>
                      </a:r>
                      <a:r>
                        <a:rPr kumimoji="0" lang="ru-RU" sz="2000" kern="1200" dirty="0" smtClean="0"/>
                        <a:t>о семье.</a:t>
                      </a:r>
                    </a:p>
                    <a:p>
                      <a:r>
                        <a:rPr kumimoji="0" lang="ru-RU" sz="2000" kern="1200" dirty="0" smtClean="0"/>
                        <a:t>12.Мастер класс для родителей «Попробуем сделать свое генеалогическое</a:t>
                      </a:r>
                      <a:r>
                        <a:rPr kumimoji="0" lang="ru-RU" sz="2000" kern="1200" baseline="0" dirty="0" smtClean="0"/>
                        <a:t> древо»</a:t>
                      </a:r>
                      <a:endParaRPr kumimoji="0" lang="ru-RU" sz="2000" kern="1200" dirty="0" smtClean="0"/>
                    </a:p>
                    <a:p>
                      <a:r>
                        <a:rPr kumimoji="0" lang="ru-RU" sz="2000" kern="1200" dirty="0" smtClean="0"/>
                        <a:t> 13.Выставка семейных исследовательских проектов «Генеалогическое древо семьи».</a:t>
                      </a:r>
                    </a:p>
                    <a:p>
                      <a:r>
                        <a:rPr kumimoji="0" lang="ru-RU" sz="2000" kern="1200" dirty="0" smtClean="0"/>
                        <a:t>14.Семейные встречи  «Неразлучные друзья – бабушка, дедушка, мама, папа и я».</a:t>
                      </a:r>
                    </a:p>
                    <a:p>
                      <a:r>
                        <a:rPr kumimoji="0" lang="ru-RU" sz="2000" kern="1200" dirty="0" smtClean="0"/>
                        <a:t>15.Конкурс – выставка на лучшую семейную газету.</a:t>
                      </a:r>
                    </a:p>
                    <a:p>
                      <a:r>
                        <a:rPr kumimoji="0" lang="ru-RU" sz="2000" kern="1200" dirty="0" smtClean="0"/>
                        <a:t>16.Конкурсная программа «Супер- мама»</a:t>
                      </a:r>
                    </a:p>
                    <a:p>
                      <a:r>
                        <a:rPr kumimoji="0" lang="ru-RU" sz="2000" kern="1200" dirty="0" smtClean="0"/>
                        <a:t>17.К дню семьи спортивное развлечения «Как хорошо, что есть семья, которая от бед </a:t>
                      </a:r>
                      <a:r>
                        <a:rPr kumimoji="0" lang="ru-RU" sz="2000" kern="1200" smtClean="0"/>
                        <a:t>любых </a:t>
                      </a:r>
                      <a:r>
                        <a:rPr kumimoji="0" lang="ru-RU" sz="2000" kern="1200" baseline="0" smtClean="0"/>
                        <a:t> хранит</a:t>
                      </a:r>
                      <a:r>
                        <a:rPr kumimoji="0" lang="ru-RU" sz="2000" kern="1200" smtClean="0"/>
                        <a:t> </a:t>
                      </a:r>
                      <a:r>
                        <a:rPr kumimoji="0" lang="ru-RU" sz="2000" kern="1200" dirty="0" smtClean="0"/>
                        <a:t>меня».</a:t>
                      </a:r>
                    </a:p>
                    <a:p>
                      <a:r>
                        <a:rPr kumimoji="0" lang="ru-RU" sz="2000" kern="1200" dirty="0" smtClean="0"/>
                        <a:t>18.Родительские собрания: «Семья и детский сад. Роль семьи в воспитании дошкольника», «Гражданин воспитывается с детства». Круглый стол «В каждом доме свои традиции». Фото-презентация «День за днем»</a:t>
                      </a:r>
                    </a:p>
                    <a:p>
                      <a:r>
                        <a:rPr kumimoji="0" lang="ru-RU" sz="2000" kern="1200" dirty="0" smtClean="0"/>
                        <a:t>19.Презентация для родителей « Правила разумного воспитания». </a:t>
                      </a:r>
                    </a:p>
                    <a:p>
                      <a:r>
                        <a:rPr lang="ru-RU" sz="2000" dirty="0" smtClean="0"/>
                        <a:t>20. День открытых дверей «Наша жизнь день за днем»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88640"/>
            <a:ext cx="7851775" cy="10081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В результате решения проблемы: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2253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908720"/>
            <a:ext cx="7854950" cy="5472608"/>
          </a:xfrm>
        </p:spPr>
        <p:txBody>
          <a:bodyPr/>
          <a:lstStyle/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Дети: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Дети получили необходимую информацию о своей семье.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О том, что такое семья, что у семьи есть история и традиции.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Имеют представление о родственных отношениях.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Имеют представления о родословной как истории семьи.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Проявят уважительное отношение и любовь к родным и близким к окружающим людям.</a:t>
            </a:r>
          </a:p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Родители: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Повышается компетентности родителей    в вопросах семейного воспитания.                                                                              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Повысится уровень родительской активности в организации совместной деятельности по воспитанию детей.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Происходит обмен опытом семейного воспитания и традиций.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000" dirty="0" smtClean="0"/>
              <a:t>Поиск новых форм взаимодействия педагогов с родителями.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851775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Педагогический инструментарий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2253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784976" cy="6120680"/>
          </a:xfrm>
        </p:spPr>
        <p:txBody>
          <a:bodyPr/>
          <a:lstStyle/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Программа воспитания и обучения в детском саду «От рождения до школы» </a:t>
            </a:r>
            <a:r>
              <a:rPr lang="ru-RU" sz="2000" dirty="0" err="1" smtClean="0"/>
              <a:t>Н.Е.Вераксы</a:t>
            </a:r>
            <a:r>
              <a:rPr lang="ru-RU" sz="2000" dirty="0" smtClean="0"/>
              <a:t>  М.А.Васильевой. – </a:t>
            </a:r>
            <a:r>
              <a:rPr lang="ru-RU" sz="2000" dirty="0" err="1" smtClean="0"/>
              <a:t>М.:Мозаика-Синтез</a:t>
            </a:r>
            <a:r>
              <a:rPr lang="ru-RU" sz="2000" dirty="0" smtClean="0"/>
              <a:t>, 2010 г.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«Знакомим дошкольников с семьей и родословной» Е.К.Ривина. Пособие для педагогов и родителей. М.: Мозаика – синтез,2008г.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«Твоя родословная» В.С.Мартышин. Учебное пособие. М.: Школьная пресса,2000г.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Журнал Дошкольное воспитание – 2005Г.,№3 «Родовое дерево»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«Социально – эмоциональное развитие детей 3-7 лет» Т.Д.Пашкевич. – Волгоград: Учитель, 2012.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«Нравственно – патриотическое воспитание детей дошкольного возраста» </a:t>
            </a:r>
            <a:r>
              <a:rPr lang="ru-RU" sz="2000" dirty="0" err="1" smtClean="0"/>
              <a:t>А.Я.Ветохина</a:t>
            </a:r>
            <a:r>
              <a:rPr lang="ru-RU" sz="2000" dirty="0" smtClean="0"/>
              <a:t>. Методическое пособие для педагогов – СПб.: «ООО  М.: «Детство-пресс», 2010г.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smtClean="0"/>
              <a:t>«Проекты в работе с семьей» методическое пособие. О.И.Давыдова, А.А.Майер, </a:t>
            </a:r>
            <a:r>
              <a:rPr lang="ru-RU" sz="2000" dirty="0" err="1" smtClean="0"/>
              <a:t>Л.Г.Богословец</a:t>
            </a:r>
            <a:r>
              <a:rPr lang="ru-RU" sz="2000" dirty="0" smtClean="0"/>
              <a:t>. ООО «ТЦ Сфера», 2012г. (Библиотека журнала «Управление ДОУ»)</a:t>
            </a:r>
          </a:p>
          <a:p>
            <a:pPr marL="457200" marR="0" indent="-457200" algn="l" eaLnBrk="1" hangingPunct="1">
              <a:buAutoNum type="arabicPeriod"/>
            </a:pPr>
            <a:r>
              <a:rPr lang="ru-RU" sz="2000" dirty="0" err="1" smtClean="0"/>
              <a:t>Детско</a:t>
            </a:r>
            <a:r>
              <a:rPr lang="ru-RU" sz="2000" dirty="0" smtClean="0"/>
              <a:t> – родительский клуб «Веселая семейка» Л.Н.Попова, </a:t>
            </a:r>
            <a:r>
              <a:rPr lang="ru-RU" sz="2000" dirty="0" err="1" smtClean="0"/>
              <a:t>М.Н.Гонторевская</a:t>
            </a:r>
            <a:r>
              <a:rPr lang="ru-RU" sz="2000" dirty="0" smtClean="0"/>
              <a:t>. Практические материалы- М.:»ТЦ Сфера» 2012г.</a:t>
            </a:r>
          </a:p>
          <a:p>
            <a:pPr marL="457200" marR="0" indent="-457200" algn="l" eaLnBrk="1" hangingPunct="1"/>
            <a:r>
              <a:rPr lang="ru-RU" sz="2000" dirty="0" smtClean="0"/>
              <a:t>        (Библиотека журнала «Управление ДОУ») </a:t>
            </a:r>
          </a:p>
          <a:p>
            <a:pPr marL="457200" marR="0" indent="-457200" algn="l" eaLnBrk="1" hangingPunct="1">
              <a:buAutoNum type="arabicPeriod"/>
            </a:pPr>
            <a:endParaRPr lang="ru-RU" sz="2000" dirty="0" smtClean="0"/>
          </a:p>
          <a:p>
            <a:pPr marL="457200" marR="0" indent="-457200" algn="l" eaLnBrk="1" hangingPunct="1">
              <a:buAutoNum type="arabicPeriod"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dirty="0" smtClean="0">
                <a:solidFill>
                  <a:schemeClr val="tx1"/>
                </a:solidFill>
              </a:rPr>
              <a:t>СПАСИБО ЗА ВНИМАНИЕ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028017" cy="478634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40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mpir Deco" pitchFamily="2" charset="0"/>
              </a:rPr>
              <a:t>Гипотеза: </a:t>
            </a:r>
            <a:r>
              <a:rPr lang="ru-RU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mpir Deco" pitchFamily="2" charset="0"/>
              </a:rPr>
              <a:t/>
            </a:r>
            <a:br>
              <a:rPr lang="ru-RU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mpir Deco" pitchFamily="2" charset="0"/>
              </a:rPr>
            </a:br>
            <a:r>
              <a:rPr lang="ru-RU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Если   начать формировать ценностные представления о семье</a:t>
            </a:r>
            <a:br>
              <a:rPr lang="ru-RU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40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 младшего дошкольного возраста, то  ценность семьи, как социальной единицы, будет расти в положительной прогрессии.</a:t>
            </a:r>
            <a:r>
              <a:rPr lang="ru-RU" sz="4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851775" cy="1224136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2253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052736"/>
            <a:ext cx="7854950" cy="5805264"/>
          </a:xfrm>
        </p:spPr>
        <p:txBody>
          <a:bodyPr/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это первый социальный институт, с которым ребенок встречается в жизни, частью которого является.  Семья занимает центральное место в воспитании ребёнка, играет основную роль в формировании мировоззрения, нравственных норм поведения, чувств, социально-нравственного облика и позиции малыша. В семье воспитание детей должно строиться на любви, опыте, традициях, личном примере из детства родных и близких.       И какую бы сторону развития ребёнка мы не рассматривали, всегда окажется, что главную роль в становлении его личности на разных возрастных этапах играет семья.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К сожалению, в настоящее время в нашей стране в силу многих причин ослабевают родственные связи, уходит в прошлое традиционное семейное воспитание.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851648" cy="6093296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Проблема:  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результате  работы и диагностики было выявлено, что дети имеют элементарные    представления о своей   семье, кем работают их родители и бабушки с дедушками, мало кто из детей знает своё родословное, уходят в прошлое семейные праздники и традиции. Как изменить такое положение?</a:t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Считаю что мы, взрослые, должны помочь детям понять значимость семьи, воспитывать у детей любовь и уважение к членам семьи, прививать чувство привязанности к семье и дому. Любовь к близким людям, детскому саду, родному городу играет огромную роль в становлении личности ребенка.  </a:t>
            </a:r>
            <a:b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Осознание значимости проблемы побудило в проведению  данного  проекте</a:t>
            </a:r>
            <a:r>
              <a:rPr lang="ru-RU" sz="2400" dirty="0" smtClean="0">
                <a:solidFill>
                  <a:schemeClr val="bg1"/>
                </a:solidFill>
                <a:latin typeface="Ampir Deco"/>
              </a:rPr>
              <a:t>.   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32656"/>
            <a:ext cx="7851648" cy="316835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5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 проекта:</a:t>
            </a:r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Формирование у детей понятие «семья» и повышение роли семейных ценностей в становлении личности ребенка.</a:t>
            </a:r>
            <a:r>
              <a:rPr lang="ru-RU" sz="4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260648"/>
          <a:ext cx="9144000" cy="6383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571875" y="2420888"/>
            <a:ext cx="2080245" cy="2151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/>
              <a:t>Задачи проекта</a:t>
            </a:r>
          </a:p>
        </p:txBody>
      </p:sp>
      <p:cxnSp>
        <p:nvCxnSpPr>
          <p:cNvPr id="8" name="Прямая со стрелкой 7"/>
          <p:cNvCxnSpPr>
            <a:stCxn id="6" idx="0"/>
          </p:cNvCxnSpPr>
          <p:nvPr/>
        </p:nvCxnSpPr>
        <p:spPr>
          <a:xfrm rot="5400000" flipH="1" flipV="1">
            <a:off x="4339971" y="2116851"/>
            <a:ext cx="576064" cy="3201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491882" y="4725144"/>
            <a:ext cx="576062" cy="28803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5220072" y="4725144"/>
            <a:ext cx="576064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>
            <a:off x="2843808" y="3212976"/>
            <a:ext cx="71609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652120" y="3212976"/>
            <a:ext cx="72008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775" cy="12858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Участники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26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785938"/>
            <a:ext cx="7854950" cy="3195637"/>
          </a:xfrm>
        </p:spPr>
        <p:txBody>
          <a:bodyPr/>
          <a:lstStyle/>
          <a:p>
            <a:pPr marR="0" eaLnBrk="1" hangingPunct="1"/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683568" y="1628800"/>
          <a:ext cx="756084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775" cy="2304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208838" cy="4720927"/>
          </a:xfrm>
        </p:spPr>
        <p:txBody>
          <a:bodyPr/>
          <a:lstStyle/>
          <a:p>
            <a:pPr marR="0" algn="l" eaLnBrk="1" hangingPunct="1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Вид проекта:</a:t>
            </a:r>
            <a:r>
              <a:rPr lang="ru-RU" sz="3600" dirty="0" smtClean="0"/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творческий, информационно-</a:t>
            </a:r>
          </a:p>
          <a:p>
            <a:pPr marR="0" algn="l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исследовательский.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R="0" algn="l" eaLnBrk="1" hangingPunct="1"/>
            <a:r>
              <a:rPr lang="ru-RU" sz="2800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Реализация проекта</a:t>
            </a:r>
            <a:r>
              <a:rPr lang="ru-RU" sz="2800" dirty="0" smtClean="0"/>
              <a:t>: долгосрочный</a:t>
            </a:r>
          </a:p>
          <a:p>
            <a:pPr algn="l"/>
            <a:r>
              <a:rPr lang="ru-RU" sz="2800" dirty="0" smtClean="0"/>
              <a:t>   </a:t>
            </a:r>
            <a:br>
              <a:rPr lang="ru-RU" sz="2800" dirty="0" smtClean="0"/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Проблемы, на решение которых направлен проект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Утрата семейной функции передачи детям значимых культурных и жизненных ценностей;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Недостаток знаний у дошкольников о своей семье;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Разобщенность между семьей и детским садом.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651</TotalTime>
  <Words>2073</Words>
  <Application>Microsoft Office PowerPoint</Application>
  <PresentationFormat>Экран (4:3)</PresentationFormat>
  <Paragraphs>170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Слайд 1</vt:lpstr>
      <vt:lpstr>«Семья – это та самая среда, в которой человек учится, и сам творит добро»   В. А. Сухомлинский.</vt:lpstr>
      <vt:lpstr>Гипотеза:   Если   начать формировать ценностные представления о семье с  младшего дошкольного возраста, то  ценность семьи, как социальной единицы, будет расти в положительной прогрессии. </vt:lpstr>
      <vt:lpstr>Актуальность. </vt:lpstr>
      <vt:lpstr>Проблема:   В результате  работы и диагностики было выявлено, что дети имеют элементарные    представления о своей   семье, кем работают их родители и бабушки с дедушками, мало кто из детей знает своё родословное, уходят в прошлое семейные праздники и традиции. Как изменить такое положение?        Считаю что мы, взрослые, должны помочь детям понять значимость семьи, воспитывать у детей любовь и уважение к членам семьи, прививать чувство привязанности к семье и дому. Любовь к близким людям, детскому саду, родному городу играет огромную роль в становлении личности ребенка.            Осознание значимости проблемы побудило в проведению  данного  проекте.    </vt:lpstr>
      <vt:lpstr>Цель проекта:         Формирование у детей понятие «семья» и повышение роли семейных ценностей в становлении личности ребенка. </vt:lpstr>
      <vt:lpstr>Слайд 7</vt:lpstr>
      <vt:lpstr>Участники проекта</vt:lpstr>
      <vt:lpstr>     </vt:lpstr>
      <vt:lpstr>Особенности проекта: -опора на личный опыт детей, полученный ими в семье;  -доступность материала для детей дошкольного возраста;  -максимальная  включенность родителей и оказание им практической помощи в работе по ознакомлению детей с семейными ценностями; -интеграция совместной деятельности детей и родителей дома  и деятельностью в дошкольном образовательном учреждении. </vt:lpstr>
      <vt:lpstr>: Ожидаемые результаты:</vt:lpstr>
      <vt:lpstr>Структура проекта: </vt:lpstr>
      <vt:lpstr>Интеграция образовательных областей в ходе проекта. </vt:lpstr>
      <vt:lpstr>Схема реализации проекта в разных видах деятельности. 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В результате решения проблемы: </vt:lpstr>
      <vt:lpstr>Педагогический инструментарий. 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72</cp:revision>
  <dcterms:created xsi:type="dcterms:W3CDTF">2013-05-26T00:49:37Z</dcterms:created>
  <dcterms:modified xsi:type="dcterms:W3CDTF">2013-10-06T10:06:45Z</dcterms:modified>
</cp:coreProperties>
</file>