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61" r:id="rId4"/>
    <p:sldId id="259" r:id="rId5"/>
    <p:sldId id="268" r:id="rId6"/>
    <p:sldId id="262" r:id="rId7"/>
    <p:sldId id="265" r:id="rId8"/>
    <p:sldId id="267" r:id="rId9"/>
    <p:sldId id="263" r:id="rId10"/>
    <p:sldId id="266" r:id="rId11"/>
    <p:sldId id="264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7" d="100"/>
          <a:sy n="107" d="100"/>
        </p:scale>
        <p:origin x="-84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1884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B1127C-53D8-41AE-B9C1-F99F7DCDFFB0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91C97D-2DAB-4BC5-A3FA-611D42574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F6C76-20F8-4339-B964-A72D910ABE58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3B6EDF-BC4D-4535-87B6-88E3B1FAD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B6EDF-BC4D-4535-87B6-88E3B1FAD21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6C627-7825-4E62-AE7F-A5141D7D6B35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A42-38A3-47B3-8673-DC44880B3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6C627-7825-4E62-AE7F-A5141D7D6B35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A42-38A3-47B3-8673-DC44880B3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6C627-7825-4E62-AE7F-A5141D7D6B35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A42-38A3-47B3-8673-DC44880B3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6C627-7825-4E62-AE7F-A5141D7D6B35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A42-38A3-47B3-8673-DC44880B3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6C627-7825-4E62-AE7F-A5141D7D6B35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A42-38A3-47B3-8673-DC44880B3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6C627-7825-4E62-AE7F-A5141D7D6B35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A42-38A3-47B3-8673-DC44880B3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6C627-7825-4E62-AE7F-A5141D7D6B35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A42-38A3-47B3-8673-DC44880B3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6C627-7825-4E62-AE7F-A5141D7D6B35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A42-38A3-47B3-8673-DC44880B3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6C627-7825-4E62-AE7F-A5141D7D6B35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A42-38A3-47B3-8673-DC44880B3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6C627-7825-4E62-AE7F-A5141D7D6B35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94A42-38A3-47B3-8673-DC44880B3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6C627-7825-4E62-AE7F-A5141D7D6B35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5B94A42-38A3-47B3-8673-DC44880B30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936C627-7825-4E62-AE7F-A5141D7D6B35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B94A42-38A3-47B3-8673-DC44880B30D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764704"/>
            <a:ext cx="6552728" cy="547260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700" b="1" i="1" dirty="0" smtClean="0">
                <a:solidFill>
                  <a:srgbClr val="000000"/>
                </a:solidFill>
              </a:rPr>
              <a:t>Муниципальное дошкольное образовательное учреждение детский сад № 1  «Солнышко»</a:t>
            </a:r>
          </a:p>
          <a:p>
            <a:pPr algn="ctr"/>
            <a:r>
              <a:rPr lang="ru-RU" sz="1700" b="1" i="1" dirty="0" smtClean="0">
                <a:solidFill>
                  <a:srgbClr val="000000"/>
                </a:solidFill>
              </a:rPr>
              <a:t>г.о. Звенигород</a:t>
            </a:r>
          </a:p>
          <a:p>
            <a:pPr algn="ctr"/>
            <a:r>
              <a:rPr lang="ru-RU" sz="1700" b="1" i="1" dirty="0" smtClean="0">
                <a:solidFill>
                  <a:srgbClr val="000000"/>
                </a:solidFill>
              </a:rPr>
              <a:t>Московская область </a:t>
            </a:r>
          </a:p>
          <a:p>
            <a:pPr algn="ctr"/>
            <a:r>
              <a:rPr lang="ru-RU" sz="4300" b="1" dirty="0" smtClean="0">
                <a:solidFill>
                  <a:srgbClr val="FFFF00"/>
                </a:solidFill>
              </a:rPr>
              <a:t>Моя Родина – Россия</a:t>
            </a:r>
          </a:p>
          <a:p>
            <a:pPr algn="ctr"/>
            <a:r>
              <a:rPr lang="ru-RU" sz="2400" b="1" i="1" dirty="0" smtClean="0">
                <a:solidFill>
                  <a:srgbClr val="000000"/>
                </a:solidFill>
              </a:rPr>
              <a:t>Презентация</a:t>
            </a:r>
          </a:p>
          <a:p>
            <a:pPr algn="ctr"/>
            <a:r>
              <a:rPr lang="ru-RU" sz="2400" b="1" i="1" dirty="0" smtClean="0">
                <a:solidFill>
                  <a:srgbClr val="000000"/>
                </a:solidFill>
              </a:rPr>
              <a:t> для детей старшего дошкольного возраста</a:t>
            </a:r>
          </a:p>
          <a:p>
            <a:pPr algn="ctr"/>
            <a:endParaRPr lang="ru-RU" sz="2400" b="1" i="1" dirty="0" smtClean="0">
              <a:solidFill>
                <a:srgbClr val="000000"/>
              </a:solidFill>
            </a:endParaRPr>
          </a:p>
          <a:p>
            <a:pPr algn="ctr"/>
            <a:r>
              <a:rPr lang="ru-RU" sz="1900" b="1" i="1" dirty="0" smtClean="0">
                <a:solidFill>
                  <a:srgbClr val="000000"/>
                </a:solidFill>
              </a:rPr>
              <a:t>Дидактический материал для занятий по патриотическому воспитанию </a:t>
            </a:r>
          </a:p>
          <a:p>
            <a:pPr algn="ctr"/>
            <a:endParaRPr lang="ru-RU" sz="1900" b="1" i="1" dirty="0" smtClean="0">
              <a:solidFill>
                <a:srgbClr val="000000"/>
              </a:solidFill>
            </a:endParaRPr>
          </a:p>
          <a:p>
            <a:pPr algn="ctr"/>
            <a:r>
              <a:rPr lang="en-US" sz="1700" b="1" i="1" dirty="0" smtClean="0">
                <a:solidFill>
                  <a:srgbClr val="000000"/>
                </a:solidFill>
              </a:rPr>
              <a:t>        </a:t>
            </a:r>
            <a:r>
              <a:rPr lang="ru-RU" sz="1700" b="1" i="1" dirty="0" smtClean="0">
                <a:solidFill>
                  <a:srgbClr val="000000"/>
                </a:solidFill>
              </a:rPr>
              <a:t>Автор- </a:t>
            </a:r>
            <a:r>
              <a:rPr lang="ru-RU" sz="1700" b="1" i="1" dirty="0" smtClean="0">
                <a:solidFill>
                  <a:srgbClr val="000000"/>
                </a:solidFill>
              </a:rPr>
              <a:t>составитель </a:t>
            </a:r>
            <a:endParaRPr lang="ru-RU" sz="1700" b="1" i="1" dirty="0" smtClean="0">
              <a:solidFill>
                <a:srgbClr val="000000"/>
              </a:solidFill>
            </a:endParaRPr>
          </a:p>
          <a:p>
            <a:pPr algn="ctr"/>
            <a:r>
              <a:rPr lang="ru-RU" sz="1700" b="1" i="1" dirty="0" smtClean="0">
                <a:solidFill>
                  <a:srgbClr val="000000"/>
                </a:solidFill>
              </a:rPr>
              <a:t>воспитатель Цветкова Юлия Юрьевна</a:t>
            </a:r>
          </a:p>
          <a:p>
            <a:pPr algn="ctr"/>
            <a:r>
              <a:rPr lang="ru-RU" sz="2000" b="1" i="1" dirty="0" smtClean="0">
                <a:solidFill>
                  <a:srgbClr val="000000"/>
                </a:solidFill>
              </a:rPr>
              <a:t>2012 г</a:t>
            </a:r>
            <a:endParaRPr lang="ru-RU" sz="2000" dirty="0" smtClean="0">
              <a:solidFill>
                <a:srgbClr val="000000"/>
              </a:solidFill>
            </a:endParaRPr>
          </a:p>
          <a:p>
            <a:endParaRPr lang="ru-RU" dirty="0"/>
          </a:p>
        </p:txBody>
      </p:sp>
      <p:pic>
        <p:nvPicPr>
          <p:cNvPr id="10243" name="Picture 3" descr="C:\Users\Пользователь\Desktop\5555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2893690" cy="1944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692696"/>
            <a:ext cx="5266928" cy="57832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День России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68144" y="1700808"/>
            <a:ext cx="2756992" cy="38164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День России – это главный государственный праздник. Это праздник свободы, мира и согласия всех людей. Это праздник настоящего и будущего нашей страны. Отмечается ежегодно 12 июня.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Пользователь\Desktop\5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5544616" cy="3995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836712"/>
            <a:ext cx="5976664" cy="583264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5900" b="1" dirty="0" smtClean="0">
                <a:solidFill>
                  <a:srgbClr val="FFFF00"/>
                </a:solidFill>
              </a:rPr>
              <a:t>Россия, Россия, Россия </a:t>
            </a:r>
          </a:p>
          <a:p>
            <a:pPr algn="ctr"/>
            <a:endParaRPr lang="ru-RU" sz="3800" dirty="0" smtClean="0">
              <a:solidFill>
                <a:srgbClr val="FFFF00"/>
              </a:solidFill>
            </a:endParaRPr>
          </a:p>
          <a:p>
            <a:pPr algn="ctr"/>
            <a:r>
              <a:rPr lang="ru-RU" sz="3800" b="1" dirty="0" smtClean="0">
                <a:solidFill>
                  <a:srgbClr val="FFFF00"/>
                </a:solidFill>
              </a:rPr>
              <a:t>Нет края на свете красивей,</a:t>
            </a:r>
            <a:endParaRPr lang="ru-RU" sz="3800" dirty="0" smtClean="0">
              <a:solidFill>
                <a:srgbClr val="FFFF00"/>
              </a:solidFill>
            </a:endParaRPr>
          </a:p>
          <a:p>
            <a:pPr algn="ctr"/>
            <a:r>
              <a:rPr lang="ru-RU" sz="3800" b="1" dirty="0" smtClean="0">
                <a:solidFill>
                  <a:srgbClr val="FFFF00"/>
                </a:solidFill>
              </a:rPr>
              <a:t>Нет Родины в мире светлей!</a:t>
            </a:r>
            <a:endParaRPr lang="ru-RU" sz="3800" dirty="0" smtClean="0">
              <a:solidFill>
                <a:srgbClr val="FFFF00"/>
              </a:solidFill>
            </a:endParaRPr>
          </a:p>
          <a:p>
            <a:pPr algn="ctr"/>
            <a:r>
              <a:rPr lang="ru-RU" sz="3800" b="1" dirty="0" smtClean="0">
                <a:solidFill>
                  <a:srgbClr val="FFFF00"/>
                </a:solidFill>
              </a:rPr>
              <a:t>Россия, Россия, Россия, –</a:t>
            </a:r>
            <a:endParaRPr lang="ru-RU" sz="3800" dirty="0" smtClean="0">
              <a:solidFill>
                <a:srgbClr val="FFFF00"/>
              </a:solidFill>
            </a:endParaRPr>
          </a:p>
          <a:p>
            <a:pPr algn="ctr"/>
            <a:r>
              <a:rPr lang="ru-RU" sz="3800" b="1" dirty="0" smtClean="0">
                <a:solidFill>
                  <a:srgbClr val="FFFF00"/>
                </a:solidFill>
              </a:rPr>
              <a:t>Что может быть сердцу милей?</a:t>
            </a:r>
            <a:endParaRPr lang="ru-RU" sz="3800" dirty="0" smtClean="0">
              <a:solidFill>
                <a:srgbClr val="FFFF00"/>
              </a:solidFill>
            </a:endParaRPr>
          </a:p>
          <a:p>
            <a:pPr algn="ctr"/>
            <a:r>
              <a:rPr lang="ru-RU" sz="3800" b="1" dirty="0" smtClean="0">
                <a:solidFill>
                  <a:srgbClr val="FFFF00"/>
                </a:solidFill>
              </a:rPr>
              <a:t>Кто был тебе равен по силе?</a:t>
            </a:r>
            <a:endParaRPr lang="ru-RU" sz="3800" dirty="0" smtClean="0">
              <a:solidFill>
                <a:srgbClr val="FFFF00"/>
              </a:solidFill>
            </a:endParaRPr>
          </a:p>
          <a:p>
            <a:pPr algn="ctr"/>
            <a:r>
              <a:rPr lang="ru-RU" sz="3800" b="1" dirty="0" smtClean="0">
                <a:solidFill>
                  <a:srgbClr val="FFFF00"/>
                </a:solidFill>
              </a:rPr>
              <a:t>Терпел пораженья любой!</a:t>
            </a:r>
            <a:endParaRPr lang="ru-RU" sz="3800" dirty="0" smtClean="0">
              <a:solidFill>
                <a:srgbClr val="FFFF00"/>
              </a:solidFill>
            </a:endParaRPr>
          </a:p>
          <a:p>
            <a:pPr algn="ctr"/>
            <a:r>
              <a:rPr lang="ru-RU" sz="3800" b="1" dirty="0" smtClean="0">
                <a:solidFill>
                  <a:srgbClr val="FFFF00"/>
                </a:solidFill>
              </a:rPr>
              <a:t>Россия, Россия, Россия, –</a:t>
            </a:r>
            <a:endParaRPr lang="ru-RU" sz="3800" dirty="0" smtClean="0">
              <a:solidFill>
                <a:srgbClr val="FFFF00"/>
              </a:solidFill>
            </a:endParaRPr>
          </a:p>
          <a:p>
            <a:pPr algn="ctr"/>
            <a:r>
              <a:rPr lang="ru-RU" sz="3800" b="1" dirty="0" smtClean="0">
                <a:solidFill>
                  <a:srgbClr val="FFFF00"/>
                </a:solidFill>
              </a:rPr>
              <a:t>Мы в горе и счастье – с тобой!</a:t>
            </a:r>
            <a:endParaRPr lang="ru-RU" sz="3800" dirty="0" smtClean="0">
              <a:solidFill>
                <a:srgbClr val="FFFF00"/>
              </a:solidFill>
            </a:endParaRPr>
          </a:p>
          <a:p>
            <a:pPr algn="ctr"/>
            <a:r>
              <a:rPr lang="ru-RU" sz="3800" b="1" dirty="0" smtClean="0">
                <a:solidFill>
                  <a:srgbClr val="FFFF00"/>
                </a:solidFill>
              </a:rPr>
              <a:t>Россия! Как Синюю птицу,</a:t>
            </a:r>
            <a:endParaRPr lang="ru-RU" sz="3800" dirty="0" smtClean="0">
              <a:solidFill>
                <a:srgbClr val="FFFF00"/>
              </a:solidFill>
            </a:endParaRPr>
          </a:p>
          <a:p>
            <a:pPr algn="ctr"/>
            <a:r>
              <a:rPr lang="ru-RU" sz="3800" b="1" dirty="0" smtClean="0">
                <a:solidFill>
                  <a:srgbClr val="FFFF00"/>
                </a:solidFill>
              </a:rPr>
              <a:t>Тебя бережём мы и чтим,</a:t>
            </a:r>
            <a:endParaRPr lang="ru-RU" sz="3800" dirty="0" smtClean="0">
              <a:solidFill>
                <a:srgbClr val="FFFF00"/>
              </a:solidFill>
            </a:endParaRPr>
          </a:p>
          <a:p>
            <a:pPr algn="ctr"/>
            <a:r>
              <a:rPr lang="ru-RU" sz="3800" b="1" dirty="0" smtClean="0">
                <a:solidFill>
                  <a:srgbClr val="FFFF00"/>
                </a:solidFill>
              </a:rPr>
              <a:t>А если нарушат границу,</a:t>
            </a:r>
            <a:endParaRPr lang="ru-RU" sz="3800" dirty="0" smtClean="0">
              <a:solidFill>
                <a:srgbClr val="FFFF00"/>
              </a:solidFill>
            </a:endParaRPr>
          </a:p>
          <a:p>
            <a:pPr algn="ctr"/>
            <a:r>
              <a:rPr lang="ru-RU" sz="3800" b="1" dirty="0" smtClean="0">
                <a:solidFill>
                  <a:srgbClr val="FFFF00"/>
                </a:solidFill>
              </a:rPr>
              <a:t>Мы грудью тебя защитим!</a:t>
            </a:r>
            <a:endParaRPr lang="ru-RU" sz="3800" dirty="0" smtClean="0">
              <a:solidFill>
                <a:srgbClr val="FFFF00"/>
              </a:solidFill>
            </a:endParaRPr>
          </a:p>
          <a:p>
            <a:pPr algn="ctr"/>
            <a:r>
              <a:rPr lang="ru-RU" sz="3800" b="1" dirty="0" smtClean="0">
                <a:solidFill>
                  <a:srgbClr val="FFFF00"/>
                </a:solidFill>
              </a:rPr>
              <a:t>И если бы нас вдруг спросили:</a:t>
            </a:r>
            <a:endParaRPr lang="ru-RU" sz="3800" dirty="0" smtClean="0">
              <a:solidFill>
                <a:srgbClr val="FFFF00"/>
              </a:solidFill>
            </a:endParaRPr>
          </a:p>
          <a:p>
            <a:pPr algn="ctr"/>
            <a:r>
              <a:rPr lang="ru-RU" sz="3800" b="1" dirty="0" smtClean="0">
                <a:solidFill>
                  <a:srgbClr val="FFFF00"/>
                </a:solidFill>
              </a:rPr>
              <a:t>"А чем дорога вам страна?"</a:t>
            </a:r>
            <a:endParaRPr lang="ru-RU" sz="3800" dirty="0" smtClean="0">
              <a:solidFill>
                <a:srgbClr val="FFFF00"/>
              </a:solidFill>
            </a:endParaRPr>
          </a:p>
          <a:p>
            <a:pPr algn="ctr"/>
            <a:r>
              <a:rPr lang="ru-RU" sz="3800" b="1" dirty="0" smtClean="0">
                <a:solidFill>
                  <a:srgbClr val="FFFF00"/>
                </a:solidFill>
              </a:rPr>
              <a:t>– Да тем, что для всех нас Россия,</a:t>
            </a:r>
            <a:endParaRPr lang="ru-RU" sz="3800" dirty="0" smtClean="0">
              <a:solidFill>
                <a:srgbClr val="FFFF00"/>
              </a:solidFill>
            </a:endParaRPr>
          </a:p>
          <a:p>
            <a:pPr algn="ctr"/>
            <a:r>
              <a:rPr lang="ru-RU" sz="3800" b="1" dirty="0" smtClean="0">
                <a:solidFill>
                  <a:srgbClr val="FFFF00"/>
                </a:solidFill>
              </a:rPr>
              <a:t>Как мама родная, – одна!</a:t>
            </a:r>
          </a:p>
          <a:p>
            <a:pPr algn="ctr"/>
            <a:endParaRPr lang="ru-RU" sz="3800" dirty="0" smtClean="0">
              <a:solidFill>
                <a:srgbClr val="FFFF00"/>
              </a:solidFill>
            </a:endParaRPr>
          </a:p>
          <a:p>
            <a:pPr algn="ctr"/>
            <a:r>
              <a:rPr lang="ru-RU" sz="3800" b="1" i="1" dirty="0" smtClean="0">
                <a:solidFill>
                  <a:srgbClr val="FFFF00"/>
                </a:solidFill>
              </a:rPr>
              <a:t>(В. </a:t>
            </a:r>
            <a:r>
              <a:rPr lang="ru-RU" sz="3800" b="1" i="1" u="sng" dirty="0" err="1" smtClean="0">
                <a:solidFill>
                  <a:srgbClr val="FFFF00"/>
                </a:solidFill>
              </a:rPr>
              <a:t>Гудимов</a:t>
            </a:r>
            <a:r>
              <a:rPr lang="ru-RU" sz="3800" b="1" i="1" dirty="0" smtClean="0">
                <a:solidFill>
                  <a:srgbClr val="FFFF00"/>
                </a:solidFill>
              </a:rPr>
              <a:t>)</a:t>
            </a:r>
            <a:endParaRPr lang="ru-RU" sz="3800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3039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rgbClr val="000000"/>
                </a:solidFill>
              </a:rPr>
              <a:t>Используемые источники:</a:t>
            </a:r>
          </a:p>
          <a:p>
            <a:pPr>
              <a:buNone/>
            </a:pPr>
            <a:r>
              <a:rPr lang="ru-RU" sz="1800" dirty="0" smtClean="0">
                <a:solidFill>
                  <a:srgbClr val="000000"/>
                </a:solidFill>
              </a:rPr>
              <a:t>И.В. Синова  Моя Родина – Россия. Герб, гимн. Флаг России.</a:t>
            </a:r>
          </a:p>
          <a:p>
            <a:pPr>
              <a:buNone/>
            </a:pPr>
            <a:r>
              <a:rPr lang="ru-RU" sz="1800" dirty="0" smtClean="0">
                <a:solidFill>
                  <a:srgbClr val="000000"/>
                </a:solidFill>
              </a:rPr>
              <a:t>Ж.Н. Ерёменко  «Знакомство с геральдикой страны и родного края»</a:t>
            </a:r>
          </a:p>
          <a:p>
            <a:pPr>
              <a:buNone/>
            </a:pPr>
            <a:r>
              <a:rPr lang="ru-RU" sz="1800" dirty="0" smtClean="0">
                <a:solidFill>
                  <a:srgbClr val="000000"/>
                </a:solidFill>
              </a:rPr>
              <a:t>Интернет-ресурсы</a:t>
            </a:r>
          </a:p>
          <a:p>
            <a:pPr>
              <a:buNone/>
            </a:pPr>
            <a:r>
              <a:rPr lang="ru-RU" sz="1800" dirty="0" smtClean="0">
                <a:solidFill>
                  <a:srgbClr val="000000"/>
                </a:solidFill>
              </a:rPr>
              <a:t>Яндекс- картинки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3768" y="1268760"/>
            <a:ext cx="3851908" cy="24928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ользователь\Desktop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836712"/>
            <a:ext cx="8208912" cy="60212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23728" y="148478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Дорогие ребята!  Вы – граждане России. А это значит, что  каждый </a:t>
            </a:r>
            <a:r>
              <a:rPr lang="ru-RU" b="1" dirty="0" smtClean="0">
                <a:solidFill>
                  <a:srgbClr val="FF0000"/>
                </a:solidFill>
              </a:rPr>
              <a:t>из </a:t>
            </a:r>
            <a:r>
              <a:rPr lang="ru-RU" b="1" dirty="0" smtClean="0">
                <a:solidFill>
                  <a:srgbClr val="FF0000"/>
                </a:solidFill>
              </a:rPr>
              <a:t>вас должен любить свою Родину, заботиться о её процветании, знать её историю, соблюдать законы и выполнять определенные обязательства.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43608" y="980728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Что такое государственная символика?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1772816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Каждая страна имеет свой герб, флаг и гимн. Они являются государственными символами. Слово «символ» означает знак, примету, признак или сигнал.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Users\Пользователь\Desktop\4.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068960"/>
            <a:ext cx="2376264" cy="2817912"/>
          </a:xfrm>
          <a:prstGeom prst="rect">
            <a:avLst/>
          </a:prstGeom>
          <a:noFill/>
        </p:spPr>
      </p:pic>
      <p:pic>
        <p:nvPicPr>
          <p:cNvPr id="3075" name="Picture 3" descr="C:\Users\Пользователь\Desktop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140968"/>
            <a:ext cx="2376264" cy="2604889"/>
          </a:xfrm>
          <a:prstGeom prst="rect">
            <a:avLst/>
          </a:prstGeom>
          <a:noFill/>
        </p:spPr>
      </p:pic>
      <p:pic>
        <p:nvPicPr>
          <p:cNvPr id="3077" name="Picture 5" descr="C:\Users\Пользователь\Desktop\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068960"/>
            <a:ext cx="2736304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6984776" cy="78296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Государственный герб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2132856"/>
            <a:ext cx="5770984" cy="42484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     Герб – это отличительный знак государства. На красном щите расположен золотой двуглавый орёл. В лапах орла спикетр и держава. Скипетр – это жезл – символ власти. Он украшен резьбой и драгоценными камнями. Держава – это золотой шар с крестом наверху. Корона, </a:t>
            </a:r>
            <a:r>
              <a:rPr lang="ru-RU" sz="1800" dirty="0" smtClean="0">
                <a:solidFill>
                  <a:srgbClr val="FF0000"/>
                </a:solidFill>
              </a:rPr>
              <a:t>скипетр </a:t>
            </a:r>
            <a:r>
              <a:rPr lang="ru-RU" sz="1800" dirty="0" smtClean="0">
                <a:solidFill>
                  <a:srgbClr val="FF0000"/>
                </a:solidFill>
              </a:rPr>
              <a:t>и держава служили знаком царской власти. Сегодня они напоминают нам о прошлом нашей страны и символизируют независимость России от других государств. На груди у орла красный щит с изображением святого Георгия Победоносца, колющего змея. Это христианский воин, который олицетворяет добро. Он убивает копьем чёрного змея – символ зла. Две головы орла – это единство страны, он смотрит одновременно на Запад и на Восток. Его поднятые крылья показывают силу и мощь, чтобы все знали, что Россия могучая страна.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Пользователь\Desktop\4.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92896"/>
            <a:ext cx="2808312" cy="320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46449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Герб России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У России величавый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На гербе орёл двуглавый,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Чтоб на запад и восток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Он смотреть бы сразу мог.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Сильный, мудрый он и гордый.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Он – России дух свободный.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</a:rPr>
              <a:t>(В. Степанов)</a:t>
            </a:r>
            <a:endParaRPr lang="ru-RU" sz="3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908720"/>
            <a:ext cx="4896544" cy="64807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Гимн России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2204864"/>
            <a:ext cx="4686344" cy="3024336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Гимн – это торжественная песня или мелодия, она исполняется в торжественных случаях. В его словах прославляется наша Родина. Когда исполняется гимн, люди встают, а мужчины должны снять головные уборы.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Пользователь\Desktop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4104456" cy="4923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067128" cy="72234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Государственный флаг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2348880"/>
            <a:ext cx="4499992" cy="338100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Наш флаг имеет прямоугольную форму и состоит из трёх горизонтальных полос. Белый, синий и красный цвета не случайно появились на нашем флаге. Белый цвет означает мир, синий – небо, верность и правду, красный – храбрость. Под флагом солдаты идут в бой, чтобы защитить свою Родину. Флаг поднимают во время проведения спортивных соревнований, в случае победы наших спортсменов. Его вывешивают на улицах и зданиях во время торжественных праздников.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6147" name="Picture 3" descr="C:\Users\Пользователь\Desktop\5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3476625" cy="3714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7824" y="764704"/>
            <a:ext cx="5976664" cy="568863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ФЛАГ РОДНОЙ</a:t>
            </a:r>
          </a:p>
          <a:p>
            <a:pPr algn="ctr">
              <a:buNone/>
            </a:pPr>
            <a:endParaRPr lang="ru-RU" sz="2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В синем небе над Москвою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Реет флаг наш дорогой.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В каждой русской деревеньке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Ты увидишь флаг родной.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Флаг российский наш окрашен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В белый, синий, красный цвет.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Он трепещет в небе ясном,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И его прекрасней нет.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Боль народа, кровь погибших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Отражает красный цвет.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Будем Родину любить мы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И хранить её от бед.</a:t>
            </a:r>
          </a:p>
          <a:p>
            <a:pPr algn="ctr">
              <a:buNone/>
            </a:pPr>
            <a:endParaRPr lang="ru-RU" sz="2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000" b="1" i="1" dirty="0" smtClean="0">
                <a:solidFill>
                  <a:srgbClr val="FF0000"/>
                </a:solidFill>
              </a:rPr>
              <a:t>С. Зайцева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Users\Пользователь\Desktop\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76872"/>
            <a:ext cx="2952328" cy="25244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92696"/>
            <a:ext cx="7851648" cy="100811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Народный костюм России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2276872"/>
            <a:ext cx="3024336" cy="352839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2300" dirty="0" smtClean="0"/>
              <a:t>Женский народный костюм состоит из рубахи, расшитой узорами , сарафана и кокошника, который украшали золотыми и серебряными нитями. Мужской костюм - это  рубаха, которая отличается скромностью узоров и штаны. На голове картуз с козырьком</a:t>
            </a:r>
            <a:r>
              <a:rPr lang="ru-RU" sz="2900" dirty="0" smtClean="0"/>
              <a:t>.</a:t>
            </a:r>
            <a:endParaRPr lang="ru-RU" sz="2900" dirty="0"/>
          </a:p>
        </p:txBody>
      </p:sp>
      <p:pic>
        <p:nvPicPr>
          <p:cNvPr id="7170" name="Picture 2" descr="C:\Users\Пользователь\Desktop\4..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76872"/>
            <a:ext cx="2381250" cy="3810000"/>
          </a:xfrm>
          <a:prstGeom prst="rect">
            <a:avLst/>
          </a:prstGeom>
          <a:noFill/>
        </p:spPr>
      </p:pic>
      <p:pic>
        <p:nvPicPr>
          <p:cNvPr id="7171" name="Picture 3" descr="C:\Users\Пользователь\Desktop\0.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276872"/>
            <a:ext cx="2520280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289</TotalTime>
  <Words>606</Words>
  <Application>Microsoft Office PowerPoint</Application>
  <PresentationFormat>Экран (4:3)</PresentationFormat>
  <Paragraphs>60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Слайд 2</vt:lpstr>
      <vt:lpstr>Слайд 3</vt:lpstr>
      <vt:lpstr>Государственный герб</vt:lpstr>
      <vt:lpstr>Слайд 5</vt:lpstr>
      <vt:lpstr>Гимн России</vt:lpstr>
      <vt:lpstr>Государственный флаг</vt:lpstr>
      <vt:lpstr>Слайд 8</vt:lpstr>
      <vt:lpstr>Народный костюм России</vt:lpstr>
      <vt:lpstr>День России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Родина - Россия</dc:title>
  <dc:creator>Пользователь</dc:creator>
  <cp:lastModifiedBy>Пользователь</cp:lastModifiedBy>
  <cp:revision>32</cp:revision>
  <dcterms:created xsi:type="dcterms:W3CDTF">2012-08-27T07:39:00Z</dcterms:created>
  <dcterms:modified xsi:type="dcterms:W3CDTF">2012-08-28T16:42:03Z</dcterms:modified>
</cp:coreProperties>
</file>