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82" r:id="rId3"/>
    <p:sldId id="260" r:id="rId4"/>
    <p:sldId id="283" r:id="rId5"/>
    <p:sldId id="264" r:id="rId6"/>
    <p:sldId id="265" r:id="rId7"/>
    <p:sldId id="266" r:id="rId8"/>
    <p:sldId id="267" r:id="rId9"/>
    <p:sldId id="269" r:id="rId10"/>
    <p:sldId id="270" r:id="rId11"/>
    <p:sldId id="271" r:id="rId12"/>
    <p:sldId id="272" r:id="rId13"/>
    <p:sldId id="273" r:id="rId14"/>
    <p:sldId id="279" r:id="rId15"/>
    <p:sldId id="280" r:id="rId16"/>
    <p:sldId id="284" r:id="rId17"/>
    <p:sldId id="277" r:id="rId18"/>
    <p:sldId id="28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97D7"/>
    <a:srgbClr val="E399E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11301-43A5-4134-87CF-8A9F4121AAF2}" type="datetimeFigureOut">
              <a:rPr lang="ru-RU" smtClean="0"/>
              <a:pPr/>
              <a:t>13.03.2010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4635FF-DE29-46F8-8BE2-5E077C7C6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88895-53AD-451B-B7AD-FDDDC544C351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88895-53AD-451B-B7AD-FDDDC544C351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I:\&#1084;&#1091;&#1079;&#1099;&#1082;&#1072;\&#1082;&#1083;&#1072;&#1089;&#1089;&#1080;&#1082;&#1072;\07.%20richard%20clyderman%20-%20love%20story.mp3" TargetMode="External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I:\&#1084;&#1091;&#1079;&#1099;&#1082;&#1072;\&#1082;&#1083;&#1072;&#1089;&#1089;&#1080;&#1082;&#1072;\17.%20jean-michel%20jarre%20-%20orient%20express.mp3" TargetMode="External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14290"/>
            <a:ext cx="3071834" cy="2571768"/>
          </a:xfrm>
          <a:prstGeom prst="rect">
            <a:avLst/>
          </a:prstGeom>
        </p:spPr>
      </p:pic>
      <p:pic>
        <p:nvPicPr>
          <p:cNvPr id="6" name="Рисунок 5" descr="foto-top-1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28670"/>
            <a:ext cx="5214942" cy="592933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0"/>
            <a:ext cx="5214942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Правовое воспитание дошкольников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00694" y="428604"/>
            <a:ext cx="32861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dirty="0" smtClean="0"/>
              <a:t>«….</a:t>
            </a:r>
            <a:r>
              <a:rPr lang="ru-RU" sz="2400" b="1" i="1" dirty="0" smtClean="0"/>
              <a:t>Необходимость с ранних лет формировать у ребенка чувство веры в себя, в свои права и обязанности, связана с позитивным влиянием этих качеств личности на ее </a:t>
            </a:r>
            <a:r>
              <a:rPr lang="ru-RU" sz="2400" b="1" i="1" dirty="0" err="1" smtClean="0"/>
              <a:t>самоотношение</a:t>
            </a:r>
            <a:r>
              <a:rPr lang="ru-RU" sz="2400" b="1" i="1" dirty="0" smtClean="0"/>
              <a:t>, </a:t>
            </a:r>
            <a:r>
              <a:rPr lang="ru-RU" sz="2400" b="1" i="1" dirty="0" err="1" smtClean="0"/>
              <a:t>самоприятие</a:t>
            </a:r>
            <a:r>
              <a:rPr lang="ru-RU" sz="2400" b="1" i="1" dirty="0" smtClean="0"/>
              <a:t>,  самоощущение…»</a:t>
            </a:r>
          </a:p>
          <a:p>
            <a:pPr>
              <a:buNone/>
            </a:pPr>
            <a:r>
              <a:rPr lang="ru-RU" sz="2400" b="1" i="1" dirty="0" smtClean="0"/>
              <a:t>                   </a:t>
            </a:r>
          </a:p>
          <a:p>
            <a:pPr>
              <a:buNone/>
            </a:pPr>
            <a:r>
              <a:rPr lang="ru-RU" sz="2400" b="1" i="1" dirty="0" smtClean="0"/>
              <a:t>                    С.А. Козлова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214290"/>
          <a:ext cx="8572560" cy="621510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714512"/>
                <a:gridCol w="1714512"/>
                <a:gridCol w="1714512"/>
                <a:gridCol w="1714512"/>
                <a:gridCol w="1714512"/>
              </a:tblGrid>
              <a:tr h="1243021">
                <a:tc>
                  <a:txBody>
                    <a:bodyPr/>
                    <a:lstStyle/>
                    <a:p>
                      <a:r>
                        <a:rPr lang="ru-RU" sz="6600" dirty="0" smtClean="0"/>
                        <a:t>С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/>
                        <a:t>А</a:t>
                      </a:r>
                      <a:endParaRPr lang="ru-RU" sz="6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/>
                        <a:t>Г</a:t>
                      </a:r>
                      <a:endParaRPr lang="ru-RU" sz="6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/>
                        <a:t>О</a:t>
                      </a:r>
                      <a:endParaRPr lang="ru-RU" sz="6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/>
                        <a:t>Ф</a:t>
                      </a:r>
                      <a:endParaRPr lang="ru-RU" sz="6600" b="1" dirty="0"/>
                    </a:p>
                  </a:txBody>
                  <a:tcPr/>
                </a:tc>
              </a:tr>
              <a:tr h="1243021">
                <a:tc>
                  <a:txBody>
                    <a:bodyPr/>
                    <a:lstStyle/>
                    <a:p>
                      <a:r>
                        <a:rPr lang="ru-RU" sz="6600" b="1" dirty="0" smtClean="0"/>
                        <a:t>О</a:t>
                      </a:r>
                      <a:endParaRPr lang="ru-RU" sz="6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/>
                        <a:t>Е</a:t>
                      </a:r>
                      <a:endParaRPr lang="ru-RU" sz="6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/>
                        <a:t>Н</a:t>
                      </a:r>
                      <a:endParaRPr lang="ru-RU" sz="6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/>
                        <a:t>Г</a:t>
                      </a:r>
                      <a:endParaRPr lang="ru-RU" sz="6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/>
                        <a:t>В</a:t>
                      </a:r>
                      <a:endParaRPr lang="ru-RU" sz="6600" b="1" dirty="0"/>
                    </a:p>
                  </a:txBody>
                  <a:tcPr/>
                </a:tc>
              </a:tr>
              <a:tr h="1243021">
                <a:tc>
                  <a:txBody>
                    <a:bodyPr/>
                    <a:lstStyle/>
                    <a:p>
                      <a:r>
                        <a:rPr lang="ru-RU" sz="6600" b="1" dirty="0" smtClean="0"/>
                        <a:t>Д</a:t>
                      </a:r>
                      <a:endParaRPr lang="ru-RU" sz="6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/>
                        <a:t>Ч</a:t>
                      </a:r>
                      <a:endParaRPr lang="ru-RU" sz="6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/>
                        <a:t>М</a:t>
                      </a:r>
                      <a:endParaRPr lang="ru-RU" sz="6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/>
                        <a:t>Х</a:t>
                      </a:r>
                      <a:endParaRPr lang="ru-RU" sz="6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/>
                        <a:t>Ч</a:t>
                      </a:r>
                      <a:endParaRPr lang="ru-RU" sz="6600" b="1" dirty="0"/>
                    </a:p>
                  </a:txBody>
                  <a:tcPr/>
                </a:tc>
              </a:tr>
              <a:tr h="1243021">
                <a:tc>
                  <a:txBody>
                    <a:bodyPr/>
                    <a:lstStyle/>
                    <a:p>
                      <a:r>
                        <a:rPr lang="ru-RU" sz="6600" b="1" dirty="0" smtClean="0"/>
                        <a:t>Б</a:t>
                      </a:r>
                      <a:endParaRPr lang="ru-RU" sz="6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/>
                        <a:t>А</a:t>
                      </a:r>
                      <a:endParaRPr lang="ru-RU" sz="6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/>
                        <a:t>Б</a:t>
                      </a:r>
                      <a:endParaRPr lang="ru-RU" sz="6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/>
                        <a:t>Ь</a:t>
                      </a:r>
                      <a:endParaRPr lang="ru-RU" sz="6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/>
                        <a:t>В</a:t>
                      </a:r>
                      <a:endParaRPr lang="ru-RU" sz="6600" b="1" dirty="0"/>
                    </a:p>
                  </a:txBody>
                  <a:tcPr/>
                </a:tc>
              </a:tr>
              <a:tr h="1243021">
                <a:tc>
                  <a:txBody>
                    <a:bodyPr/>
                    <a:lstStyle/>
                    <a:p>
                      <a:r>
                        <a:rPr lang="ru-RU" sz="6600" b="1" dirty="0" smtClean="0"/>
                        <a:t>Х</a:t>
                      </a:r>
                      <a:endParaRPr lang="ru-RU" sz="6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/>
                        <a:t>Ф</a:t>
                      </a:r>
                      <a:endParaRPr lang="ru-RU" sz="6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/>
                        <a:t>Д</a:t>
                      </a:r>
                      <a:endParaRPr lang="ru-RU" sz="6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/>
                        <a:t>Н</a:t>
                      </a:r>
                      <a:endParaRPr lang="ru-RU" sz="6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/>
                        <a:t>Я</a:t>
                      </a:r>
                      <a:endParaRPr lang="ru-RU" sz="6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357166"/>
            <a:ext cx="3857653" cy="5000660"/>
          </a:xfrm>
        </p:spPr>
      </p:pic>
      <p:pic>
        <p:nvPicPr>
          <p:cNvPr id="5" name="Рисунок 4" descr="Рисунок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1643050"/>
            <a:ext cx="4143404" cy="49292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6286512" cy="664371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Как появилось слово </a:t>
            </a:r>
            <a:r>
              <a:rPr lang="ru-RU" b="1" dirty="0" smtClean="0"/>
              <a:t>«семья»?.....</a:t>
            </a:r>
          </a:p>
          <a:p>
            <a:pPr algn="ctr">
              <a:buNone/>
            </a:pPr>
            <a:r>
              <a:rPr lang="ru-RU" dirty="0" smtClean="0"/>
              <a:t>Когда-то о нем не слыхала земля.</a:t>
            </a:r>
          </a:p>
          <a:p>
            <a:pPr algn="ctr">
              <a:buNone/>
            </a:pPr>
            <a:r>
              <a:rPr lang="ru-RU" dirty="0" smtClean="0"/>
              <a:t>Но Еве сказал перед свадьбой Адам;</a:t>
            </a:r>
          </a:p>
          <a:p>
            <a:pPr algn="ctr">
              <a:buNone/>
            </a:pPr>
            <a:r>
              <a:rPr lang="ru-RU" dirty="0" smtClean="0"/>
              <a:t>Сейчас я тебе семь вопросов задам:</a:t>
            </a:r>
          </a:p>
          <a:p>
            <a:pPr algn="ctr">
              <a:buNone/>
            </a:pPr>
            <a:r>
              <a:rPr lang="ru-RU" dirty="0" smtClean="0"/>
              <a:t>Кто деток </a:t>
            </a:r>
            <a:r>
              <a:rPr lang="ru-RU" i="1" dirty="0" smtClean="0"/>
              <a:t>родит</a:t>
            </a:r>
            <a:r>
              <a:rPr lang="ru-RU" dirty="0" smtClean="0"/>
              <a:t> мне, богиня моя?</a:t>
            </a:r>
          </a:p>
          <a:p>
            <a:pPr algn="ctr">
              <a:buNone/>
            </a:pPr>
            <a:r>
              <a:rPr lang="ru-RU" dirty="0" smtClean="0"/>
              <a:t>И Ева тихонько ответила </a:t>
            </a:r>
            <a:r>
              <a:rPr lang="ru-RU" b="1" dirty="0" smtClean="0"/>
              <a:t>«Я».</a:t>
            </a:r>
          </a:p>
          <a:p>
            <a:pPr algn="ctr">
              <a:buNone/>
            </a:pPr>
            <a:r>
              <a:rPr lang="ru-RU" dirty="0" smtClean="0"/>
              <a:t>Кто </a:t>
            </a:r>
            <a:r>
              <a:rPr lang="ru-RU" i="1" dirty="0" smtClean="0"/>
              <a:t>платье сошьет</a:t>
            </a:r>
            <a:r>
              <a:rPr lang="ru-RU" dirty="0" smtClean="0"/>
              <a:t>, </a:t>
            </a:r>
            <a:r>
              <a:rPr lang="ru-RU" i="1" dirty="0" smtClean="0"/>
              <a:t>постирает белье.</a:t>
            </a:r>
          </a:p>
          <a:p>
            <a:pPr algn="ctr">
              <a:buNone/>
            </a:pPr>
            <a:r>
              <a:rPr lang="ru-RU" dirty="0" smtClean="0"/>
              <a:t>Меня </a:t>
            </a:r>
            <a:r>
              <a:rPr lang="ru-RU" i="1" dirty="0" smtClean="0"/>
              <a:t>приласкает</a:t>
            </a:r>
            <a:r>
              <a:rPr lang="ru-RU" dirty="0" smtClean="0"/>
              <a:t>, </a:t>
            </a:r>
            <a:r>
              <a:rPr lang="ru-RU" i="1" dirty="0" smtClean="0"/>
              <a:t>украсит</a:t>
            </a:r>
            <a:r>
              <a:rPr lang="ru-RU" dirty="0" smtClean="0"/>
              <a:t> жилье?</a:t>
            </a:r>
          </a:p>
          <a:p>
            <a:pPr algn="ctr">
              <a:buNone/>
            </a:pPr>
            <a:r>
              <a:rPr lang="ru-RU" dirty="0" smtClean="0"/>
              <a:t>Ответь на вопрос подруга моя..?</a:t>
            </a:r>
          </a:p>
          <a:p>
            <a:pPr algn="ctr">
              <a:buNone/>
            </a:pPr>
            <a:r>
              <a:rPr lang="ru-RU" dirty="0" smtClean="0"/>
              <a:t>- </a:t>
            </a:r>
            <a:r>
              <a:rPr lang="ru-RU" b="1" dirty="0" smtClean="0"/>
              <a:t>«Я, Я, Я» </a:t>
            </a:r>
            <a:r>
              <a:rPr lang="ru-RU" dirty="0" smtClean="0"/>
              <a:t>Ева молвила – </a:t>
            </a:r>
            <a:r>
              <a:rPr lang="ru-RU" b="1" dirty="0" smtClean="0"/>
              <a:t>«Я».</a:t>
            </a:r>
          </a:p>
          <a:p>
            <a:pPr algn="ctr">
              <a:buNone/>
            </a:pPr>
            <a:r>
              <a:rPr lang="ru-RU" dirty="0" smtClean="0"/>
              <a:t>Сказала она знаменитых семь </a:t>
            </a:r>
            <a:r>
              <a:rPr lang="ru-RU" b="1" dirty="0" smtClean="0"/>
              <a:t>«Я».</a:t>
            </a:r>
          </a:p>
          <a:p>
            <a:pPr algn="ctr">
              <a:buNone/>
            </a:pPr>
            <a:r>
              <a:rPr lang="ru-RU" dirty="0" smtClean="0"/>
              <a:t>И так на земле появилась </a:t>
            </a:r>
            <a:r>
              <a:rPr lang="ru-RU" b="1" dirty="0" smtClean="0"/>
              <a:t>семья.</a:t>
            </a:r>
          </a:p>
          <a:p>
            <a:endParaRPr lang="ru-RU" dirty="0"/>
          </a:p>
        </p:txBody>
      </p:sp>
      <p:pic>
        <p:nvPicPr>
          <p:cNvPr id="4" name="Рисунок 3" descr="адам и ев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1714488"/>
            <a:ext cx="2571768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/>
              <a:t>СЕМЬЯ -</a:t>
            </a:r>
            <a:endParaRPr lang="ru-RU" sz="7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1"/>
            <a:ext cx="9144000" cy="37862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 « Группа близких родственников,  </a:t>
            </a:r>
          </a:p>
          <a:p>
            <a:pPr>
              <a:buNone/>
            </a:pPr>
            <a:r>
              <a:rPr lang="ru-RU" sz="4800" dirty="0" smtClean="0"/>
              <a:t>             живущих вместе.»</a:t>
            </a:r>
          </a:p>
          <a:p>
            <a:pPr>
              <a:buNone/>
            </a:pPr>
            <a:r>
              <a:rPr lang="ru-RU" sz="4800" dirty="0" smtClean="0"/>
              <a:t>                     В.И. Даль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" name="Рисунок 6" descr="Рисунок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43314"/>
            <a:ext cx="4214842" cy="30003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26196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596" y="3571876"/>
            <a:ext cx="4143404" cy="30003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WordArt 3"/>
          <p:cNvSpPr>
            <a:spLocks noChangeArrowheads="1" noChangeShapeType="1" noTextEdit="1"/>
          </p:cNvSpPr>
          <p:nvPr/>
        </p:nvSpPr>
        <p:spPr bwMode="auto">
          <a:xfrm>
            <a:off x="285720" y="285728"/>
            <a:ext cx="1857388" cy="25717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6095"/>
              </a:avLst>
            </a:prstTxWarp>
          </a:bodyPr>
          <a:lstStyle/>
          <a:p>
            <a:pPr algn="ctr">
              <a:defRPr/>
            </a:pPr>
            <a:endParaRPr lang="ru-RU" sz="9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Arial Black"/>
            </a:endParaRPr>
          </a:p>
        </p:txBody>
      </p:sp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6858016" y="4429132"/>
            <a:ext cx="2000264" cy="21574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7314"/>
              </a:avLst>
            </a:prstTxWarp>
          </a:bodyPr>
          <a:lstStyle/>
          <a:p>
            <a:pPr algn="ctr"/>
            <a:endParaRPr lang="ru-RU" sz="9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 Black"/>
            </a:endParaRPr>
          </a:p>
        </p:txBody>
      </p:sp>
      <p:pic>
        <p:nvPicPr>
          <p:cNvPr id="4" name="Рисунок 3" descr="грустный дом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786" y="571480"/>
            <a:ext cx="7500990" cy="578647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07. richard clyderman - love stor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6215074" y="457200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964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WordArt 3"/>
          <p:cNvSpPr>
            <a:spLocks noChangeArrowheads="1" noChangeShapeType="1" noTextEdit="1"/>
          </p:cNvSpPr>
          <p:nvPr/>
        </p:nvSpPr>
        <p:spPr bwMode="auto">
          <a:xfrm>
            <a:off x="285720" y="285728"/>
            <a:ext cx="1857388" cy="25717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6095"/>
              </a:avLst>
            </a:prstTxWarp>
          </a:bodyPr>
          <a:lstStyle/>
          <a:p>
            <a:pPr algn="ctr">
              <a:defRPr/>
            </a:pPr>
            <a:endParaRPr lang="ru-RU" sz="9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Arial Black"/>
            </a:endParaRPr>
          </a:p>
        </p:txBody>
      </p:sp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6858016" y="4429132"/>
            <a:ext cx="2000264" cy="21574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7314"/>
              </a:avLst>
            </a:prstTxWarp>
          </a:bodyPr>
          <a:lstStyle/>
          <a:p>
            <a:pPr algn="ctr"/>
            <a:endParaRPr lang="ru-RU" sz="9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 Black"/>
            </a:endParaRPr>
          </a:p>
        </p:txBody>
      </p:sp>
      <p:pic>
        <p:nvPicPr>
          <p:cNvPr id="5" name="Рисунок 4" descr="улыбающийся дом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8" y="642918"/>
            <a:ext cx="7358114" cy="54874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17. jean-michel jarre - orient expres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358214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524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Содержимое 7" descr="улыбающийся дом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868" y="500042"/>
            <a:ext cx="5072098" cy="58579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 descr="грустный дом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500042"/>
            <a:ext cx="4214842" cy="58579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8572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Составить </a:t>
            </a:r>
            <a:r>
              <a:rPr lang="ru-RU" b="1" dirty="0" err="1" smtClean="0"/>
              <a:t>синквейн</a:t>
            </a:r>
            <a:r>
              <a:rPr lang="ru-RU" b="1" dirty="0" smtClean="0"/>
              <a:t> на тему «Семья»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5357850" cy="600076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1 строка</a:t>
            </a:r>
            <a:r>
              <a:rPr lang="ru-RU" dirty="0" smtClean="0"/>
              <a:t>: одно  существительное (Кто? Что?)</a:t>
            </a:r>
          </a:p>
          <a:p>
            <a:pPr>
              <a:buNone/>
            </a:pPr>
            <a:r>
              <a:rPr lang="ru-RU" b="1" dirty="0" smtClean="0"/>
              <a:t>2 строка</a:t>
            </a:r>
            <a:r>
              <a:rPr lang="ru-RU" dirty="0" smtClean="0"/>
              <a:t>: два прилагательных раскрывающих тему(Какая?)</a:t>
            </a:r>
          </a:p>
          <a:p>
            <a:pPr>
              <a:buNone/>
            </a:pPr>
            <a:r>
              <a:rPr lang="ru-RU" b="1" dirty="0" smtClean="0"/>
              <a:t>3 строка: </a:t>
            </a:r>
            <a:r>
              <a:rPr lang="ru-RU" dirty="0" smtClean="0"/>
              <a:t>три глагола, описывающие действия, относящиеся к теме (Что делает?)</a:t>
            </a:r>
          </a:p>
          <a:p>
            <a:pPr>
              <a:buNone/>
            </a:pPr>
            <a:r>
              <a:rPr lang="ru-RU" b="1" dirty="0" smtClean="0"/>
              <a:t>4 строка: </a:t>
            </a:r>
            <a:r>
              <a:rPr lang="ru-RU" dirty="0" smtClean="0"/>
              <a:t>Предложение (крылатое выражение, цитата, пословица), характеризующее ваше отношение к теме</a:t>
            </a:r>
          </a:p>
          <a:p>
            <a:pPr>
              <a:buNone/>
            </a:pPr>
            <a:r>
              <a:rPr lang="ru-RU" b="1" dirty="0" smtClean="0"/>
              <a:t>5 строка: </a:t>
            </a:r>
            <a:r>
              <a:rPr lang="ru-RU" dirty="0" smtClean="0"/>
              <a:t>слово-резюме, тоже существительное, которое дает новую </a:t>
            </a:r>
            <a:r>
              <a:rPr lang="ru-RU" dirty="0" err="1" smtClean="0"/>
              <a:t>интерпритацию</a:t>
            </a:r>
            <a:r>
              <a:rPr lang="ru-RU" dirty="0" smtClean="0"/>
              <a:t> теме.</a:t>
            </a:r>
          </a:p>
          <a:p>
            <a:endParaRPr lang="ru-RU" dirty="0"/>
          </a:p>
        </p:txBody>
      </p:sp>
      <p:pic>
        <p:nvPicPr>
          <p:cNvPr id="4" name="Рисунок 3" descr="4148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572008"/>
            <a:ext cx="3071834" cy="22859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Изображение 22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86446" y="2571744"/>
            <a:ext cx="3000396" cy="21431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2198" y="642918"/>
            <a:ext cx="2428892" cy="17859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14290"/>
            <a:ext cx="4143404" cy="6429421"/>
          </a:xfrm>
          <a:prstGeom prst="flowChartDocumen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29124" y="428605"/>
            <a:ext cx="435771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  Конвенция о правах </a:t>
            </a:r>
            <a:r>
              <a:rPr lang="ru-RU" sz="3200" b="1" dirty="0" smtClean="0"/>
              <a:t>ребенка</a:t>
            </a:r>
            <a:r>
              <a:rPr lang="en-US" sz="3200" b="1" dirty="0" smtClean="0"/>
              <a:t>  </a:t>
            </a:r>
            <a:r>
              <a:rPr lang="ru-RU" sz="3200" b="1" dirty="0" smtClean="0"/>
              <a:t>признает: </a:t>
            </a:r>
          </a:p>
          <a:p>
            <a:endParaRPr lang="ru-RU" sz="3200" b="1" dirty="0" smtClean="0"/>
          </a:p>
          <a:p>
            <a:r>
              <a:rPr lang="ru-RU" sz="2800" b="1" i="1" dirty="0" smtClean="0"/>
              <a:t>«…ребенку для полного и гармоничного развития необходимо расти в семейном окружении, в атмосфере счастья, любви и понимания.»</a:t>
            </a:r>
          </a:p>
          <a:p>
            <a:endParaRPr lang="ru-RU" sz="2400" b="1" dirty="0" smtClean="0"/>
          </a:p>
          <a:p>
            <a:endParaRPr lang="ru-RU" sz="2400" b="1" dirty="0" smtClean="0">
              <a:solidFill>
                <a:srgbClr val="C00000"/>
              </a:solidFill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Мы должны сделать для этого все возможное!!!</a:t>
            </a:r>
            <a:r>
              <a:rPr lang="ru-RU" sz="2400" b="1" dirty="0" smtClean="0">
                <a:solidFill>
                  <a:srgbClr val="C00000"/>
                </a:solidFill>
              </a:rPr>
              <a:t>       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r>
              <a:rPr lang="ru-RU" sz="2400" b="1" dirty="0" smtClean="0"/>
              <a:t>                </a:t>
            </a:r>
          </a:p>
          <a:p>
            <a:pPr algn="ctr"/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357982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>Жизнь</a:t>
            </a:r>
            <a:br>
              <a:rPr lang="ru-RU" sz="5400" b="1" dirty="0" smtClean="0"/>
            </a:br>
            <a:r>
              <a:rPr lang="ru-RU" sz="5400" b="1" dirty="0" smtClean="0"/>
              <a:t>Имя</a:t>
            </a:r>
            <a:br>
              <a:rPr lang="ru-RU" sz="5400" b="1" dirty="0" smtClean="0"/>
            </a:br>
            <a:r>
              <a:rPr lang="ru-RU" sz="5400" b="1" dirty="0" smtClean="0"/>
              <a:t>Семья</a:t>
            </a:r>
            <a:br>
              <a:rPr lang="ru-RU" sz="5400" b="1" dirty="0" smtClean="0"/>
            </a:br>
            <a:r>
              <a:rPr lang="ru-RU" sz="5400" b="1" dirty="0" smtClean="0"/>
              <a:t>Дом</a:t>
            </a:r>
            <a:br>
              <a:rPr lang="ru-RU" sz="5400" b="1" dirty="0" smtClean="0"/>
            </a:br>
            <a:r>
              <a:rPr lang="ru-RU" sz="5400" b="1" dirty="0" smtClean="0"/>
              <a:t>Здоровье</a:t>
            </a:r>
            <a:br>
              <a:rPr lang="ru-RU" sz="5400" b="1" dirty="0" smtClean="0"/>
            </a:br>
            <a:r>
              <a:rPr lang="ru-RU" sz="5400" b="1" dirty="0" smtClean="0"/>
              <a:t>Образование</a:t>
            </a:r>
            <a:br>
              <a:rPr lang="ru-RU" sz="5400" b="1" dirty="0" smtClean="0"/>
            </a:b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/>
            </a:r>
            <a:br>
              <a:rPr lang="ru-RU" sz="5400" b="1" dirty="0" smtClean="0"/>
            </a:br>
            <a:endParaRPr lang="ru-RU" sz="5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28795" y="5357826"/>
            <a:ext cx="5000660" cy="1015663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Право</a:t>
            </a:r>
            <a:endParaRPr lang="ru-RU" sz="6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14290"/>
            <a:ext cx="4143404" cy="6429421"/>
          </a:xfrm>
          <a:prstGeom prst="flowChartDocument">
            <a:avLst/>
          </a:prstGeom>
        </p:spPr>
      </p:pic>
      <p:pic>
        <p:nvPicPr>
          <p:cNvPr id="6" name="Рисунок 5" descr="Рисунок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3214686"/>
            <a:ext cx="3857652" cy="340077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29124" y="428604"/>
            <a:ext cx="43577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</a:t>
            </a:r>
            <a:r>
              <a:rPr lang="ru-RU" sz="2400" b="1" dirty="0" smtClean="0"/>
              <a:t>Конвенция о правах ребенка       </a:t>
            </a:r>
          </a:p>
          <a:p>
            <a:r>
              <a:rPr lang="ru-RU" sz="2400" b="1" dirty="0" smtClean="0"/>
              <a:t>               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b="1" i="1" dirty="0" smtClean="0"/>
              <a:t>Была принята ООН</a:t>
            </a:r>
          </a:p>
          <a:p>
            <a:pPr algn="ctr"/>
            <a:r>
              <a:rPr lang="ru-RU" sz="2400" b="1" i="1" dirty="0" smtClean="0"/>
              <a:t>20 ноября 1989 года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071546"/>
            <a:ext cx="8429684" cy="5500726"/>
          </a:xfrm>
        </p:spPr>
      </p:pic>
      <p:sp>
        <p:nvSpPr>
          <p:cNvPr id="7" name="TextBox 6"/>
          <p:cNvSpPr txBox="1"/>
          <p:nvPr/>
        </p:nvSpPr>
        <p:spPr>
          <a:xfrm>
            <a:off x="285720" y="1"/>
            <a:ext cx="8572560" cy="132343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Каждый ребенок имеет право на </a:t>
            </a:r>
          </a:p>
          <a:p>
            <a:r>
              <a:rPr lang="ru-RU" sz="4000" dirty="0" smtClean="0"/>
              <a:t>                           жизнь (ст.2)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143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Каждый ребенок имеет право на медицинскую помощь (ст.24)</a:t>
            </a:r>
            <a:endParaRPr lang="ru-RU" dirty="0"/>
          </a:p>
        </p:txBody>
      </p:sp>
      <p:pic>
        <p:nvPicPr>
          <p:cNvPr id="4" name="Содержимое 3" descr="Рисунок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428736"/>
            <a:ext cx="8286808" cy="51435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428736"/>
            <a:ext cx="8215370" cy="5072097"/>
          </a:xfr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143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Каждый ребенок имеет право на полезное и качественное питание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742280"/>
            <a:ext cx="3929089" cy="4687115"/>
          </a:xfr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Каждый ребенок имеет право на отдых и  досуг (ст. 31) </a:t>
            </a:r>
            <a:endParaRPr lang="ru-RU" dirty="0"/>
          </a:p>
        </p:txBody>
      </p:sp>
      <p:pic>
        <p:nvPicPr>
          <p:cNvPr id="6" name="Содержимое 3" descr="Рисунок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1643050"/>
            <a:ext cx="3857652" cy="4786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704180"/>
            <a:ext cx="8143932" cy="4653777"/>
          </a:xfr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Каждый ребенок имеет право на образование (ст.28)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643050"/>
            <a:ext cx="8429684" cy="4857784"/>
          </a:xfr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Каждый ребенок имеет право на защиту от эксплуатации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00034" y="285728"/>
            <a:ext cx="8229600" cy="1143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Каждый ребенок имеет право на защиту от эксплуатации (ст.32)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367</Words>
  <PresentationFormat>Экран (4:3)</PresentationFormat>
  <Paragraphs>75</Paragraphs>
  <Slides>18</Slides>
  <Notes>2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 Жизнь Имя Семья Дом Здоровье Образование   </vt:lpstr>
      <vt:lpstr>Слайд 3</vt:lpstr>
      <vt:lpstr>Слайд 4</vt:lpstr>
      <vt:lpstr>Каждый ребенок имеет право на медицинскую помощь (ст.24)</vt:lpstr>
      <vt:lpstr>Каждый ребенок имеет право на полезное и качественное питание</vt:lpstr>
      <vt:lpstr>Каждый ребенок имеет право на отдых и  досуг (ст. 31) </vt:lpstr>
      <vt:lpstr>Каждый ребенок имеет право на образование (ст.28)</vt:lpstr>
      <vt:lpstr>Каждый ребенок имеет право на защиту от эксплуатации</vt:lpstr>
      <vt:lpstr>Слайд 10</vt:lpstr>
      <vt:lpstr>Слайд 11</vt:lpstr>
      <vt:lpstr>Слайд 12</vt:lpstr>
      <vt:lpstr>СЕМЬЯ -</vt:lpstr>
      <vt:lpstr>Слайд 14</vt:lpstr>
      <vt:lpstr>Слайд 15</vt:lpstr>
      <vt:lpstr>Слайд 16</vt:lpstr>
      <vt:lpstr>Составить синквейн на тему «Семья»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ПРАВОВОЕ ВОСПИТАНИЕ</dc:title>
  <cp:lastModifiedBy>User</cp:lastModifiedBy>
  <cp:revision>53</cp:revision>
  <dcterms:modified xsi:type="dcterms:W3CDTF">2010-03-13T20:14:50Z</dcterms:modified>
</cp:coreProperties>
</file>