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39AF57-FFDC-4976-BDE4-C6BB9766C701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D57496-655A-442D-925A-213C0C32F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C47B14-AC15-4FE4-961D-7ACF9CFF156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2E882C-C8F9-48AB-A00A-134D2D390E6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075C2-D391-4BE9-B918-A84E477A5559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E9F87-946A-445B-B11A-116B6D844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0465-FC6E-4232-9660-8976432186D6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80E60-AA6D-4F8E-837D-22C292205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0E99C-98C1-4675-BDDE-77E5713EB769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7D461-671D-4B07-BD76-07DC977D4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20297-3C36-4C7B-A355-221588044A20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40E4A-8AA9-4A92-B5D3-5DDF38137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3971B-3B1B-40ED-B22C-748879DE1BFF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791BF-B09F-42DB-8382-576DD4372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A77C2-FD07-4EEC-9218-6D7D1CDF293F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19594-20EA-4AAC-9847-916FF9ABF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E80BA-40EF-4390-ADE5-0A2FF7A68BC3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02058-5275-41BE-943B-30E407979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41E76-F00F-4033-9661-62E11044DB0D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E511F-CCCE-471A-A574-16E2FE7D2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48976-1C48-46BA-BCEF-5E651B07B43F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A18A-6B8B-44AC-8364-2E29F9C22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4B785-B881-43B3-969B-2D0D4F9A4CD5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539F4-8C96-4E1C-AB9F-15D9821B7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C408-448F-46D6-AA95-F3D2D8EE121C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07A62-5E97-4F9D-A425-28292930E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EA088F-F166-4BB8-B135-D5FEBD157F17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A4BC65-A04C-48F5-BA32-CAE825BEF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85" r:id="rId4"/>
    <p:sldLayoutId id="2147483791" r:id="rId5"/>
    <p:sldLayoutId id="2147483786" r:id="rId6"/>
    <p:sldLayoutId id="2147483792" r:id="rId7"/>
    <p:sldLayoutId id="2147483793" r:id="rId8"/>
    <p:sldLayoutId id="2147483794" r:id="rId9"/>
    <p:sldLayoutId id="2147483787" r:id="rId10"/>
    <p:sldLayoutId id="21474837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hyperlink" Target="http://www.intelkot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images.yandex.ru/yandsearch?text=%D0%BF%D0%BB%D0%B0%D0%BD%D0%B5%D1%82%D1%8B%20%D1%81%D0%BE%D0%BB%D0%BD%D0%B5%D1%87%D0%BD%D0%BE%D0%B9%20%D1%81%D0%B8%D1%81%D1%82%D0%B5%D0%BC%D1%8B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700808"/>
            <a:ext cx="8458200" cy="44644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latin typeface="Art-Metropol" pitchFamily="2" charset="0"/>
              </a:rPr>
              <a:t>ПУТЕШЕСТВИЕ </a:t>
            </a:r>
            <a:br>
              <a:rPr lang="ru-RU" sz="6600" dirty="0" smtClean="0">
                <a:latin typeface="Art-Metropol" pitchFamily="2" charset="0"/>
              </a:rPr>
            </a:br>
            <a:r>
              <a:rPr lang="ru-RU" sz="6600" dirty="0" smtClean="0">
                <a:latin typeface="Art-Metropol" pitchFamily="2" charset="0"/>
              </a:rPr>
              <a:t>ПО СОЛНЕЧНОЙ </a:t>
            </a:r>
            <a:br>
              <a:rPr lang="ru-RU" sz="6600" dirty="0" smtClean="0">
                <a:latin typeface="Art-Metropol" pitchFamily="2" charset="0"/>
              </a:rPr>
            </a:br>
            <a:r>
              <a:rPr lang="ru-RU" sz="6600" dirty="0" smtClean="0">
                <a:latin typeface="Art-Metropol" pitchFamily="2" charset="0"/>
              </a:rPr>
              <a:t>СИСТЕМЕ</a:t>
            </a:r>
            <a:endParaRPr lang="ru-RU" sz="6600" dirty="0">
              <a:latin typeface="Art-Metropol" pitchFamily="2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4005263"/>
            <a:ext cx="399415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8012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Art-Metropol" pitchFamily="2" charset="0"/>
              </a:rPr>
              <a:t>Уран </a:t>
            </a:r>
            <a:r>
              <a:rPr lang="ru-RU" sz="1400" dirty="0" smtClean="0">
                <a:latin typeface="Arial Black" pitchFamily="34" charset="0"/>
              </a:rPr>
              <a:t>— седьмая планета от Солнца. Названа в честь отца Сатурна — Урана. Это единственная планета Солнечной системы, которая вращается вокруг Солнца, как бы лежа на боку. Ее называют «лежачая планета».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19459" name="Прямоугольник 5"/>
          <p:cNvSpPr>
            <a:spLocks noChangeArrowheads="1"/>
          </p:cNvSpPr>
          <p:nvPr/>
        </p:nvSpPr>
        <p:spPr bwMode="auto">
          <a:xfrm>
            <a:off x="5364163" y="2276475"/>
            <a:ext cx="32400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Bookman Old Style" pitchFamily="18" charset="0"/>
              </a:rPr>
              <a:t>Здесь холодные миры. </a:t>
            </a:r>
            <a:br>
              <a:rPr lang="ru-RU" sz="1400" b="1">
                <a:latin typeface="Bookman Old Style" pitchFamily="18" charset="0"/>
              </a:rPr>
            </a:br>
            <a:r>
              <a:rPr lang="ru-RU" sz="1400" b="1">
                <a:latin typeface="Bookman Old Style" pitchFamily="18" charset="0"/>
              </a:rPr>
              <a:t>Света нет и нет жары. </a:t>
            </a:r>
            <a:br>
              <a:rPr lang="ru-RU" sz="1400" b="1">
                <a:latin typeface="Bookman Old Style" pitchFamily="18" charset="0"/>
              </a:rPr>
            </a:br>
            <a:r>
              <a:rPr lang="ru-RU" sz="1400" b="1">
                <a:latin typeface="Bookman Old Style" pitchFamily="18" charset="0"/>
              </a:rPr>
              <a:t>Вечная зима и ночь... </a:t>
            </a:r>
            <a:br>
              <a:rPr lang="ru-RU" sz="1400" b="1">
                <a:latin typeface="Bookman Old Style" pitchFamily="18" charset="0"/>
              </a:rPr>
            </a:br>
            <a:r>
              <a:rPr lang="ru-RU" sz="1400" b="1">
                <a:latin typeface="Bookman Old Style" pitchFamily="18" charset="0"/>
              </a:rPr>
              <a:t>Захотелось сразу прочь. </a:t>
            </a:r>
          </a:p>
          <a:p>
            <a:r>
              <a:rPr lang="ru-RU" sz="1400" b="1">
                <a:latin typeface="Bookman Old Style" pitchFamily="18" charset="0"/>
              </a:rPr>
              <a:t>Скован льдом Уран, Нептун, </a:t>
            </a:r>
            <a:br>
              <a:rPr lang="ru-RU" sz="1400" b="1">
                <a:latin typeface="Bookman Old Style" pitchFamily="18" charset="0"/>
              </a:rPr>
            </a:br>
            <a:r>
              <a:rPr lang="ru-RU" sz="1400" b="1">
                <a:latin typeface="Bookman Old Style" pitchFamily="18" charset="0"/>
              </a:rPr>
              <a:t>И на Плутоне колотун! </a:t>
            </a:r>
            <a:br>
              <a:rPr lang="ru-RU" sz="1400" b="1">
                <a:latin typeface="Bookman Old Style" pitchFamily="18" charset="0"/>
              </a:rPr>
            </a:br>
            <a:r>
              <a:rPr lang="ru-RU" sz="1400" b="1">
                <a:latin typeface="Bookman Old Style" pitchFamily="18" charset="0"/>
              </a:rPr>
              <a:t>Без атмосферы, по всему, </a:t>
            </a:r>
            <a:br>
              <a:rPr lang="ru-RU" sz="1400" b="1">
                <a:latin typeface="Bookman Old Style" pitchFamily="18" charset="0"/>
              </a:rPr>
            </a:br>
            <a:r>
              <a:rPr lang="ru-RU" sz="1400" b="1">
                <a:latin typeface="Bookman Old Style" pitchFamily="18" charset="0"/>
              </a:rPr>
              <a:t>Жить невозможно никому! </a:t>
            </a:r>
          </a:p>
        </p:txBody>
      </p:sp>
      <p:pic>
        <p:nvPicPr>
          <p:cNvPr id="1946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341438"/>
            <a:ext cx="4908550" cy="4895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081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latin typeface="Art-Metropol" pitchFamily="2" charset="0"/>
              </a:rPr>
              <a:t>Нептун</a:t>
            </a:r>
            <a:r>
              <a:rPr lang="ru-RU" sz="1300" dirty="0" smtClean="0">
                <a:latin typeface="Arial Black" pitchFamily="34" charset="0"/>
              </a:rPr>
              <a:t> — восьмая планета от Солнца. Названа в честь римского бога моря — Нептуна, потому что она холодная и синяя. Это громадный шар, состоящий из газа и жидкости. Нептун можно увидеть только в телескоп. На поверхности планеты дуют самые сильные ветры в Солнечной системе, развивающие скорость свыше 2000 км/ч, это в 2 раза быстрее, чем скорость реактивного лайнера.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Arial Black" pitchFamily="34" charset="0"/>
            </a:endParaRP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76375" y="1341438"/>
            <a:ext cx="5327650" cy="51831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0081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latin typeface="Art-Metropol" pitchFamily="2" charset="0"/>
              </a:rPr>
              <a:t>Плутон</a:t>
            </a:r>
            <a:r>
              <a:rPr lang="ru-RU" sz="1600" dirty="0" smtClean="0">
                <a:latin typeface="Arial Black" pitchFamily="34" charset="0"/>
              </a:rPr>
              <a:t> — девятая (самая удаленная) планета от Солнца. Названа в честь бога подземного мира. Нам очень мало известно о Плутоне, поскольку к нему не посылали автоматических станций.</a:t>
            </a:r>
            <a:br>
              <a:rPr lang="ru-RU" sz="1600" dirty="0" smtClean="0">
                <a:latin typeface="Arial Black" pitchFamily="34" charset="0"/>
              </a:rPr>
            </a:br>
            <a:endParaRPr lang="ru-RU" sz="1600" dirty="0">
              <a:latin typeface="Arial Black" pitchFamily="34" charset="0"/>
            </a:endParaRP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55650" y="1238250"/>
            <a:ext cx="7762875" cy="5143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8796337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Содержимое 2"/>
          <p:cNvSpPr txBox="1">
            <a:spLocks/>
          </p:cNvSpPr>
          <p:nvPr/>
        </p:nvSpPr>
        <p:spPr bwMode="auto">
          <a:xfrm>
            <a:off x="6372225" y="2852738"/>
            <a:ext cx="2592388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1200" b="1">
                <a:solidFill>
                  <a:schemeClr val="bg1"/>
                </a:solidFill>
                <a:latin typeface="Bookman Old Style" pitchFamily="18" charset="0"/>
              </a:rPr>
              <a:t>По порядку все планеты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1200" b="1">
                <a:solidFill>
                  <a:schemeClr val="bg1"/>
                </a:solidFill>
                <a:latin typeface="Bookman Old Style" pitchFamily="18" charset="0"/>
              </a:rPr>
              <a:t>Назовет любой из нас: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1200" b="1">
                <a:solidFill>
                  <a:schemeClr val="bg1"/>
                </a:solidFill>
                <a:latin typeface="Bookman Old Style" pitchFamily="18" charset="0"/>
              </a:rPr>
              <a:t>Раз — Меркурий,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1200" b="1">
                <a:solidFill>
                  <a:schemeClr val="bg1"/>
                </a:solidFill>
                <a:latin typeface="Bookman Old Style" pitchFamily="18" charset="0"/>
              </a:rPr>
              <a:t>Два — Венера,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1200" b="1">
                <a:solidFill>
                  <a:schemeClr val="bg1"/>
                </a:solidFill>
                <a:latin typeface="Bookman Old Style" pitchFamily="18" charset="0"/>
              </a:rPr>
              <a:t>Три — Земля,       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1200" b="1">
                <a:solidFill>
                  <a:schemeClr val="bg1"/>
                </a:solidFill>
                <a:latin typeface="Bookman Old Style" pitchFamily="18" charset="0"/>
              </a:rPr>
              <a:t>Четыре — Марс.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1200" b="1">
                <a:solidFill>
                  <a:schemeClr val="bg1"/>
                </a:solidFill>
                <a:latin typeface="Bookman Old Style" pitchFamily="18" charset="0"/>
              </a:rPr>
              <a:t>Пять — Юпитер,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1200" b="1">
                <a:solidFill>
                  <a:schemeClr val="bg1"/>
                </a:solidFill>
                <a:latin typeface="Bookman Old Style" pitchFamily="18" charset="0"/>
              </a:rPr>
              <a:t>Шесть — Сатурн,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1200" b="1">
                <a:solidFill>
                  <a:schemeClr val="bg1"/>
                </a:solidFill>
                <a:latin typeface="Bookman Old Style" pitchFamily="18" charset="0"/>
              </a:rPr>
              <a:t>Семь — Уран,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1200" b="1">
                <a:solidFill>
                  <a:schemeClr val="bg1"/>
                </a:solidFill>
                <a:latin typeface="Bookman Old Style" pitchFamily="18" charset="0"/>
              </a:rPr>
              <a:t>За ним – Нептун.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1200" b="1">
                <a:solidFill>
                  <a:schemeClr val="bg1"/>
                </a:solidFill>
                <a:latin typeface="Bookman Old Style" pitchFamily="18" charset="0"/>
              </a:rPr>
              <a:t>Он восьмым идет по счету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1200" b="1">
                <a:solidFill>
                  <a:schemeClr val="bg1"/>
                </a:solidFill>
                <a:latin typeface="Bookman Old Style" pitchFamily="18" charset="0"/>
              </a:rPr>
              <a:t>А за ним уже, потом,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1200" b="1">
                <a:solidFill>
                  <a:schemeClr val="bg1"/>
                </a:solidFill>
                <a:latin typeface="Bookman Old Style" pitchFamily="18" charset="0"/>
              </a:rPr>
              <a:t>И девятая планета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1200" b="1">
                <a:solidFill>
                  <a:schemeClr val="bg1"/>
                </a:solidFill>
                <a:latin typeface="Bookman Old Style" pitchFamily="18" charset="0"/>
              </a:rPr>
              <a:t>Под названием Плутон.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ru-RU" sz="1200" i="1">
              <a:solidFill>
                <a:schemeClr val="bg1"/>
              </a:solidFill>
              <a:latin typeface="Bookman Old Style" pitchFamily="18" charset="0"/>
            </a:endParaRPr>
          </a:p>
          <a:p>
            <a:pPr marL="342900" indent="-342900" algn="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1200" i="1">
                <a:solidFill>
                  <a:schemeClr val="bg1"/>
                </a:solidFill>
                <a:latin typeface="Bookman Old Style" pitchFamily="18" charset="0"/>
              </a:rPr>
              <a:t>(А. Хайт)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endParaRPr lang="ru-RU" sz="3200">
              <a:solidFill>
                <a:schemeClr val="tx2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27088" y="1341438"/>
            <a:ext cx="7489825" cy="1295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tx1"/>
                </a:solidFill>
                <a:latin typeface="Bookman Old Style" pitchFamily="18" charset="0"/>
              </a:rPr>
              <a:t>Паникова</a:t>
            </a:r>
            <a:r>
              <a:rPr lang="ru-RU" sz="1600" b="1" dirty="0">
                <a:solidFill>
                  <a:schemeClr val="tx1"/>
                </a:solidFill>
                <a:latin typeface="Bookman Old Style" pitchFamily="18" charset="0"/>
              </a:rPr>
              <a:t> Е.А., Инкина В.В. Беседы о космосе.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itchFamily="18" charset="0"/>
              </a:rPr>
              <a:t>Методическое пособие. — М.: ТЦ Сфера, 2010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Bookman Old Style" pitchFamily="18" charset="0"/>
              </a:rPr>
              <a:t>Расскажите детям о космосе. Карточки для занятий в детском саду и дома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088" y="2781300"/>
            <a:ext cx="7489825" cy="12239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hlinkClick r:id="rId2"/>
              </a:rPr>
              <a:t>http://www.intelkot.ru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hlinkClick r:id="rId3"/>
              </a:rPr>
              <a:t>images.yandex.ru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›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hlinkClick r:id="rId4"/>
              </a:rPr>
              <a:t>планеты солнечной системы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latin typeface="Arial Black" pitchFamily="34" charset="0"/>
              </a:rPr>
              <a:t>В презентации использованы материалы: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1550" y="4797425"/>
            <a:ext cx="7345363" cy="503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Автор презентации: Васильева Людмила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32138" y="5805488"/>
            <a:ext cx="3887787" cy="5762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Саратов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2011г.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081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Art-Metropol" pitchFamily="2" charset="0"/>
              </a:rPr>
              <a:t>Цель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387725"/>
          </a:xfrm>
        </p:spPr>
        <p:txBody>
          <a:bodyPr/>
          <a:lstStyle/>
          <a:p>
            <a:pPr marL="0" indent="342900" algn="just" eaLnBrk="1" hangingPunct="1">
              <a:spcBef>
                <a:spcPts val="1200"/>
              </a:spcBef>
              <a:spcAft>
                <a:spcPts val="600"/>
              </a:spcAft>
              <a:buSzPct val="100000"/>
              <a:buFont typeface="Wingdings 2" pitchFamily="18" charset="2"/>
              <a:buChar char=""/>
            </a:pPr>
            <a:r>
              <a:rPr lang="ru-RU" sz="2400" b="1" smtClean="0">
                <a:latin typeface="Bookman Old Style" pitchFamily="18" charset="0"/>
              </a:rPr>
              <a:t>Объяснить , что представляет собой Солнечная система;</a:t>
            </a:r>
          </a:p>
          <a:p>
            <a:pPr marL="0" indent="342900" algn="just" eaLnBrk="1" hangingPunct="1">
              <a:spcBef>
                <a:spcPts val="1200"/>
              </a:spcBef>
              <a:spcAft>
                <a:spcPts val="600"/>
              </a:spcAft>
              <a:buSzPct val="100000"/>
              <a:buFont typeface="Wingdings 2" pitchFamily="18" charset="2"/>
              <a:buChar char=""/>
            </a:pPr>
            <a:r>
              <a:rPr lang="ru-RU" sz="2400" b="1" smtClean="0">
                <a:latin typeface="Bookman Old Style" pitchFamily="18" charset="0"/>
              </a:rPr>
              <a:t>Ввести  понятие «планета»;</a:t>
            </a:r>
          </a:p>
          <a:p>
            <a:pPr marL="0" indent="342900" algn="just" eaLnBrk="1" hangingPunct="1">
              <a:spcBef>
                <a:spcPts val="1200"/>
              </a:spcBef>
              <a:spcAft>
                <a:spcPts val="600"/>
              </a:spcAft>
              <a:buSzPct val="100000"/>
              <a:buFont typeface="Wingdings 2" pitchFamily="18" charset="2"/>
              <a:buChar char=""/>
            </a:pPr>
            <a:r>
              <a:rPr lang="ru-RU" sz="2400" b="1" smtClean="0">
                <a:latin typeface="Bookman Old Style" pitchFamily="18" charset="0"/>
              </a:rPr>
              <a:t>Обогащать  и активизировать словарь: планета, Солнце, Меркурий, Венера, Земля, Юпитер, Марс, Сатурн, Уран, Нептун, Плутон, Луна, Солнечная система.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atin typeface="BeeskneesCTT" pitchFamily="2" charset="0"/>
              </a:rPr>
              <a:t>В Солнечной системе девять планет. Большинство их астрономы назвали в честь греческих или римских богов.</a:t>
            </a:r>
            <a:r>
              <a:rPr lang="ru-RU" sz="1200" dirty="0" smtClean="0">
                <a:latin typeface="BeeskneesCTT" pitchFamily="2" charset="0"/>
              </a:rPr>
              <a:t/>
            </a:r>
            <a:br>
              <a:rPr lang="ru-RU" sz="1200" dirty="0" smtClean="0">
                <a:latin typeface="BeeskneesCTT" pitchFamily="2" charset="0"/>
              </a:rPr>
            </a:br>
            <a:endParaRPr lang="ru-RU" sz="1200" dirty="0">
              <a:latin typeface="BeeskneesCTT" pitchFamily="2" charset="0"/>
            </a:endParaRPr>
          </a:p>
        </p:txBody>
      </p:sp>
      <p:pic>
        <p:nvPicPr>
          <p:cNvPr id="12291" name="Содержимое 3" descr="http://stranamasterov.ru/files/u2/trek4/planets_sizes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1341438"/>
            <a:ext cx="7920038" cy="5111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i="1" dirty="0" smtClean="0">
                <a:latin typeface="BeeskneesCTT" pitchFamily="2" charset="0"/>
              </a:rPr>
              <a:t/>
            </a:r>
            <a:br>
              <a:rPr lang="ru-RU" sz="1800" b="1" i="1" dirty="0" smtClean="0">
                <a:latin typeface="BeeskneesCTT" pitchFamily="2" charset="0"/>
              </a:rPr>
            </a:br>
            <a:r>
              <a:rPr lang="ru-RU" sz="2700" b="1" dirty="0" smtClean="0">
                <a:latin typeface="Art-Metropol" pitchFamily="2" charset="0"/>
              </a:rPr>
              <a:t>Меркурий </a:t>
            </a:r>
            <a:r>
              <a:rPr lang="ru-RU" sz="2700" b="1" dirty="0" smtClean="0">
                <a:latin typeface="Arial Black" pitchFamily="34" charset="0"/>
              </a:rPr>
              <a:t>– </a:t>
            </a:r>
            <a:r>
              <a:rPr lang="ru-RU" sz="1600" dirty="0" smtClean="0">
                <a:latin typeface="Arial Black" pitchFamily="34" charset="0"/>
              </a:rPr>
              <a:t>самая  близкая к Солнцу планета. Названа в честь крылатого бога – Меркурия. Ее поверхность каменистая и пустынная, на планете нет ни воды, ни воздуха.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196975"/>
            <a:ext cx="5329237" cy="5327650"/>
          </a:xfrm>
          <a:noFill/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5724525" y="2349500"/>
            <a:ext cx="3419475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Bookman Old Style" pitchFamily="18" charset="0"/>
              </a:rPr>
              <a:t>Меркурий - ближайшая к Солнцу </a:t>
            </a:r>
          </a:p>
          <a:p>
            <a:pPr algn="r"/>
            <a:r>
              <a:rPr lang="ru-RU" sz="1400" b="1">
                <a:latin typeface="Bookman Old Style" pitchFamily="18" charset="0"/>
              </a:rPr>
              <a:t>планета. </a:t>
            </a:r>
          </a:p>
          <a:p>
            <a:r>
              <a:rPr lang="ru-RU" sz="1400" b="1">
                <a:latin typeface="Bookman Old Style" pitchFamily="18" charset="0"/>
              </a:rPr>
              <a:t>Жара нестерпима! </a:t>
            </a:r>
          </a:p>
          <a:p>
            <a:r>
              <a:rPr lang="ru-RU" sz="1400" b="1">
                <a:latin typeface="Bookman Old Style" pitchFamily="18" charset="0"/>
              </a:rPr>
              <a:t>Изжарит в котлету! </a:t>
            </a:r>
            <a:br>
              <a:rPr lang="ru-RU" sz="1400" b="1">
                <a:latin typeface="Bookman Old Style" pitchFamily="18" charset="0"/>
              </a:rPr>
            </a:br>
            <a:r>
              <a:rPr lang="ru-RU" sz="1400" b="1">
                <a:latin typeface="Bookman Old Style" pitchFamily="18" charset="0"/>
              </a:rPr>
              <a:t>Повернута к Солнцу </a:t>
            </a:r>
          </a:p>
          <a:p>
            <a:pPr algn="r"/>
            <a:r>
              <a:rPr lang="ru-RU" sz="1400" b="1">
                <a:latin typeface="Bookman Old Style" pitchFamily="18" charset="0"/>
              </a:rPr>
              <a:t>одной стороной, </a:t>
            </a:r>
          </a:p>
          <a:p>
            <a:r>
              <a:rPr lang="ru-RU" sz="1400" b="1">
                <a:latin typeface="Bookman Old Style" pitchFamily="18" charset="0"/>
              </a:rPr>
              <a:t>С другой - страшный холод </a:t>
            </a:r>
          </a:p>
          <a:p>
            <a:pPr algn="r"/>
            <a:r>
              <a:rPr lang="ru-RU" sz="1400" b="1">
                <a:latin typeface="Bookman Old Style" pitchFamily="18" charset="0"/>
              </a:rPr>
              <a:t>и мертвый покой. </a:t>
            </a:r>
          </a:p>
          <a:p>
            <a:r>
              <a:rPr lang="ru-RU" sz="1400" b="1">
                <a:latin typeface="Bookman Old Style" pitchFamily="18" charset="0"/>
              </a:rPr>
              <a:t>В честь бога торговли </a:t>
            </a:r>
          </a:p>
          <a:p>
            <a:pPr algn="r"/>
            <a:r>
              <a:rPr lang="ru-RU" sz="1400" b="1">
                <a:latin typeface="Bookman Old Style" pitchFamily="18" charset="0"/>
              </a:rPr>
              <a:t>имеет названье, </a:t>
            </a:r>
          </a:p>
          <a:p>
            <a:r>
              <a:rPr lang="ru-RU" sz="1400" b="1">
                <a:latin typeface="Bookman Old Style" pitchFamily="18" charset="0"/>
              </a:rPr>
              <a:t>Да нет атмосферы – </a:t>
            </a:r>
          </a:p>
          <a:p>
            <a:pPr algn="r"/>
            <a:r>
              <a:rPr lang="ru-RU" sz="1400" b="1">
                <a:latin typeface="Bookman Old Style" pitchFamily="18" charset="0"/>
              </a:rPr>
              <a:t>вот наказанье! </a:t>
            </a:r>
          </a:p>
          <a:p>
            <a:r>
              <a:rPr lang="ru-RU" sz="1400" b="1">
                <a:latin typeface="Bookman Old Style" pitchFamily="18" charset="0"/>
              </a:rPr>
              <a:t>Поверхность избили метеориты, </a:t>
            </a:r>
            <a:br>
              <a:rPr lang="ru-RU" sz="1400" b="1">
                <a:latin typeface="Bookman Old Style" pitchFamily="18" charset="0"/>
              </a:rPr>
            </a:br>
            <a:r>
              <a:rPr lang="ru-RU" sz="1400" b="1">
                <a:latin typeface="Bookman Old Style" pitchFamily="18" charset="0"/>
              </a:rPr>
              <a:t>И жизни там нет – </a:t>
            </a:r>
          </a:p>
          <a:p>
            <a:pPr algn="r"/>
            <a:r>
              <a:rPr lang="ru-RU" sz="1400" b="1">
                <a:latin typeface="Bookman Old Style" pitchFamily="18" charset="0"/>
              </a:rPr>
              <a:t>все были убиты!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119675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cap="none" dirty="0" smtClean="0">
                <a:latin typeface="Art-Metropol" pitchFamily="2" charset="0"/>
              </a:rPr>
              <a:t>ВЕНЕРА</a:t>
            </a:r>
            <a:r>
              <a:rPr lang="ru-RU" sz="1800" i="1" cap="none" dirty="0" smtClean="0">
                <a:latin typeface="Art-Metropol" pitchFamily="2" charset="0"/>
              </a:rPr>
              <a:t> </a:t>
            </a:r>
            <a:r>
              <a:rPr lang="ru-RU" sz="1800" i="1" cap="none" dirty="0" smtClean="0">
                <a:latin typeface="Arial Black" pitchFamily="34" charset="0"/>
              </a:rPr>
              <a:t>– </a:t>
            </a:r>
            <a:r>
              <a:rPr lang="ru-RU" sz="1300" cap="none" dirty="0" smtClean="0">
                <a:latin typeface="Arial Black" pitchFamily="34" charset="0"/>
              </a:rPr>
              <a:t>ВТОРАЯ ОТ СОЛНЦА ПЛАНЕТА. НАЗВАНА В ЧЕСТЬ БОГИНИ ЛЮБВИ И КРАСОТЫ — ВЕНЕРЫ. ПОКРЫТА ВЕНЕРА ТОЛСТЫМИ СЛОЯМИ ОБЛАКОВ, КОТОРЫЕ СКРЫВАЮТ ПОВЕРХНОСТЬ ПЛАНЕТЫ. ЗДЕСЬ ЦАРИТ ИСПЕПЕЛЯЮЩАЯ ЖАРА. ТАМ НАСТОЛЬКО ЖАРКО, ЧТО МОЖНО ЗА НЕСКОЛЬКО СЕКУНД ИСПЕЧЬ ПИРОГ БЕЗ ДУХОВКИ. ВЕНЕРА — САМАЯ ЯРКАЯ ПЛАНЕТА НА НЕБЕ.</a:t>
            </a:r>
            <a:r>
              <a:rPr lang="ru-RU" sz="1200" cap="none" dirty="0" smtClean="0">
                <a:latin typeface="BeeskneesCTT" pitchFamily="2" charset="0"/>
              </a:rPr>
              <a:t/>
            </a:r>
            <a:br>
              <a:rPr lang="ru-RU" sz="1200" cap="none" dirty="0" smtClean="0">
                <a:latin typeface="BeeskneesCTT" pitchFamily="2" charset="0"/>
              </a:rPr>
            </a:br>
            <a:endParaRPr lang="ru-RU" sz="1200" cap="none" dirty="0">
              <a:latin typeface="BeeskneesCTT" pitchFamily="2" charset="0"/>
            </a:endParaRP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0" y="2205038"/>
            <a:ext cx="356393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Bookman Old Style" pitchFamily="18" charset="0"/>
              </a:rPr>
              <a:t>Венера прекрасна! </a:t>
            </a:r>
          </a:p>
          <a:p>
            <a:r>
              <a:rPr lang="ru-RU" sz="1400" b="1">
                <a:latin typeface="Bookman Old Style" pitchFamily="18" charset="0"/>
              </a:rPr>
              <a:t>За тонкой вуалью </a:t>
            </a:r>
            <a:br>
              <a:rPr lang="ru-RU" sz="1400" b="1">
                <a:latin typeface="Bookman Old Style" pitchFamily="18" charset="0"/>
              </a:rPr>
            </a:br>
            <a:r>
              <a:rPr lang="ru-RU" sz="1400" b="1">
                <a:latin typeface="Bookman Old Style" pitchFamily="18" charset="0"/>
              </a:rPr>
              <a:t>Богиню любви различите едва ли! </a:t>
            </a:r>
            <a:br>
              <a:rPr lang="ru-RU" sz="1400" b="1">
                <a:latin typeface="Bookman Old Style" pitchFamily="18" charset="0"/>
              </a:rPr>
            </a:br>
            <a:r>
              <a:rPr lang="ru-RU" sz="1400" b="1">
                <a:latin typeface="Bookman Old Style" pitchFamily="18" charset="0"/>
              </a:rPr>
              <a:t>Закрыта она пеленой облаков. </a:t>
            </a:r>
            <a:br>
              <a:rPr lang="ru-RU" sz="1400" b="1">
                <a:latin typeface="Bookman Old Style" pitchFamily="18" charset="0"/>
              </a:rPr>
            </a:br>
            <a:r>
              <a:rPr lang="ru-RU" sz="1400" b="1">
                <a:latin typeface="Bookman Old Style" pitchFamily="18" charset="0"/>
              </a:rPr>
              <a:t>А что же под ними? </a:t>
            </a:r>
          </a:p>
          <a:p>
            <a:r>
              <a:rPr lang="ru-RU" sz="1400" b="1">
                <a:latin typeface="Bookman Old Style" pitchFamily="18" charset="0"/>
              </a:rPr>
              <a:t>Климат каков? </a:t>
            </a:r>
            <a:br>
              <a:rPr lang="ru-RU" sz="1400" b="1">
                <a:latin typeface="Bookman Old Style" pitchFamily="18" charset="0"/>
              </a:rPr>
            </a:br>
            <a:r>
              <a:rPr lang="ru-RU" sz="1400" b="1">
                <a:latin typeface="Bookman Old Style" pitchFamily="18" charset="0"/>
              </a:rPr>
              <a:t>Климат имеет огромный дефект. </a:t>
            </a:r>
            <a:br>
              <a:rPr lang="ru-RU" sz="1400" b="1">
                <a:latin typeface="Bookman Old Style" pitchFamily="18" charset="0"/>
              </a:rPr>
            </a:br>
            <a:r>
              <a:rPr lang="ru-RU" sz="1400" b="1">
                <a:latin typeface="Bookman Old Style" pitchFamily="18" charset="0"/>
              </a:rPr>
              <a:t>Причиной тому парниковый </a:t>
            </a:r>
          </a:p>
          <a:p>
            <a:pPr algn="r"/>
            <a:r>
              <a:rPr lang="ru-RU" sz="1400" b="1">
                <a:latin typeface="Bookman Old Style" pitchFamily="18" charset="0"/>
              </a:rPr>
              <a:t>эффект. </a:t>
            </a:r>
          </a:p>
          <a:p>
            <a:r>
              <a:rPr lang="ru-RU" sz="1400" b="1">
                <a:latin typeface="Bookman Old Style" pitchFamily="18" charset="0"/>
              </a:rPr>
              <a:t>Газ ядовит в атмосфере Венеры. </a:t>
            </a:r>
            <a:br>
              <a:rPr lang="ru-RU" sz="1400" b="1">
                <a:latin typeface="Bookman Old Style" pitchFamily="18" charset="0"/>
              </a:rPr>
            </a:br>
            <a:r>
              <a:rPr lang="ru-RU" sz="1400" b="1">
                <a:latin typeface="Bookman Old Style" pitchFamily="18" charset="0"/>
              </a:rPr>
              <a:t>Дышать невозможно! </a:t>
            </a:r>
          </a:p>
          <a:p>
            <a:r>
              <a:rPr lang="ru-RU" sz="1400" b="1">
                <a:latin typeface="Bookman Old Style" pitchFamily="18" charset="0"/>
              </a:rPr>
              <a:t>Жарища без меры! </a:t>
            </a:r>
            <a:br>
              <a:rPr lang="ru-RU" sz="1400" b="1">
                <a:latin typeface="Bookman Old Style" pitchFamily="18" charset="0"/>
              </a:rPr>
            </a:br>
            <a:r>
              <a:rPr lang="ru-RU" sz="1400" b="1">
                <a:latin typeface="Bookman Old Style" pitchFamily="18" charset="0"/>
              </a:rPr>
              <a:t>Солнца не видно сквозь облака. </a:t>
            </a:r>
            <a:br>
              <a:rPr lang="ru-RU" sz="1400" b="1">
                <a:latin typeface="Bookman Old Style" pitchFamily="18" charset="0"/>
              </a:rPr>
            </a:br>
            <a:r>
              <a:rPr lang="ru-RU" sz="1400" b="1">
                <a:latin typeface="Bookman Old Style" pitchFamily="18" charset="0"/>
              </a:rPr>
              <a:t>Жизнь невозможна! </a:t>
            </a:r>
          </a:p>
          <a:p>
            <a:r>
              <a:rPr lang="ru-RU" sz="1400" b="1">
                <a:latin typeface="Bookman Old Style" pitchFamily="18" charset="0"/>
              </a:rPr>
              <a:t>Но, может, пока? </a:t>
            </a:r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779838" y="1341438"/>
            <a:ext cx="5184775" cy="52943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247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Art-Metropol" pitchFamily="2" charset="0"/>
              </a:rPr>
              <a:t>Земля </a:t>
            </a:r>
            <a:r>
              <a:rPr lang="ru-RU" sz="1400" i="1" dirty="0" smtClean="0">
                <a:latin typeface="BeeskneesCTT" pitchFamily="2" charset="0"/>
              </a:rPr>
              <a:t>—  </a:t>
            </a:r>
            <a:r>
              <a:rPr lang="ru-RU" sz="1400" dirty="0" smtClean="0">
                <a:latin typeface="Arial Black" pitchFamily="34" charset="0"/>
              </a:rPr>
              <a:t>третья от Солнца планета. Планета находится на таком расстоянии от Солнца, что температура на ней не бывает ни слишком высокой, ни слишком низкой, и есть достаточное количество воды, поэтому на Земле есть жизнь. Земля имеет свой спутник — Луну.</a:t>
            </a:r>
            <a:endParaRPr lang="ru-RU" sz="1400" dirty="0">
              <a:latin typeface="Arial Black" pitchFamily="34" charset="0"/>
            </a:endParaRPr>
          </a:p>
        </p:txBody>
      </p:sp>
      <p:pic>
        <p:nvPicPr>
          <p:cNvPr id="15363" name="Содержимое 3" descr="http://stranamasterov.ru/files/u2/trek4/earth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24300" y="1268413"/>
            <a:ext cx="4895850" cy="4897437"/>
          </a:xfrm>
        </p:spPr>
      </p:pic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755650" y="1196975"/>
            <a:ext cx="259238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Verdana" pitchFamily="34" charset="0"/>
              </a:rPr>
              <a:t>Есть одна планета-сад </a:t>
            </a:r>
            <a:endParaRPr lang="ru-RU" sz="1200" b="1">
              <a:latin typeface="Bookman Old Style" pitchFamily="18" charset="0"/>
              <a:ea typeface="Times New Roman" pitchFamily="18" charset="0"/>
              <a:cs typeface="Verdana" pitchFamily="34" charset="0"/>
            </a:endParaRPr>
          </a:p>
          <a:p>
            <a:pPr eaLnBrk="0" hangingPunct="0"/>
            <a:r>
              <a:rPr lang="ru-RU" sz="1200" b="1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Verdana" pitchFamily="34" charset="0"/>
              </a:rPr>
              <a:t>В этом космосе холодном. </a:t>
            </a:r>
            <a:endParaRPr lang="ru-RU" sz="1200" b="1">
              <a:latin typeface="Bookman Old Style" pitchFamily="18" charset="0"/>
              <a:ea typeface="Times New Roman" pitchFamily="18" charset="0"/>
              <a:cs typeface="Verdana" pitchFamily="34" charset="0"/>
            </a:endParaRPr>
          </a:p>
          <a:p>
            <a:pPr eaLnBrk="0" hangingPunct="0"/>
            <a:r>
              <a:rPr lang="ru-RU" sz="1200" b="1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Verdana" pitchFamily="34" charset="0"/>
              </a:rPr>
              <a:t>Только здесь леса шумят, </a:t>
            </a:r>
            <a:endParaRPr lang="ru-RU" sz="1200" b="1">
              <a:latin typeface="Bookman Old Style" pitchFamily="18" charset="0"/>
              <a:ea typeface="Times New Roman" pitchFamily="18" charset="0"/>
              <a:cs typeface="Verdana" pitchFamily="34" charset="0"/>
            </a:endParaRPr>
          </a:p>
          <a:p>
            <a:pPr eaLnBrk="0" hangingPunct="0"/>
            <a:r>
              <a:rPr lang="ru-RU" sz="1200" b="1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Verdana" pitchFamily="34" charset="0"/>
              </a:rPr>
              <a:t>Птиц скликая перелетных, </a:t>
            </a:r>
            <a:endParaRPr lang="ru-RU" sz="1200" b="1">
              <a:latin typeface="Bookman Old Style" pitchFamily="18" charset="0"/>
              <a:ea typeface="Times New Roman" pitchFamily="18" charset="0"/>
              <a:cs typeface="Verdana" pitchFamily="34" charset="0"/>
            </a:endParaRPr>
          </a:p>
          <a:p>
            <a:pPr eaLnBrk="0" hangingPunct="0"/>
            <a:r>
              <a:rPr lang="ru-RU" sz="1200" b="1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Verdana" pitchFamily="34" charset="0"/>
              </a:rPr>
              <a:t>Лишь на ней одной цветут </a:t>
            </a:r>
            <a:endParaRPr lang="ru-RU" sz="1200" b="1">
              <a:latin typeface="Bookman Old Style" pitchFamily="18" charset="0"/>
              <a:ea typeface="Times New Roman" pitchFamily="18" charset="0"/>
              <a:cs typeface="Verdana" pitchFamily="34" charset="0"/>
            </a:endParaRPr>
          </a:p>
          <a:p>
            <a:pPr eaLnBrk="0" hangingPunct="0"/>
            <a:r>
              <a:rPr lang="ru-RU" sz="1200" b="1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Verdana" pitchFamily="34" charset="0"/>
              </a:rPr>
              <a:t>Ландыши в траве зеленой, </a:t>
            </a:r>
            <a:endParaRPr lang="ru-RU" sz="1200" b="1">
              <a:latin typeface="Bookman Old Style" pitchFamily="18" charset="0"/>
              <a:ea typeface="Times New Roman" pitchFamily="18" charset="0"/>
              <a:cs typeface="Verdana" pitchFamily="34" charset="0"/>
            </a:endParaRPr>
          </a:p>
          <a:p>
            <a:pPr eaLnBrk="0" hangingPunct="0"/>
            <a:r>
              <a:rPr lang="ru-RU" sz="1200" b="1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Verdana" pitchFamily="34" charset="0"/>
              </a:rPr>
              <a:t>И стрекозы только тут </a:t>
            </a:r>
            <a:endParaRPr lang="ru-RU" sz="1200" b="1">
              <a:latin typeface="Bookman Old Style" pitchFamily="18" charset="0"/>
              <a:ea typeface="Times New Roman" pitchFamily="18" charset="0"/>
              <a:cs typeface="Verdana" pitchFamily="34" charset="0"/>
            </a:endParaRPr>
          </a:p>
          <a:p>
            <a:pPr eaLnBrk="0" hangingPunct="0"/>
            <a:r>
              <a:rPr lang="ru-RU" sz="1200" b="1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Verdana" pitchFamily="34" charset="0"/>
              </a:rPr>
              <a:t>В речку смотрят удивленно... </a:t>
            </a:r>
            <a:endParaRPr lang="ru-RU" sz="1200" b="1">
              <a:latin typeface="Bookman Old Style" pitchFamily="18" charset="0"/>
              <a:ea typeface="Times New Roman" pitchFamily="18" charset="0"/>
              <a:cs typeface="Verdana" pitchFamily="34" charset="0"/>
            </a:endParaRPr>
          </a:p>
          <a:p>
            <a:pPr eaLnBrk="0" hangingPunct="0"/>
            <a:r>
              <a:rPr lang="ru-RU" sz="1200" b="1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Verdana" pitchFamily="34" charset="0"/>
              </a:rPr>
              <a:t>Береги свою планету — </a:t>
            </a:r>
            <a:endParaRPr lang="ru-RU" sz="1200" b="1">
              <a:latin typeface="Bookman Old Style" pitchFamily="18" charset="0"/>
              <a:ea typeface="Times New Roman" pitchFamily="18" charset="0"/>
              <a:cs typeface="Verdana" pitchFamily="34" charset="0"/>
            </a:endParaRPr>
          </a:p>
          <a:p>
            <a:pPr eaLnBrk="0" hangingPunct="0"/>
            <a:r>
              <a:rPr lang="ru-RU" sz="1200" b="1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Verdana" pitchFamily="34" charset="0"/>
              </a:rPr>
              <a:t>Ведь другой, похожей, нету!</a:t>
            </a:r>
            <a:endParaRPr lang="ru-RU" sz="1200" b="1">
              <a:latin typeface="Bookman Old Style" pitchFamily="18" charset="0"/>
              <a:ea typeface="Times New Roman" pitchFamily="18" charset="0"/>
              <a:cs typeface="Verdana" pitchFamily="34" charset="0"/>
            </a:endParaRP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3357563"/>
            <a:ext cx="3097212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755650" y="5805488"/>
            <a:ext cx="35290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Verdana" pitchFamily="34" charset="0"/>
              </a:rPr>
              <a:t>Верный спутник, ночей украшенье, </a:t>
            </a:r>
            <a:endParaRPr lang="ru-RU" sz="1200" b="1">
              <a:latin typeface="Bookman Old Style" pitchFamily="18" charset="0"/>
              <a:ea typeface="Times New Roman" pitchFamily="18" charset="0"/>
              <a:cs typeface="Verdana" pitchFamily="34" charset="0"/>
            </a:endParaRPr>
          </a:p>
          <a:p>
            <a:pPr eaLnBrk="0" hangingPunct="0"/>
            <a:r>
              <a:rPr lang="ru-RU" sz="1200" b="1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Verdana" pitchFamily="34" charset="0"/>
              </a:rPr>
              <a:t>Дополнительное освещенье. </a:t>
            </a:r>
            <a:endParaRPr lang="ru-RU" sz="1200" b="1">
              <a:latin typeface="Bookman Old Style" pitchFamily="18" charset="0"/>
              <a:ea typeface="Times New Roman" pitchFamily="18" charset="0"/>
              <a:cs typeface="Verdana" pitchFamily="34" charset="0"/>
            </a:endParaRPr>
          </a:p>
          <a:p>
            <a:pPr eaLnBrk="0" hangingPunct="0"/>
            <a:r>
              <a:rPr lang="ru-RU" sz="1200" b="1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Verdana" pitchFamily="34" charset="0"/>
              </a:rPr>
              <a:t>Мы, конечно, признаться должны: </a:t>
            </a:r>
            <a:endParaRPr lang="ru-RU" sz="1200" b="1">
              <a:latin typeface="Bookman Old Style" pitchFamily="18" charset="0"/>
              <a:ea typeface="Times New Roman" pitchFamily="18" charset="0"/>
              <a:cs typeface="Verdana" pitchFamily="34" charset="0"/>
            </a:endParaRPr>
          </a:p>
          <a:p>
            <a:pPr eaLnBrk="0" hangingPunct="0"/>
            <a:r>
              <a:rPr lang="ru-RU" sz="1200" b="1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Verdana" pitchFamily="34" charset="0"/>
              </a:rPr>
              <a:t>Было б скучно Земле без Луны!</a:t>
            </a:r>
            <a:endParaRPr lang="ru-RU" sz="1400" b="1">
              <a:latin typeface="Bookman Old Style" pitchFamily="18" charset="0"/>
              <a:ea typeface="Times New Roman" pitchFamily="18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9675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latin typeface="Art-Metropol" pitchFamily="2" charset="0"/>
              </a:rPr>
              <a:t>Марс</a:t>
            </a:r>
            <a:r>
              <a:rPr lang="ru-RU" sz="1600" i="1" dirty="0" smtClean="0">
                <a:latin typeface="BeeskneesCTT" pitchFamily="2" charset="0"/>
              </a:rPr>
              <a:t> </a:t>
            </a:r>
            <a:r>
              <a:rPr lang="ru-RU" sz="1600" dirty="0" smtClean="0">
                <a:latin typeface="BeeskneesCTT" pitchFamily="2" charset="0"/>
              </a:rPr>
              <a:t>— </a:t>
            </a:r>
            <a:r>
              <a:rPr lang="ru-RU" sz="1300" dirty="0" smtClean="0">
                <a:latin typeface="Arial Black" pitchFamily="34" charset="0"/>
              </a:rPr>
              <a:t>четвертая планета Солнечной системы. Названа именем бога войны — Марса. Марс — единственная похожая на Землю планета тем, что имеет четыре времени года, ледяные полярные шапки и каналы, напоминающие высохшие русла рек. До того как ученые узнали, что на Марсе нет жизни, люди верили, что там живут загадочные существа — марсиане.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412875"/>
            <a:ext cx="5211763" cy="4679950"/>
          </a:xfrm>
          <a:noFill/>
        </p:spPr>
      </p:pic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5651500" y="2238375"/>
            <a:ext cx="31686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Verdana" pitchFamily="34" charset="0"/>
              </a:rPr>
              <a:t>А во тьме,</a:t>
            </a:r>
            <a:endParaRPr lang="ru-RU" sz="1400" b="1">
              <a:latin typeface="Bookman Old Style" pitchFamily="18" charset="0"/>
              <a:ea typeface="Times New Roman" pitchFamily="18" charset="0"/>
              <a:cs typeface="Verdana" pitchFamily="34" charset="0"/>
            </a:endParaRPr>
          </a:p>
          <a:p>
            <a:pPr eaLnBrk="0" hangingPunct="0"/>
            <a:r>
              <a:rPr lang="ru-RU" sz="1400" b="1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Verdana" pitchFamily="34" charset="0"/>
              </a:rPr>
              <a:t>Горя багровым светом, </a:t>
            </a:r>
            <a:endParaRPr lang="ru-RU" sz="1400" b="1">
              <a:latin typeface="Bookman Old Style" pitchFamily="18" charset="0"/>
              <a:ea typeface="Times New Roman" pitchFamily="18" charset="0"/>
              <a:cs typeface="Verdana" pitchFamily="34" charset="0"/>
            </a:endParaRPr>
          </a:p>
          <a:p>
            <a:pPr eaLnBrk="0" hangingPunct="0"/>
            <a:r>
              <a:rPr lang="ru-RU" sz="1400" b="1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Verdana" pitchFamily="34" charset="0"/>
              </a:rPr>
              <a:t>Из глубин Космического льда </a:t>
            </a:r>
            <a:endParaRPr lang="ru-RU" sz="1400" b="1">
              <a:latin typeface="Bookman Old Style" pitchFamily="18" charset="0"/>
              <a:ea typeface="Times New Roman" pitchFamily="18" charset="0"/>
              <a:cs typeface="Verdana" pitchFamily="34" charset="0"/>
            </a:endParaRPr>
          </a:p>
          <a:p>
            <a:pPr eaLnBrk="0" hangingPunct="0"/>
            <a:r>
              <a:rPr lang="ru-RU" sz="1400" b="1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Verdana" pitchFamily="34" charset="0"/>
              </a:rPr>
              <a:t>Смотрит Марс — </a:t>
            </a:r>
            <a:endParaRPr lang="ru-RU" sz="1400" b="1">
              <a:latin typeface="Bookman Old Style" pitchFamily="18" charset="0"/>
              <a:ea typeface="Times New Roman" pitchFamily="18" charset="0"/>
              <a:cs typeface="Verdana" pitchFamily="34" charset="0"/>
            </a:endParaRPr>
          </a:p>
          <a:p>
            <a:pPr eaLnBrk="0" hangingPunct="0"/>
            <a:r>
              <a:rPr lang="ru-RU" sz="1400" b="1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Verdana" pitchFamily="34" charset="0"/>
              </a:rPr>
              <a:t>Безлюдная планета, </a:t>
            </a:r>
            <a:endParaRPr lang="ru-RU" sz="1400" b="1">
              <a:latin typeface="Bookman Old Style" pitchFamily="18" charset="0"/>
              <a:ea typeface="Times New Roman" pitchFamily="18" charset="0"/>
              <a:cs typeface="Verdana" pitchFamily="34" charset="0"/>
            </a:endParaRPr>
          </a:p>
          <a:p>
            <a:pPr eaLnBrk="0" hangingPunct="0"/>
            <a:r>
              <a:rPr lang="ru-RU" sz="1400" b="1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Verdana" pitchFamily="34" charset="0"/>
              </a:rPr>
              <a:t>Хмурая военная звезда.</a:t>
            </a:r>
            <a:endParaRPr lang="ru-RU" sz="1400" b="1">
              <a:latin typeface="Bookman Old Style" pitchFamily="18" charset="0"/>
              <a:ea typeface="Times New Roman" pitchFamily="18" charset="0"/>
              <a:cs typeface="Verdana" pitchFamily="34" charset="0"/>
            </a:endParaRPr>
          </a:p>
          <a:p>
            <a:pPr algn="r" eaLnBrk="0" hangingPunct="0"/>
            <a:endParaRPr lang="ru-RU" sz="1400" i="1">
              <a:solidFill>
                <a:srgbClr val="000000"/>
              </a:solidFill>
              <a:latin typeface="Bookman Old Style" pitchFamily="18" charset="0"/>
              <a:ea typeface="Times New Roman" pitchFamily="18" charset="0"/>
              <a:cs typeface="Verdana" pitchFamily="34" charset="0"/>
            </a:endParaRPr>
          </a:p>
          <a:p>
            <a:pPr algn="r" eaLnBrk="0" hangingPunct="0"/>
            <a:r>
              <a:rPr lang="ru-RU" sz="1400" i="1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Verdana" pitchFamily="34" charset="0"/>
              </a:rPr>
              <a:t>(С. Золотцев)</a:t>
            </a:r>
            <a:endParaRPr lang="ru-RU" sz="1400" i="1">
              <a:latin typeface="Bookman Old Style" pitchFamily="18" charset="0"/>
              <a:ea typeface="Times New Roman" pitchFamily="18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081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Art-Metropol" pitchFamily="2" charset="0"/>
              </a:rPr>
              <a:t>Юпитер</a:t>
            </a:r>
            <a:r>
              <a:rPr lang="ru-RU" sz="1200" dirty="0" smtClean="0">
                <a:latin typeface="Arial Black" pitchFamily="34" charset="0"/>
              </a:rPr>
              <a:t> — пятая планета от Солнца, названная в честь самого главного римского бога — Юпитера. Это самая большая планета Солнечной системы. Она настолько велика, что все остальные планеты могли бы поместиться в нее. Юпитер —- гигантский шар, состоящий из жидкости и газа.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>
              <a:latin typeface="BeeskneesCTT" pitchFamily="2" charset="0"/>
            </a:endParaRP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r="270" b="7664"/>
          <a:stretch>
            <a:fillRect/>
          </a:stretch>
        </p:blipFill>
        <p:spPr>
          <a:xfrm>
            <a:off x="323850" y="1196975"/>
            <a:ext cx="5256213" cy="5256213"/>
          </a:xfrm>
          <a:noFill/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5795963" y="1268413"/>
            <a:ext cx="2808287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Bookman Old Style" pitchFamily="18" charset="0"/>
              </a:rPr>
              <a:t>Юпитер - царь планет! </a:t>
            </a:r>
            <a:br>
              <a:rPr lang="ru-RU" sz="1400" b="1">
                <a:latin typeface="Bookman Old Style" pitchFamily="18" charset="0"/>
              </a:rPr>
            </a:br>
            <a:r>
              <a:rPr lang="ru-RU" sz="1400" b="1">
                <a:latin typeface="Bookman Old Style" pitchFamily="18" charset="0"/>
              </a:rPr>
              <a:t>В тельняшке облаков </a:t>
            </a:r>
            <a:br>
              <a:rPr lang="ru-RU" sz="1400" b="1">
                <a:latin typeface="Bookman Old Style" pitchFamily="18" charset="0"/>
              </a:rPr>
            </a:br>
            <a:r>
              <a:rPr lang="ru-RU" sz="1400" b="1">
                <a:latin typeface="Bookman Old Style" pitchFamily="18" charset="0"/>
              </a:rPr>
              <a:t>Вращаться не спешит - </a:t>
            </a:r>
            <a:br>
              <a:rPr lang="ru-RU" sz="1400" b="1">
                <a:latin typeface="Bookman Old Style" pitchFamily="18" charset="0"/>
              </a:rPr>
            </a:br>
            <a:r>
              <a:rPr lang="ru-RU" sz="1400" b="1">
                <a:latin typeface="Bookman Old Style" pitchFamily="18" charset="0"/>
              </a:rPr>
              <a:t>Уж нрав его таков! </a:t>
            </a:r>
            <a:br>
              <a:rPr lang="ru-RU" sz="1400" b="1">
                <a:latin typeface="Bookman Old Style" pitchFamily="18" charset="0"/>
              </a:rPr>
            </a:br>
            <a:r>
              <a:rPr lang="ru-RU" sz="1400" b="1">
                <a:latin typeface="Bookman Old Style" pitchFamily="18" charset="0"/>
              </a:rPr>
              <a:t>Двенадцать на Земле, </a:t>
            </a:r>
            <a:br>
              <a:rPr lang="ru-RU" sz="1400" b="1">
                <a:latin typeface="Bookman Old Style" pitchFamily="18" charset="0"/>
              </a:rPr>
            </a:br>
            <a:r>
              <a:rPr lang="ru-RU" sz="1400" b="1">
                <a:latin typeface="Bookman Old Style" pitchFamily="18" charset="0"/>
              </a:rPr>
              <a:t>А здесь лишь год пройдет! </a:t>
            </a:r>
            <a:br>
              <a:rPr lang="ru-RU" sz="1400" b="1">
                <a:latin typeface="Bookman Old Style" pitchFamily="18" charset="0"/>
              </a:rPr>
            </a:br>
            <a:r>
              <a:rPr lang="ru-RU" sz="1400" b="1">
                <a:latin typeface="Bookman Old Style" pitchFamily="18" charset="0"/>
              </a:rPr>
              <a:t>Уж очень он тяжел </a:t>
            </a:r>
            <a:br>
              <a:rPr lang="ru-RU" sz="1400" b="1">
                <a:latin typeface="Bookman Old Style" pitchFamily="18" charset="0"/>
              </a:rPr>
            </a:br>
            <a:r>
              <a:rPr lang="ru-RU" sz="1400" b="1">
                <a:latin typeface="Bookman Old Style" pitchFamily="18" charset="0"/>
              </a:rPr>
              <a:t>И медленно плывет. </a:t>
            </a:r>
          </a:p>
          <a:p>
            <a:r>
              <a:rPr lang="ru-RU" sz="1400" b="1">
                <a:latin typeface="Bookman Old Style" pitchFamily="18" charset="0"/>
              </a:rPr>
              <a:t>А на груди его </a:t>
            </a:r>
            <a:br>
              <a:rPr lang="ru-RU" sz="1400" b="1">
                <a:latin typeface="Bookman Old Style" pitchFamily="18" charset="0"/>
              </a:rPr>
            </a:br>
            <a:r>
              <a:rPr lang="ru-RU" sz="1400" b="1">
                <a:latin typeface="Bookman Old Style" pitchFamily="18" charset="0"/>
              </a:rPr>
              <a:t>Есть «красное пятно». </a:t>
            </a:r>
            <a:br>
              <a:rPr lang="ru-RU" sz="1400" b="1">
                <a:latin typeface="Bookman Old Style" pitchFamily="18" charset="0"/>
              </a:rPr>
            </a:br>
            <a:r>
              <a:rPr lang="ru-RU" sz="1400" b="1">
                <a:latin typeface="Bookman Old Style" pitchFamily="18" charset="0"/>
              </a:rPr>
              <a:t>Откуда появилось? </a:t>
            </a:r>
            <a:br>
              <a:rPr lang="ru-RU" sz="1400" b="1">
                <a:latin typeface="Bookman Old Style" pitchFamily="18" charset="0"/>
              </a:rPr>
            </a:br>
            <a:r>
              <a:rPr lang="ru-RU" sz="1400" b="1">
                <a:latin typeface="Bookman Old Style" pitchFamily="18" charset="0"/>
              </a:rPr>
              <a:t>Пока не решено! </a:t>
            </a:r>
            <a:br>
              <a:rPr lang="ru-RU" sz="1400" b="1">
                <a:latin typeface="Bookman Old Style" pitchFamily="18" charset="0"/>
              </a:rPr>
            </a:br>
            <a:r>
              <a:rPr lang="ru-RU" sz="1400" b="1">
                <a:latin typeface="Bookman Old Style" pitchFamily="18" charset="0"/>
              </a:rPr>
              <a:t>А если б мы с тобой </a:t>
            </a:r>
            <a:br>
              <a:rPr lang="ru-RU" sz="1400" b="1">
                <a:latin typeface="Bookman Old Style" pitchFamily="18" charset="0"/>
              </a:rPr>
            </a:br>
            <a:r>
              <a:rPr lang="ru-RU" sz="1400" b="1">
                <a:latin typeface="Bookman Old Style" pitchFamily="18" charset="0"/>
              </a:rPr>
              <a:t>Вдруг оказались там, </a:t>
            </a:r>
            <a:br>
              <a:rPr lang="ru-RU" sz="1400" b="1">
                <a:latin typeface="Bookman Old Style" pitchFamily="18" charset="0"/>
              </a:rPr>
            </a:br>
            <a:r>
              <a:rPr lang="ru-RU" sz="1400" b="1">
                <a:latin typeface="Bookman Old Style" pitchFamily="18" charset="0"/>
              </a:rPr>
              <a:t>То весил бы ты там </a:t>
            </a:r>
            <a:br>
              <a:rPr lang="ru-RU" sz="1400" b="1">
                <a:latin typeface="Bookman Old Style" pitchFamily="18" charset="0"/>
              </a:rPr>
            </a:br>
            <a:r>
              <a:rPr lang="ru-RU" sz="1400" b="1">
                <a:latin typeface="Bookman Old Style" pitchFamily="18" charset="0"/>
              </a:rPr>
              <a:t>Полсотни килограмм! </a:t>
            </a:r>
            <a:br>
              <a:rPr lang="ru-RU" sz="1400" b="1">
                <a:latin typeface="Bookman Old Style" pitchFamily="18" charset="0"/>
              </a:rPr>
            </a:br>
            <a:r>
              <a:rPr lang="ru-RU" sz="1400" b="1">
                <a:latin typeface="Bookman Old Style" pitchFamily="18" charset="0"/>
              </a:rPr>
              <a:t>А наступить ногой </a:t>
            </a:r>
            <a:br>
              <a:rPr lang="ru-RU" sz="1400" b="1">
                <a:latin typeface="Bookman Old Style" pitchFamily="18" charset="0"/>
              </a:rPr>
            </a:br>
            <a:r>
              <a:rPr lang="ru-RU" sz="1400" b="1">
                <a:latin typeface="Bookman Old Style" pitchFamily="18" charset="0"/>
              </a:rPr>
              <a:t>Так просто невозможно, </a:t>
            </a:r>
            <a:br>
              <a:rPr lang="ru-RU" sz="1400" b="1">
                <a:latin typeface="Bookman Old Style" pitchFamily="18" charset="0"/>
              </a:rPr>
            </a:br>
            <a:r>
              <a:rPr lang="ru-RU" sz="1400" b="1">
                <a:latin typeface="Bookman Old Style" pitchFamily="18" charset="0"/>
              </a:rPr>
              <a:t>Ведь жидкая планета, </a:t>
            </a:r>
            <a:br>
              <a:rPr lang="ru-RU" sz="1400" b="1">
                <a:latin typeface="Bookman Old Style" pitchFamily="18" charset="0"/>
              </a:rPr>
            </a:br>
            <a:r>
              <a:rPr lang="ru-RU" sz="1400" b="1">
                <a:latin typeface="Bookman Old Style" pitchFamily="18" charset="0"/>
              </a:rPr>
              <a:t>И утонуть в ней можно!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115212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latin typeface="Art-Metropol" pitchFamily="2" charset="0"/>
              </a:rPr>
              <a:t>Сатурн</a:t>
            </a:r>
            <a:r>
              <a:rPr lang="ru-RU" sz="1400" dirty="0" smtClean="0">
                <a:latin typeface="Arial Black" pitchFamily="34" charset="0"/>
              </a:rPr>
              <a:t> — шестая планета Солнечной системы. Названа в честь бога Сатурна, отца Юпитера. Сатурн — это большой шар, состоящий из жидкости и газа. Планета известна своими великолепными кольцами. Каждое из колец Сатурна состоит из газов, частиц льда, камней и песка.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Arial Black" pitchFamily="34" charset="0"/>
            </a:endParaRP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492500" y="1700213"/>
            <a:ext cx="5437188" cy="4752975"/>
          </a:xfrm>
          <a:noFill/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07950" y="1587500"/>
            <a:ext cx="33845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Verdana" pitchFamily="34" charset="0"/>
              </a:rPr>
              <a:t>У каждой планеты есть </a:t>
            </a:r>
          </a:p>
          <a:p>
            <a:pPr algn="r"/>
            <a:r>
              <a:rPr lang="ru-RU" sz="1400" b="1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Verdana" pitchFamily="34" charset="0"/>
              </a:rPr>
              <a:t>что-то свое, </a:t>
            </a:r>
            <a:endParaRPr lang="ru-RU" sz="1600" b="1">
              <a:latin typeface="Bookman Old Style" pitchFamily="18" charset="0"/>
              <a:ea typeface="Times New Roman" pitchFamily="18" charset="0"/>
              <a:cs typeface="Verdana" pitchFamily="34" charset="0"/>
            </a:endParaRPr>
          </a:p>
          <a:p>
            <a:pPr eaLnBrk="0" hangingPunct="0"/>
            <a:r>
              <a:rPr lang="ru-RU" sz="1400" b="1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Verdana" pitchFamily="34" charset="0"/>
              </a:rPr>
              <a:t>Что ярче всего отличает ее. </a:t>
            </a:r>
            <a:endParaRPr lang="ru-RU" sz="1600" b="1">
              <a:latin typeface="Bookman Old Style" pitchFamily="18" charset="0"/>
              <a:ea typeface="Times New Roman" pitchFamily="18" charset="0"/>
              <a:cs typeface="Verdana" pitchFamily="34" charset="0"/>
            </a:endParaRPr>
          </a:p>
          <a:p>
            <a:pPr eaLnBrk="0" hangingPunct="0"/>
            <a:r>
              <a:rPr lang="ru-RU" sz="1400" b="1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Verdana" pitchFamily="34" charset="0"/>
              </a:rPr>
              <a:t>Сатурн непременно узнаешь </a:t>
            </a:r>
          </a:p>
          <a:p>
            <a:pPr algn="r" eaLnBrk="0" hangingPunct="0"/>
            <a:r>
              <a:rPr lang="ru-RU" sz="1400" b="1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Verdana" pitchFamily="34" charset="0"/>
              </a:rPr>
              <a:t>в лицо — </a:t>
            </a:r>
            <a:endParaRPr lang="ru-RU" sz="1600" b="1">
              <a:latin typeface="Bookman Old Style" pitchFamily="18" charset="0"/>
              <a:ea typeface="Times New Roman" pitchFamily="18" charset="0"/>
              <a:cs typeface="Verdana" pitchFamily="34" charset="0"/>
            </a:endParaRPr>
          </a:p>
          <a:p>
            <a:pPr eaLnBrk="0" hangingPunct="0"/>
            <a:r>
              <a:rPr lang="ru-RU" sz="1400" b="1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Verdana" pitchFamily="34" charset="0"/>
              </a:rPr>
              <a:t>Его окружает большое кольцо. </a:t>
            </a:r>
            <a:endParaRPr lang="ru-RU" sz="1600" b="1">
              <a:latin typeface="Bookman Old Style" pitchFamily="18" charset="0"/>
              <a:ea typeface="Times New Roman" pitchFamily="18" charset="0"/>
              <a:cs typeface="Verdana" pitchFamily="34" charset="0"/>
            </a:endParaRPr>
          </a:p>
          <a:p>
            <a:pPr eaLnBrk="0" hangingPunct="0"/>
            <a:r>
              <a:rPr lang="ru-RU" sz="1400" b="1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Verdana" pitchFamily="34" charset="0"/>
              </a:rPr>
              <a:t>Оно не сплошное, из разных </a:t>
            </a:r>
          </a:p>
          <a:p>
            <a:pPr algn="r" eaLnBrk="0" hangingPunct="0"/>
            <a:r>
              <a:rPr lang="ru-RU" sz="1400" b="1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Verdana" pitchFamily="34" charset="0"/>
              </a:rPr>
              <a:t>полос.</a:t>
            </a:r>
            <a:endParaRPr lang="ru-RU" sz="1600" b="1">
              <a:latin typeface="Bookman Old Style" pitchFamily="18" charset="0"/>
              <a:ea typeface="Times New Roman" pitchFamily="18" charset="0"/>
              <a:cs typeface="Verdana" pitchFamily="34" charset="0"/>
            </a:endParaRPr>
          </a:p>
          <a:p>
            <a:pPr eaLnBrk="0" hangingPunct="0"/>
            <a:r>
              <a:rPr lang="ru-RU" sz="1400" b="1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Verdana" pitchFamily="34" charset="0"/>
              </a:rPr>
              <a:t>Ученые вот как решили вопрос: </a:t>
            </a:r>
            <a:endParaRPr lang="ru-RU" sz="1600" b="1">
              <a:latin typeface="Bookman Old Style" pitchFamily="18" charset="0"/>
              <a:ea typeface="Times New Roman" pitchFamily="18" charset="0"/>
              <a:cs typeface="Verdana" pitchFamily="34" charset="0"/>
            </a:endParaRPr>
          </a:p>
          <a:p>
            <a:pPr eaLnBrk="0" hangingPunct="0"/>
            <a:r>
              <a:rPr lang="ru-RU" sz="1400" b="1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Verdana" pitchFamily="34" charset="0"/>
              </a:rPr>
              <a:t>Когда-то давно там замерзла </a:t>
            </a:r>
          </a:p>
          <a:p>
            <a:pPr algn="r" eaLnBrk="0" hangingPunct="0"/>
            <a:r>
              <a:rPr lang="ru-RU" sz="1400" b="1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Verdana" pitchFamily="34" charset="0"/>
              </a:rPr>
              <a:t>вода, </a:t>
            </a:r>
            <a:endParaRPr lang="ru-RU" sz="1600" b="1">
              <a:latin typeface="Bookman Old Style" pitchFamily="18" charset="0"/>
              <a:ea typeface="Times New Roman" pitchFamily="18" charset="0"/>
              <a:cs typeface="Verdana" pitchFamily="34" charset="0"/>
            </a:endParaRPr>
          </a:p>
          <a:p>
            <a:pPr eaLnBrk="0" hangingPunct="0"/>
            <a:r>
              <a:rPr lang="ru-RU" sz="1400" b="1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Verdana" pitchFamily="34" charset="0"/>
              </a:rPr>
              <a:t>И кольца Сатурна из снега и </a:t>
            </a:r>
          </a:p>
          <a:p>
            <a:pPr algn="r" eaLnBrk="0" hangingPunct="0"/>
            <a:r>
              <a:rPr lang="ru-RU" sz="1400" b="1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Verdana" pitchFamily="34" charset="0"/>
              </a:rPr>
              <a:t>льда.</a:t>
            </a:r>
            <a:endParaRPr lang="ru-RU" sz="1600" b="1">
              <a:latin typeface="Bookman Old Style" pitchFamily="18" charset="0"/>
              <a:ea typeface="Times New Roman" pitchFamily="18" charset="0"/>
              <a:cs typeface="Verdana" pitchFamily="34" charset="0"/>
            </a:endParaRPr>
          </a:p>
          <a:p>
            <a:pPr algn="r" eaLnBrk="0" hangingPunct="0"/>
            <a:endParaRPr lang="ru-RU" sz="1400" i="1">
              <a:solidFill>
                <a:srgbClr val="000000"/>
              </a:solidFill>
              <a:latin typeface="Bookman Old Style" pitchFamily="18" charset="0"/>
              <a:ea typeface="Times New Roman" pitchFamily="18" charset="0"/>
              <a:cs typeface="Verdana" pitchFamily="34" charset="0"/>
            </a:endParaRPr>
          </a:p>
          <a:p>
            <a:pPr algn="r" eaLnBrk="0" hangingPunct="0"/>
            <a:r>
              <a:rPr lang="ru-RU" sz="1400" i="1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Verdana" pitchFamily="34" charset="0"/>
              </a:rPr>
              <a:t>(Р. Алдонина)</a:t>
            </a:r>
            <a:endParaRPr lang="ru-RU" sz="4000" i="1">
              <a:latin typeface="Bookman Old Style" pitchFamily="18" charset="0"/>
              <a:ea typeface="Times New Roman" pitchFamily="18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137</TotalTime>
  <Words>773</Words>
  <Application>Microsoft Office PowerPoint</Application>
  <PresentationFormat>Экран (4:3)</PresentationFormat>
  <Paragraphs>104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Franklin Gothic Medium</vt:lpstr>
      <vt:lpstr>Franklin Gothic Book</vt:lpstr>
      <vt:lpstr>Wingdings 2</vt:lpstr>
      <vt:lpstr>Calibri</vt:lpstr>
      <vt:lpstr>Bookman Old Style</vt:lpstr>
      <vt:lpstr>Times New Roman</vt:lpstr>
      <vt:lpstr>Verdana</vt:lpstr>
      <vt:lpstr>Трек</vt:lpstr>
      <vt:lpstr>ПУТЕШЕСТВИЕ  ПО СОЛНЕЧНОЙ  СИСТЕМЕ</vt:lpstr>
      <vt:lpstr>Цель: </vt:lpstr>
      <vt:lpstr>В Солнечной системе девять планет. Большинство их астрономы назвали в честь греческих или римских богов. </vt:lpstr>
      <vt:lpstr> Меркурий – самая  близкая к Солнцу планета. Названа в честь крылатого бога – Меркурия. Ее поверхность каменистая и пустынная, на планете нет ни воды, ни воздуха. </vt:lpstr>
      <vt:lpstr>ВЕНЕРА – ВТОРАЯ ОТ СОЛНЦА ПЛАНЕТА. НАЗВАНА В ЧЕСТЬ БОГИНИ ЛЮБВИ И КРАСОТЫ — ВЕНЕРЫ. ПОКРЫТА ВЕНЕРА ТОЛСТЫМИ СЛОЯМИ ОБЛАКОВ, КОТОРЫЕ СКРЫВАЮТ ПОВЕРХНОСТЬ ПЛАНЕТЫ. ЗДЕСЬ ЦАРИТ ИСПЕПЕЛЯЮЩАЯ ЖАРА. ТАМ НАСТОЛЬКО ЖАРКО, ЧТО МОЖНО ЗА НЕСКОЛЬКО СЕКУНД ИСПЕЧЬ ПИРОГ БЕЗ ДУХОВКИ. ВЕНЕРА — САМАЯ ЯРКАЯ ПЛАНЕТА НА НЕБЕ. </vt:lpstr>
      <vt:lpstr>Земля —  третья от Солнца планета. Планета находится на таком расстоянии от Солнца, что температура на ней не бывает ни слишком высокой, ни слишком низкой, и есть достаточное количество воды, поэтому на Земле есть жизнь. Земля имеет свой спутник — Луну.</vt:lpstr>
      <vt:lpstr>Марс — четвертая планета Солнечной системы. Названа именем бога войны — Марса. Марс — единственная похожая на Землю планета тем, что имеет четыре времени года, ледяные полярные шапки и каналы, напоминающие высохшие русла рек. До того как ученые узнали, что на Марсе нет жизни, люди верили, что там живут загадочные существа — марсиане. </vt:lpstr>
      <vt:lpstr>Юпитер — пятая планета от Солнца, названная в честь самого главного римского бога — Юпитера. Это самая большая планета Солнечной системы. Она настолько велика, что все остальные планеты могли бы поместиться в нее. Юпитер —- гигантский шар, состоящий из жидкости и газа. </vt:lpstr>
      <vt:lpstr>Сатурн — шестая планета Солнечной системы. Названа в честь бога Сатурна, отца Юпитера. Сатурн — это большой шар, состоящий из жидкости и газа. Планета известна своими великолепными кольцами. Каждое из колец Сатурна состоит из газов, частиц льда, камней и песка. </vt:lpstr>
      <vt:lpstr>Уран — седьмая планета от Солнца. Названа в честь отца Сатурна — Урана. Это единственная планета Солнечной системы, которая вращается вокруг Солнца, как бы лежа на боку. Ее называют «лежачая планета».</vt:lpstr>
      <vt:lpstr>Нептун — восьмая планета от Солнца. Названа в честь римского бога моря — Нептуна, потому что она холодная и синяя. Это громадный шар, состоящий из газа и жидкости. Нептун можно увидеть только в телескоп. На поверхности планеты дуют самые сильные ветры в Солнечной системе, развивающие скорость свыше 2000 км/ч, это в 2 раза быстрее, чем скорость реактивного лайнера. </vt:lpstr>
      <vt:lpstr>Плутон — девятая (самая удаленная) планета от Солнца. Названа в честь бога подземного мира. Нам очень мало известно о Плутоне, поскольку к нему не посылали автоматических станций. </vt:lpstr>
      <vt:lpstr>Слайд 13</vt:lpstr>
      <vt:lpstr>В презентации использованы материалы: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ПО СОЛНЕЧНОЙ  СИСТЕМЕ</dc:title>
  <dc:creator>VASILEK</dc:creator>
  <cp:lastModifiedBy>VASILEK</cp:lastModifiedBy>
  <cp:revision>17</cp:revision>
  <dcterms:created xsi:type="dcterms:W3CDTF">2011-04-11T06:03:37Z</dcterms:created>
  <dcterms:modified xsi:type="dcterms:W3CDTF">2012-08-29T11:18:27Z</dcterms:modified>
</cp:coreProperties>
</file>