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2" r:id="rId4"/>
    <p:sldId id="257" r:id="rId5"/>
    <p:sldId id="258" r:id="rId6"/>
    <p:sldId id="259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4" r:id="rId19"/>
    <p:sldId id="275" r:id="rId20"/>
    <p:sldId id="26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409E-57DA-4853-9B70-40CB3A21543B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B27F-041A-4723-91C4-6A78CD968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9231-E22C-4C6F-8555-492541CC5383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8050-7360-4F02-BA39-71610A85E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BE8B-33B2-46E2-8A4A-641A056CEE07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7BF3-496E-4FF9-ADCE-843A2DBF8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A426-6624-4825-9344-DDBDA02F3ACE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DD84-3E36-42F5-BD68-46476748A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7360-DBB1-49F6-8654-0CFDFE394DC9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BCAE-0DA5-4567-AB43-AE4C2563B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2674-517F-47D7-A4A1-45240C18EB79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22F9-DE6E-49EB-A911-10E3A1BF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F6EA-9DE8-4494-B75A-EAF1E0A26F49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7AD6-FACB-4A03-A1DB-75B69D1BC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3A8C-AD12-447E-8498-7A7E843DD779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CD3D-10FF-45C2-B844-917C2B288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E3E8-4214-47FA-B057-63B3E50BC9B1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5A689-4E4D-4AF8-82D7-1D3466B52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4515-8107-4171-8924-BE3E950B2078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7D4F-F5F8-49FB-B864-25A62FB20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FF32-51A3-4B12-A6B5-DFAF8EB3C978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60C8-2D33-41DC-B3A4-A97E62399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8BE7B-1C9F-40CE-91E1-BFA3FF093E7B}" type="datetimeFigureOut">
              <a:rPr lang="en-US"/>
              <a:pPr>
                <a:defRPr/>
              </a:pPr>
              <a:t>4/12/2014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BF3152-6680-4E6A-AF54-4344297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9800"/>
            <a:ext cx="8839200" cy="3355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Городской конкурс</a:t>
            </a:r>
            <a:br>
              <a:rPr lang="ru-RU" sz="4000" dirty="0" smtClean="0"/>
            </a:br>
            <a:r>
              <a:rPr lang="ru-RU" sz="4000" dirty="0" smtClean="0"/>
              <a:t> «Мир большого спорта»</a:t>
            </a:r>
            <a:br>
              <a:rPr lang="ru-RU" sz="4000" dirty="0" smtClean="0"/>
            </a:br>
            <a:r>
              <a:rPr lang="ru-RU" sz="4000" dirty="0" smtClean="0"/>
              <a:t>Сюжетно-ролевая игра</a:t>
            </a:r>
            <a:br>
              <a:rPr lang="ru-RU" sz="4000" dirty="0" smtClean="0"/>
            </a:br>
            <a:r>
              <a:rPr lang="ru-RU" sz="4000" dirty="0" smtClean="0"/>
              <a:t>«Фигурное катание»</a:t>
            </a:r>
            <a:br>
              <a:rPr lang="ru-RU" sz="4000" dirty="0" smtClean="0"/>
            </a:br>
            <a:r>
              <a:rPr lang="ru-RU" sz="4000" dirty="0" smtClean="0"/>
              <a:t>в подготовительной к школе группе</a:t>
            </a:r>
            <a:br>
              <a:rPr lang="ru-RU" sz="4000" dirty="0" smtClean="0"/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с задержкой психического развития</a:t>
            </a:r>
            <a: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1219200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b="1" i="1" dirty="0" smtClean="0"/>
              <a:t>МДОУ «Детский сад </a:t>
            </a:r>
            <a:r>
              <a:rPr lang="ru-RU" b="1" i="1" smtClean="0"/>
              <a:t>компенсирующего вида </a:t>
            </a:r>
            <a:r>
              <a:rPr lang="ru-RU" b="1" i="1" dirty="0" smtClean="0"/>
              <a:t>№111 «Медвежонок» 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81600" y="5486400"/>
            <a:ext cx="3581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+mn-lt"/>
                <a:cs typeface="+mn-cs"/>
              </a:rPr>
              <a:t>Подготовила и провела воспитатель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  <a:latin typeface="+mn-lt"/>
                <a:cs typeface="+mn-cs"/>
              </a:rPr>
              <a:t>Булеева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+mn-lt"/>
                <a:cs typeface="+mn-cs"/>
              </a:rPr>
              <a:t> Елена Геннадьевна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867400"/>
            <a:ext cx="2895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г.Вологда  2014г.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«Готовим выступление» - тренер вместе с фигуристами подбирает мелодию и движения к танцу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7" name="Рисунок 4" descr="IMG_047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231606">
            <a:off x="2677170" y="3242153"/>
            <a:ext cx="2375488" cy="316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8" name="Рисунок 5" descr="IMG_047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1400" y="1676400"/>
            <a:ext cx="3759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6" name="Содержимое 3" descr="IMG_0480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 rot="21126720">
            <a:off x="511377" y="1705495"/>
            <a:ext cx="2789238" cy="209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Придумывание наград, Олимпийского факела и их создание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3" name="Рисунок 6" descr="IMG_064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9400" y="1066800"/>
            <a:ext cx="3352800" cy="2514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2532" name="Рисунок 5" descr="IMG_066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20011">
            <a:off x="6477000" y="2057400"/>
            <a:ext cx="1752600" cy="2336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2531" name="Рисунок 4" descr="IMG_066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977986">
            <a:off x="685800" y="2133600"/>
            <a:ext cx="1752600" cy="2336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2530" name="Содержимое 3" descr="IMG_0527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505200" y="3886200"/>
            <a:ext cx="1885950" cy="2514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III</a:t>
            </a:r>
            <a:r>
              <a:rPr lang="ru-RU" dirty="0" smtClean="0"/>
              <a:t> этап</a:t>
            </a:r>
            <a:br>
              <a:rPr lang="ru-RU" dirty="0" smtClean="0"/>
            </a:br>
            <a:r>
              <a:rPr lang="ru-RU" dirty="0" smtClean="0"/>
              <a:t>Игровая деятельность детей</a:t>
            </a:r>
            <a:endParaRPr lang="ru-RU" dirty="0"/>
          </a:p>
        </p:txBody>
      </p:sp>
      <p:pic>
        <p:nvPicPr>
          <p:cNvPr id="23554" name="Содержимое 3" descr="1524a1758058858c4c1daffdf6295d7c_116348_1843_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6088" y="1935163"/>
            <a:ext cx="57118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«Вынос Олимпийского факела под Гимн Олимпиады»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Содержимое 3" descr="Радуж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90800"/>
            <a:ext cx="4572000" cy="3307080"/>
          </a:xfrm>
        </p:spPr>
      </p:pic>
      <p:pic>
        <p:nvPicPr>
          <p:cNvPr id="10" name="Рисунок 9" descr="IMG_0703и-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05400" y="1828800"/>
            <a:ext cx="3218599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«Продажа билетов на соревнование» - приобретение билетов болельщиками за наличный и безналичный расчёт</a:t>
            </a:r>
            <a:endParaRPr lang="ru-RU" sz="2800" dirty="0"/>
          </a:p>
        </p:txBody>
      </p:sp>
      <p:pic>
        <p:nvPicPr>
          <p:cNvPr id="25602" name="Содержимое 3" descr="IMG_067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81150"/>
          </a:xfrm>
        </p:spPr>
        <p:txBody>
          <a:bodyPr/>
          <a:lstStyle/>
          <a:p>
            <a:r>
              <a:rPr lang="ru-RU" sz="2800" dirty="0" smtClean="0"/>
              <a:t>«Соревнование начинается» - напутствие тренером спортсменов, объявление комментатором о начале выступления фигуристов и о судейской работе, выступление фигуристов, поддержка болельщиками, фотографирование выступления</a:t>
            </a:r>
          </a:p>
        </p:txBody>
      </p:sp>
      <p:pic>
        <p:nvPicPr>
          <p:cNvPr id="26626" name="Содержимое 3" descr="IMG_06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0935567">
            <a:off x="320233" y="2600571"/>
            <a:ext cx="2676633" cy="200704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6627" name="Рисунок 5" descr="IMG_068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18512">
            <a:off x="6049131" y="2545477"/>
            <a:ext cx="2714718" cy="203645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6628" name="Рисунок 7" descr="IMG_069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2800" y="2438400"/>
            <a:ext cx="2438400" cy="18288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6629" name="Рисунок 10" descr="IMG_067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0400" y="4419600"/>
            <a:ext cx="2743200" cy="20574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6630" name="Рисунок 11" descr="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8200" y="4800600"/>
            <a:ext cx="20113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2" descr="1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72200" y="4800600"/>
            <a:ext cx="1752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«Работа судей» - выставление оценок после каждого выступления, подсчёт голосов</a:t>
            </a:r>
          </a:p>
        </p:txBody>
      </p:sp>
      <p:pic>
        <p:nvPicPr>
          <p:cNvPr id="27650" name="Содержимое 3" descr="IMG_06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24200" y="4343400"/>
            <a:ext cx="2895600" cy="21717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Рисунок 4" descr="IMG_067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24549">
            <a:off x="354533" y="2537733"/>
            <a:ext cx="2641600" cy="19812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Рисунок 5" descr="IMG_068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0400" y="1981200"/>
            <a:ext cx="2641600" cy="19812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Рисунок 6" descr="IMG_069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812281">
            <a:off x="6138791" y="2643863"/>
            <a:ext cx="2641600" cy="19812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sz="3100" dirty="0" smtClean="0"/>
              <a:t>«Награждение победителей » - вручение наград, слушание гимна Российской Федерации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8675" name="Рисунок 6" descr="mascots_winners_102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76800" y="23622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IMG_0702=в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838200" y="1752600"/>
            <a:ext cx="3099500" cy="43894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Создание проблемных ситуаций:</a:t>
            </a: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фигурист получил травму;</a:t>
            </a:r>
          </a:p>
          <a:p>
            <a:r>
              <a:rPr lang="ru-RU" smtClean="0"/>
              <a:t>неудачное выступление спортсмена</a:t>
            </a:r>
          </a:p>
        </p:txBody>
      </p:sp>
      <p:pic>
        <p:nvPicPr>
          <p:cNvPr id="29699" name="Рисунок 3" descr="rue982d7a54bc.jpe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3581400"/>
            <a:ext cx="3276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700" name="Рисунок 4" descr="946808_origina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581400"/>
            <a:ext cx="316811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Виноградова Н.А., Позднякова Н.В. Сюжетно-ролевые игры для старших дошкольников. – Айрис-пресс. 2009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 Интерактивная предметно-развивающая и игровая среда детского сада/Н. А. Виноградова, Н. В. </a:t>
            </a:r>
            <a:r>
              <a:rPr lang="ru-RU" sz="2000" dirty="0" err="1" smtClean="0">
                <a:latin typeface="+mj-lt"/>
              </a:rPr>
              <a:t>Микляева</a:t>
            </a:r>
            <a:r>
              <a:rPr lang="ru-RU" sz="2000" dirty="0" smtClean="0">
                <a:latin typeface="+mj-lt"/>
              </a:rPr>
              <a:t> – </a:t>
            </a:r>
            <a:r>
              <a:rPr lang="ru-RU" sz="2000" dirty="0" err="1" smtClean="0">
                <a:latin typeface="+mj-lt"/>
              </a:rPr>
              <a:t>М.:Перспектива</a:t>
            </a:r>
            <a:r>
              <a:rPr lang="ru-RU" sz="2000" dirty="0" smtClean="0">
                <a:latin typeface="+mj-lt"/>
              </a:rPr>
              <a:t>, 2011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Лебедева С.А. Игра и её развитие у детей. – Шуя изд-во. «Весть» ГОУ ВПО «ШГПУ» - 2007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Солнцева О.В. Дошкольник в мире игры. Сопровождение сюжетных игр детей. – СПб.; Речь; М.: Сфера, 2010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err="1" smtClean="0">
                <a:latin typeface="+mj-lt"/>
              </a:rPr>
              <a:t>Спецкурc</a:t>
            </a:r>
            <a:r>
              <a:rPr lang="ru-RU" sz="2000" dirty="0" smtClean="0">
                <a:latin typeface="+mj-lt"/>
              </a:rPr>
              <a:t>: Воспитание детей в игре. </a:t>
            </a:r>
            <a:r>
              <a:rPr lang="ru-RU" sz="2000" dirty="0" err="1" smtClean="0">
                <a:latin typeface="+mj-lt"/>
              </a:rPr>
              <a:t>Венгер</a:t>
            </a:r>
            <a:r>
              <a:rPr lang="ru-RU" sz="2000" dirty="0" smtClean="0">
                <a:latin typeface="+mj-lt"/>
              </a:rPr>
              <a:t> Л.А.. Сюжетно-ролевая игра и психическое развитие ребенка – М.: А.П.О., 1994.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 smtClean="0">
                <a:latin typeface="+mj-lt"/>
              </a:rPr>
              <a:t>Урунтаева</a:t>
            </a:r>
            <a:r>
              <a:rPr lang="ru-RU" sz="2000" dirty="0" smtClean="0">
                <a:latin typeface="+mj-lt"/>
              </a:rPr>
              <a:t> Г.А. Дошкольная психология </a:t>
            </a:r>
            <a:r>
              <a:rPr lang="ru-RU" sz="2000" dirty="0" err="1" smtClean="0">
                <a:latin typeface="+mj-lt"/>
              </a:rPr>
              <a:t>М.:Издательский</a:t>
            </a:r>
            <a:r>
              <a:rPr lang="ru-RU" sz="2000" dirty="0" smtClean="0">
                <a:latin typeface="+mj-lt"/>
              </a:rPr>
              <a:t> центр «Академия», 2006</a:t>
            </a:r>
          </a:p>
          <a:p>
            <a:pPr marL="457200" lvl="0" indent="-457200">
              <a:buFont typeface="+mj-lt"/>
              <a:buAutoNum type="arabicPeriod"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Цель: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обогащение знаний о зимнем виде спорта Фигурное катание;</a:t>
            </a:r>
          </a:p>
          <a:p>
            <a:r>
              <a:rPr lang="ru-RU" dirty="0" smtClean="0"/>
              <a:t>развитие желания у детей использовать в сюжетно-ролевых играх спортивную тематику</a:t>
            </a:r>
          </a:p>
        </p:txBody>
      </p:sp>
      <p:pic>
        <p:nvPicPr>
          <p:cNvPr id="4" name="Рисунок 3" descr="tal_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86200" y="3733800"/>
            <a:ext cx="2019626" cy="281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5" descr="79873020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1752600"/>
            <a:ext cx="3175000" cy="4389438"/>
          </a:xfrm>
        </p:spPr>
      </p:pic>
      <p:sp>
        <p:nvSpPr>
          <p:cNvPr id="4" name="Прямоугольник 3"/>
          <p:cNvSpPr/>
          <p:nvPr/>
        </p:nvSpPr>
        <p:spPr>
          <a:xfrm>
            <a:off x="4038600" y="3581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Наш адрес: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cs typeface="Times New Roman" pitchFamily="18" charset="0"/>
              </a:rPr>
              <a:t>Гоголя ул., д. 37,  г. Вологда, 160035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ctr" eaLnBrk="0" hangingPunct="0"/>
            <a:r>
              <a:rPr lang="ru-RU" b="1" i="1" dirty="0" smtClean="0">
                <a:solidFill>
                  <a:srgbClr val="0070C0"/>
                </a:solidFill>
                <a:cs typeface="Times New Roman" pitchFamily="18" charset="0"/>
              </a:rPr>
              <a:t>   Тел. (8172) 54 37 12, </a:t>
            </a:r>
          </a:p>
          <a:p>
            <a:pPr algn="ctr" eaLnBrk="0" hangingPunct="0"/>
            <a:r>
              <a:rPr lang="ru-RU" b="1" i="1" dirty="0" smtClean="0">
                <a:solidFill>
                  <a:srgbClr val="0070C0"/>
                </a:solidFill>
                <a:cs typeface="Times New Roman" pitchFamily="18" charset="0"/>
              </a:rPr>
              <a:t>Факс (8172) 54 86 98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ctr" eaLnBrk="0" hangingPunct="0"/>
            <a:r>
              <a:rPr lang="en-US" b="1" i="1" dirty="0" smtClean="0">
                <a:solidFill>
                  <a:srgbClr val="0070C0"/>
                </a:solidFill>
                <a:cs typeface="Times New Roman" pitchFamily="18" charset="0"/>
              </a:rPr>
              <a:t>E</a:t>
            </a:r>
            <a:r>
              <a:rPr lang="ru-RU" b="1" i="1" dirty="0" smtClean="0">
                <a:solidFill>
                  <a:srgbClr val="0070C0"/>
                </a:solidFill>
                <a:cs typeface="Times New Roman" pitchFamily="18" charset="0"/>
              </a:rPr>
              <a:t>-</a:t>
            </a:r>
            <a:r>
              <a:rPr lang="en-US" b="1" i="1" dirty="0" smtClean="0">
                <a:solidFill>
                  <a:srgbClr val="0070C0"/>
                </a:solidFill>
                <a:cs typeface="Times New Roman" pitchFamily="18" charset="0"/>
              </a:rPr>
              <a:t>mail</a:t>
            </a:r>
            <a:r>
              <a:rPr lang="ru-RU" b="1" i="1" dirty="0" smtClean="0">
                <a:solidFill>
                  <a:srgbClr val="0070C0"/>
                </a:solidFill>
                <a:cs typeface="Times New Roman" pitchFamily="18" charset="0"/>
              </a:rPr>
              <a:t>: </a:t>
            </a:r>
            <a:r>
              <a:rPr lang="en-US" b="1" i="1" u="sng" dirty="0" err="1" smtClean="0">
                <a:solidFill>
                  <a:srgbClr val="0070C0"/>
                </a:solidFill>
                <a:cs typeface="Times New Roman" pitchFamily="18" charset="0"/>
              </a:rPr>
              <a:t>dou</a:t>
            </a:r>
            <a:r>
              <a:rPr lang="ru-RU" b="1" i="1" u="sng" dirty="0" smtClean="0">
                <a:solidFill>
                  <a:srgbClr val="0070C0"/>
                </a:solidFill>
                <a:cs typeface="Times New Roman" pitchFamily="18" charset="0"/>
              </a:rPr>
              <a:t>111@</a:t>
            </a:r>
            <a:r>
              <a:rPr lang="en-US" b="1" i="1" u="sng" dirty="0" err="1" smtClean="0">
                <a:solidFill>
                  <a:srgbClr val="0070C0"/>
                </a:solidFill>
                <a:cs typeface="Times New Roman" pitchFamily="18" charset="0"/>
              </a:rPr>
              <a:t>vologda</a:t>
            </a:r>
            <a:r>
              <a:rPr lang="ru-RU" b="1" i="1" u="sng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  <a:r>
              <a:rPr lang="en-US" b="1" i="1" u="sng" dirty="0" err="1" smtClean="0">
                <a:solidFill>
                  <a:srgbClr val="0070C0"/>
                </a:solidFill>
                <a:cs typeface="Times New Roman" pitchFamily="18" charset="0"/>
              </a:rPr>
              <a:t>edu</a:t>
            </a:r>
            <a:r>
              <a:rPr lang="ru-RU" b="1" i="1" u="sng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  <a:r>
              <a:rPr lang="en-US" b="1" i="1" u="sng" dirty="0" err="1" smtClean="0">
                <a:solidFill>
                  <a:srgbClr val="0070C0"/>
                </a:solidFill>
                <a:cs typeface="Times New Roman" pitchFamily="18" charset="0"/>
              </a:rPr>
              <a:t>ru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594" y="762000"/>
            <a:ext cx="8881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Благодарим за внимание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Задачи: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побуждать детей более широко и творчески использовать в играх полученные знания о проведении и участии в спортивном соревновании;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воспитывать доброжелательное  отношение между детьми, умение учитывать желания товарищей, способствовать преодолению эгоцентризма, формированию совместной деятельности;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продолжать развивать самостоятельность в создании игровой среды;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формировать умение детей распределяться на подгруппы в соответствии с игровым сюжетом;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познакомить с новыми ролями (судья, фигурист, тренер, комментатор, болельщик) и  их ролевыми действиями;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формировать патриотические качества личности через игру;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развивать инициативу, организаторские и творческие способности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Оборудование: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олимпийская символика для </a:t>
            </a:r>
            <a:r>
              <a:rPr lang="ru-RU" smtClean="0"/>
              <a:t>оформления бортиков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медали и призы, </a:t>
            </a:r>
          </a:p>
          <a:p>
            <a:r>
              <a:rPr lang="ru-RU" dirty="0" smtClean="0"/>
              <a:t>фотоаппарат, </a:t>
            </a:r>
          </a:p>
          <a:p>
            <a:r>
              <a:rPr lang="ru-RU" dirty="0" smtClean="0"/>
              <a:t>вывеска «Билетная касса», </a:t>
            </a:r>
          </a:p>
          <a:p>
            <a:r>
              <a:rPr lang="ru-RU" dirty="0" smtClean="0"/>
              <a:t>билеты, </a:t>
            </a:r>
          </a:p>
          <a:p>
            <a:r>
              <a:rPr lang="ru-RU" dirty="0" smtClean="0"/>
              <a:t>судейские карточки, </a:t>
            </a:r>
          </a:p>
          <a:p>
            <a:r>
              <a:rPr lang="ru-RU" dirty="0" smtClean="0"/>
              <a:t>флаги, шарфики и флажки для болельщиков,</a:t>
            </a:r>
          </a:p>
          <a:p>
            <a:r>
              <a:rPr lang="ru-RU" dirty="0" smtClean="0"/>
              <a:t>Олимпийский факел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</a:t>
            </a:r>
            <a:r>
              <a:rPr lang="ru-RU" smtClean="0"/>
              <a:t>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 dirty="0" smtClean="0"/>
              <a:t>Обогащение представлений детей об организации, проведении  спортивных соревнований: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презентации «Зимние Олимпийские игры», «Фигурное катание»;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беседы о работе тренера, спортивного судьи и комментатора;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просмотр мультфильма «Каток»;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лепка коллажа «Олимпийские игры»;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просмотр с родителями трансляции соревнований по     телевизору, которые они будут отображать</a:t>
            </a:r>
          </a:p>
          <a:p>
            <a:pPr>
              <a:buNone/>
            </a:pPr>
            <a:r>
              <a:rPr lang="ru-RU" sz="2200" dirty="0" smtClean="0"/>
              <a:t>     в игре;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слушание песен «Олимпиада» - Непоседы, </a:t>
            </a:r>
            <a:endParaRPr lang="ru-RU" sz="2400" dirty="0" smtClean="0"/>
          </a:p>
          <a:p>
            <a:pPr>
              <a:buNone/>
            </a:pPr>
            <a:r>
              <a:rPr lang="ru-RU" sz="2200" dirty="0" smtClean="0"/>
              <a:t>      «Гимн Олимпиады Сочи-2014»</a:t>
            </a:r>
          </a:p>
          <a:p>
            <a:pPr>
              <a:buFont typeface="Wingdings 2" pitchFamily="18" charset="2"/>
              <a:buNone/>
            </a:pPr>
            <a:endParaRPr lang="ru-RU" sz="2200" dirty="0" smtClean="0"/>
          </a:p>
        </p:txBody>
      </p:sp>
      <p:pic>
        <p:nvPicPr>
          <p:cNvPr id="17411" name="Рисунок 3" descr="IMG_0469-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3200" y="4876800"/>
            <a:ext cx="20574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 descr="1017720_14200_1375162095general_pages_i24946_v_gorparke_proshel_sportivnoi_prazdnik_navstrechu_olimpiade_v_sochi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762000"/>
            <a:ext cx="152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II этап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Организация сюжетно-ролевой игры («игра в подготовку к игре»):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определение ситуаций взаимодействия  (кассир - болельщик, тренер – спортсмен, болельщики -спортсмены, комментатор  (воспитатель) – действия на стадионе), продумывание и сочинение событий, хода их развития;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создание предметно-игровой среды на основе организации продуктивной деятельности детей, сотворчества с воспитателем (изготовление медалей,  билетов для болельщиков, карточек для оценок, символики Зимней Олимпиады);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распределение ролей;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совместная игровая деятельность воспитателя и детей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524000"/>
          </a:xfrm>
        </p:spPr>
        <p:txBody>
          <a:bodyPr/>
          <a:lstStyle/>
          <a:p>
            <a:pPr lvl="0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4000" dirty="0" smtClean="0"/>
              <a:t>«Распределяем роли» -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876800"/>
          </a:xfrm>
        </p:spPr>
        <p:txBody>
          <a:bodyPr/>
          <a:lstStyle/>
          <a:p>
            <a:r>
              <a:rPr lang="ru-RU" sz="2800" dirty="0" smtClean="0"/>
              <a:t>по считалке;</a:t>
            </a:r>
          </a:p>
          <a:p>
            <a:r>
              <a:rPr lang="ru-RU" sz="2800" dirty="0" smtClean="0"/>
              <a:t>через жеребьёвку (тянуть бумажку, с написанной на ней ролью);</a:t>
            </a:r>
          </a:p>
          <a:p>
            <a:r>
              <a:rPr lang="ru-RU" sz="2800" dirty="0" smtClean="0"/>
              <a:t> по справедливости - с помощью Олимпийского талисмана (Мишка вспоминает кто в прошлой игре брал на себя главные роли, тот в этой игре займет второстепенные);</a:t>
            </a:r>
          </a:p>
          <a:p>
            <a:r>
              <a:rPr lang="ru-RU" sz="2800" dirty="0" smtClean="0"/>
              <a:t>по желанию</a:t>
            </a:r>
            <a:r>
              <a:rPr lang="ru-RU" sz="2800" b="1" dirty="0" smtClean="0"/>
              <a:t>, </a:t>
            </a:r>
            <a:r>
              <a:rPr lang="ru-RU" sz="2800" dirty="0" smtClean="0"/>
              <a:t>если все дети согласны;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«Болельщики поддерживают фигуристов» - придумывание и рисование коллажей в поддержку участников соревнования, кричалок</a:t>
            </a:r>
          </a:p>
        </p:txBody>
      </p:sp>
      <p:pic>
        <p:nvPicPr>
          <p:cNvPr id="19458" name="Содержимое 6" descr="IMG_05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2209800"/>
            <a:ext cx="3657600" cy="27432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459" name="Рисунок 7" descr="IMG_058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3600" y="35052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5410200"/>
            <a:ext cx="4038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+mj-lt"/>
                <a:cs typeface="+mn-cs"/>
              </a:rPr>
              <a:t>- Мы болеем дни и ночи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+mj-lt"/>
                <a:cs typeface="+mn-cs"/>
              </a:rPr>
              <a:t>За Россию в играх в Сочи!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«Судейская работа» - судьи договариваются, как оценивать выступления, готовят карточки с оценками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Содержимое 3" descr="IMG_05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1676400"/>
            <a:ext cx="3814763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3" name="Рисунок 4" descr="IMG_067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3581400"/>
            <a:ext cx="37592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733</TotalTime>
  <Words>716</Words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Городской конкурс  «Мир большого спорта» Сюжетно-ролевая игра «Фигурное катание» в подготовительной к школе группе для детей с задержкой психического развития </vt:lpstr>
      <vt:lpstr>Цель:</vt:lpstr>
      <vt:lpstr>Задачи:  </vt:lpstr>
      <vt:lpstr>Оборудование:</vt:lpstr>
      <vt:lpstr>I этап </vt:lpstr>
      <vt:lpstr>II этап </vt:lpstr>
      <vt:lpstr>   «Распределяем роли» -  </vt:lpstr>
      <vt:lpstr>«Болельщики поддерживают фигуристов» - придумывание и рисование коллажей в поддержку участников соревнования, кричалок</vt:lpstr>
      <vt:lpstr>«Судейская работа» - судьи договариваются, как оценивать выступления, готовят карточки с оценками </vt:lpstr>
      <vt:lpstr>«Готовим выступление» - тренер вместе с фигуристами подбирает мелодию и движения к танцу </vt:lpstr>
      <vt:lpstr>Придумывание наград, Олимпийского факела и их создание </vt:lpstr>
      <vt:lpstr>III этап Игровая деятельность детей</vt:lpstr>
      <vt:lpstr>«Вынос Олимпийского факела под Гимн Олимпиады» </vt:lpstr>
      <vt:lpstr>«Продажа билетов на соревнование» - приобретение билетов болельщиками за наличный и безналичный расчёт</vt:lpstr>
      <vt:lpstr>«Соревнование начинается» - напутствие тренером спортсменов, объявление комментатором о начале выступления фигуристов и о судейской работе, выступление фигуристов, поддержка болельщиками, фотографирование выступления</vt:lpstr>
      <vt:lpstr>«Работа судей» - выставление оценок после каждого выступления, подсчёт голосов</vt:lpstr>
      <vt:lpstr>«Награждение победителей » - вручение наград, слушание гимна Российской Федерации </vt:lpstr>
      <vt:lpstr>Создание проблемных ситуаций:</vt:lpstr>
      <vt:lpstr>Литература: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конкурс «Мир большого спорта» Конспект сюжетно-ролевой игры «Фигурное катание» в подготовительной группе </dc:title>
  <cp:lastModifiedBy>User</cp:lastModifiedBy>
  <cp:revision>73</cp:revision>
  <dcterms:modified xsi:type="dcterms:W3CDTF">2014-04-12T11:38:02Z</dcterms:modified>
</cp:coreProperties>
</file>