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1F40-B6B8-4659-9B5C-BFC47FFD452B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B63-0A05-4114-AC4E-073FD7E49AC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1F40-B6B8-4659-9B5C-BFC47FFD452B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B63-0A05-4114-AC4E-073FD7E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1F40-B6B8-4659-9B5C-BFC47FFD452B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B63-0A05-4114-AC4E-073FD7E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1F40-B6B8-4659-9B5C-BFC47FFD452B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B63-0A05-4114-AC4E-073FD7E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1F40-B6B8-4659-9B5C-BFC47FFD452B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EB0B63-0A05-4114-AC4E-073FD7E49A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1F40-B6B8-4659-9B5C-BFC47FFD452B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B63-0A05-4114-AC4E-073FD7E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1F40-B6B8-4659-9B5C-BFC47FFD452B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B63-0A05-4114-AC4E-073FD7E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1F40-B6B8-4659-9B5C-BFC47FFD452B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B63-0A05-4114-AC4E-073FD7E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1F40-B6B8-4659-9B5C-BFC47FFD452B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B63-0A05-4114-AC4E-073FD7E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1F40-B6B8-4659-9B5C-BFC47FFD452B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B63-0A05-4114-AC4E-073FD7E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1F40-B6B8-4659-9B5C-BFC47FFD452B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B63-0A05-4114-AC4E-073FD7E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C81F40-B6B8-4659-9B5C-BFC47FFD452B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EB0B63-0A05-4114-AC4E-073FD7E49AC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548680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Государственное бюджетное дошкольное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образовательное учреждение детский сад № 88 Приморского района Санкт - Петербурга</a:t>
            </a:r>
          </a:p>
          <a:p>
            <a:pPr algn="ctr"/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endParaRPr lang="ru-RU" sz="3200" dirty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ИКТ </a:t>
            </a:r>
            <a:r>
              <a:rPr lang="ru-RU" sz="3200" dirty="0">
                <a:solidFill>
                  <a:srgbClr val="FF0000"/>
                </a:solidFill>
              </a:rPr>
              <a:t>в дошкольном </a:t>
            </a:r>
            <a:r>
              <a:rPr lang="ru-RU" sz="3200" dirty="0" smtClean="0">
                <a:solidFill>
                  <a:srgbClr val="FF0000"/>
                </a:solidFill>
              </a:rPr>
              <a:t>образовании</a:t>
            </a:r>
          </a:p>
          <a:p>
            <a:pPr algn="ctr"/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endParaRPr lang="ru-RU" sz="3200" dirty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Аванесова Марина </a:t>
            </a:r>
            <a:r>
              <a:rPr lang="ru-RU" sz="2800" dirty="0" err="1" smtClean="0">
                <a:solidFill>
                  <a:srgbClr val="002060"/>
                </a:solidFill>
              </a:rPr>
              <a:t>Антониевна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Старший воспитатель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0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46808" y="188640"/>
            <a:ext cx="76663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ИКТ как средство интерактивного обучения, которое позволяет стимулировать познавательную активность детей и участвовать в освоении новых знаний. Речь идет о созданных педагогами играх, которые соответствуют программным требованиям. Эти игры предназначены для использования на занятиях с детьми. Интерактивные игровые средства позволяет создавать программа </a:t>
            </a:r>
            <a:r>
              <a:rPr lang="ru-RU" dirty="0" err="1"/>
              <a:t>PowerPoint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404664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ИКТ 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-  </a:t>
            </a:r>
            <a:r>
              <a:rPr lang="ru-RU" sz="2000" dirty="0">
                <a:solidFill>
                  <a:srgbClr val="FF0000"/>
                </a:solidFill>
              </a:rPr>
              <a:t>средство интерактивного обучения</a:t>
            </a:r>
            <a:r>
              <a:rPr lang="ru-RU" sz="2000" dirty="0">
                <a:solidFill>
                  <a:srgbClr val="002060"/>
                </a:solidFill>
              </a:rPr>
              <a:t>, которое позволяет стимулировать познавательную активность детей и участвовать </a:t>
            </a:r>
            <a:r>
              <a:rPr lang="ru-RU" sz="2000" dirty="0" smtClean="0">
                <a:solidFill>
                  <a:srgbClr val="002060"/>
                </a:solidFill>
              </a:rPr>
              <a:t>в освоении </a:t>
            </a:r>
            <a:r>
              <a:rPr lang="ru-RU" sz="2000" dirty="0">
                <a:solidFill>
                  <a:srgbClr val="002060"/>
                </a:solidFill>
              </a:rPr>
              <a:t>новых знаний. </a:t>
            </a:r>
            <a:r>
              <a:rPr lang="ru-RU" sz="2000" dirty="0" smtClean="0">
                <a:solidFill>
                  <a:srgbClr val="002060"/>
                </a:solidFill>
              </a:rPr>
              <a:t>Педагоги создают игры, </a:t>
            </a:r>
            <a:r>
              <a:rPr lang="ru-RU" sz="2000" dirty="0">
                <a:solidFill>
                  <a:srgbClr val="002060"/>
                </a:solidFill>
              </a:rPr>
              <a:t>которые соответствуют программным требованиям. Эти игры предназначены для использования на занятиях с детьми. 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       Разработка </a:t>
            </a:r>
            <a:r>
              <a:rPr lang="ru-RU" sz="2000" dirty="0">
                <a:solidFill>
                  <a:srgbClr val="002060"/>
                </a:solidFill>
              </a:rPr>
              <a:t>технологии с включением </a:t>
            </a:r>
            <a:r>
              <a:rPr lang="ru-RU" sz="2000" dirty="0" smtClean="0">
                <a:solidFill>
                  <a:srgbClr val="002060"/>
                </a:solidFill>
              </a:rPr>
              <a:t>ИКТ </a:t>
            </a:r>
            <a:r>
              <a:rPr lang="ru-RU" sz="2000" dirty="0">
                <a:solidFill>
                  <a:srgbClr val="002060"/>
                </a:solidFill>
              </a:rPr>
              <a:t>базируется на комплексных (интегрированных) занятиях (досугах). Технология разрабатывается по какой-либо из образовательных областей (музыка, художественная литература, познание).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       Занятия </a:t>
            </a:r>
            <a:r>
              <a:rPr lang="ru-RU" sz="2000" dirty="0">
                <a:solidFill>
                  <a:srgbClr val="002060"/>
                </a:solidFill>
              </a:rPr>
              <a:t>включают в себя разнообразную продуктивную деятельность детей на основе ФГТ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Интерактивная </a:t>
            </a:r>
            <a:r>
              <a:rPr lang="ru-RU" sz="2000" dirty="0">
                <a:solidFill>
                  <a:srgbClr val="002060"/>
                </a:solidFill>
              </a:rPr>
              <a:t>доска позволяет ребенку как бы увидеть себя со стороны, наблюдать за действиями партнеров по игре. Дети привыкают оценивать ситуацию, не погружаясь полностью в виртуальный мир один на один с компьютером. Учеными отмечается развивающая роль компьютерно-игрового комплекса в детском саду в работе с детьми начиная с пяти лет. 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3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8168" y="620688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П</a:t>
            </a:r>
            <a:r>
              <a:rPr lang="ru-RU" sz="2000" dirty="0" smtClean="0">
                <a:solidFill>
                  <a:srgbClr val="002060"/>
                </a:solidFill>
              </a:rPr>
              <a:t>ри </a:t>
            </a:r>
            <a:r>
              <a:rPr lang="ru-RU" sz="2000" dirty="0">
                <a:solidFill>
                  <a:srgbClr val="002060"/>
                </a:solidFill>
              </a:rPr>
              <a:t>грамотном   использовании технических средств, при правильной организации образовательного процесса компьютерные программы для дошкольников могут широко использоваться на практике без </a:t>
            </a:r>
            <a:r>
              <a:rPr lang="ru-RU" sz="2000" dirty="0" smtClean="0">
                <a:solidFill>
                  <a:srgbClr val="002060"/>
                </a:solidFill>
              </a:rPr>
              <a:t>риска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для здоровья детей.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В настоящее время основная задача развития ИКТ в ДОУ – это создание образовательных комплексов как средства обучения и как компонента </a:t>
            </a:r>
            <a:r>
              <a:rPr lang="ru-RU" sz="2000" dirty="0" err="1">
                <a:solidFill>
                  <a:srgbClr val="002060"/>
                </a:solidFill>
              </a:rPr>
              <a:t>воспитательно</a:t>
            </a:r>
            <a:r>
              <a:rPr lang="ru-RU" sz="2000" dirty="0">
                <a:solidFill>
                  <a:srgbClr val="002060"/>
                </a:solidFill>
              </a:rPr>
              <a:t>-образовательной системы ДОУ в соответствии с ФГТ. Преимущества данных образовательных комплексов в том, что они включают в себя средства для образования, воспитания и развития детей, позволяют эффективно проводить мониторинг усвоения образовательной программы</a:t>
            </a:r>
            <a:r>
              <a:rPr lang="ru-RU" dirty="0" smtClean="0"/>
              <a:t>.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Интерактивная доска в ДОУ открывает новые возможности для организации совместной деятельности детей и педагога. Коллективное участие детей в игре способствует развитию коммуникативных и социальных навыков: помогает детям преодолеть свой эгоцентризм, учит действовать по правилам, принимать точку зрения другого, принимать собственные самостоятельные решения, делать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осознанный </a:t>
            </a:r>
            <a:r>
              <a:rPr lang="ru-RU" sz="2000" dirty="0">
                <a:solidFill>
                  <a:srgbClr val="002060"/>
                </a:solidFill>
              </a:rPr>
              <a:t>выбор. </a:t>
            </a:r>
          </a:p>
        </p:txBody>
      </p:sp>
    </p:spTree>
    <p:extLst>
      <p:ext uri="{BB962C8B-B14F-4D97-AF65-F5344CB8AC3E}">
        <p14:creationId xmlns:p14="http://schemas.microsoft.com/office/powerpoint/2010/main" val="88175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0657" y="764704"/>
            <a:ext cx="770485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Использование ИКТ в детских садах </a:t>
            </a:r>
            <a:r>
              <a:rPr lang="ru-RU" sz="2000" dirty="0" smtClean="0">
                <a:solidFill>
                  <a:srgbClr val="FF0000"/>
                </a:solidFill>
              </a:rPr>
              <a:t>позволяет:</a:t>
            </a: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развивать умение детей ориентироваться в информационных потоках окружающего </a:t>
            </a:r>
            <a:r>
              <a:rPr lang="ru-RU" sz="2000" dirty="0" smtClean="0">
                <a:solidFill>
                  <a:srgbClr val="002060"/>
                </a:solidFill>
              </a:rPr>
              <a:t>мира</a:t>
            </a:r>
            <a:r>
              <a:rPr lang="ru-RU" sz="2000" dirty="0">
                <a:solidFill>
                  <a:srgbClr val="002060"/>
                </a:solidFill>
              </a:rPr>
              <a:t>;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овладевать </a:t>
            </a:r>
            <a:r>
              <a:rPr lang="ru-RU" sz="2000" dirty="0">
                <a:solidFill>
                  <a:srgbClr val="002060"/>
                </a:solidFill>
              </a:rPr>
              <a:t>практическими навыками работы с </a:t>
            </a:r>
            <a:r>
              <a:rPr lang="ru-RU" sz="2000" dirty="0" smtClean="0">
                <a:solidFill>
                  <a:srgbClr val="002060"/>
                </a:solidFill>
              </a:rPr>
              <a:t>информацией;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развивать </a:t>
            </a:r>
            <a:r>
              <a:rPr lang="ru-RU" sz="2000" dirty="0">
                <a:solidFill>
                  <a:srgbClr val="002060"/>
                </a:solidFill>
              </a:rPr>
              <a:t>разносторонние умения, позволяющие осуществлять обмен информацией при помощи современных технических средств. 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>Применение ИКТ во время занятий </a:t>
            </a:r>
            <a:r>
              <a:rPr lang="ru-RU" sz="2000" dirty="0" smtClean="0">
                <a:solidFill>
                  <a:srgbClr val="FF0000"/>
                </a:solidFill>
              </a:rPr>
              <a:t>позволяет:</a:t>
            </a: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перейти от объяснительно-иллюстрированного способа обучения к </a:t>
            </a:r>
            <a:r>
              <a:rPr lang="ru-RU" sz="2000" dirty="0" err="1" smtClean="0">
                <a:solidFill>
                  <a:srgbClr val="002060"/>
                </a:solidFill>
              </a:rPr>
              <a:t>деятельностному</a:t>
            </a:r>
            <a:r>
              <a:rPr lang="en-US" sz="2000" dirty="0" smtClean="0">
                <a:solidFill>
                  <a:srgbClr val="002060"/>
                </a:solidFill>
              </a:rPr>
              <a:t>,</a:t>
            </a:r>
            <a:r>
              <a:rPr lang="ru-RU" sz="2000" dirty="0" smtClean="0">
                <a:solidFill>
                  <a:srgbClr val="002060"/>
                </a:solidFill>
              </a:rPr>
              <a:t> при </a:t>
            </a:r>
            <a:r>
              <a:rPr lang="ru-RU" sz="2000" dirty="0">
                <a:solidFill>
                  <a:srgbClr val="002060"/>
                </a:solidFill>
              </a:rPr>
              <a:t>котором ребенок становится активным субъектом, а не пассивным объектом педагогического воздействия. Это способствует осознанному усвоению знаний дошкольниками. 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18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FF0000"/>
                </a:solidFill>
              </a:rPr>
              <a:t>Использование ИКТ на занятиях помогает детям </a:t>
            </a:r>
            <a:endParaRPr lang="ru-RU" sz="2000" b="1" u="sng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ориентироваться </a:t>
            </a:r>
            <a:r>
              <a:rPr lang="ru-RU" sz="2000" dirty="0">
                <a:solidFill>
                  <a:srgbClr val="002060"/>
                </a:solidFill>
              </a:rPr>
              <a:t>в информационных потоках окружающего мира,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овладеть практическими способами работы с информацией,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развивать </a:t>
            </a:r>
            <a:r>
              <a:rPr lang="ru-RU" sz="2000" dirty="0">
                <a:solidFill>
                  <a:srgbClr val="002060"/>
                </a:solidFill>
              </a:rPr>
              <a:t>умения, позволяющие обмениваться информацией с помощью современных технических средств. 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000" b="1" u="sng" dirty="0">
                <a:solidFill>
                  <a:srgbClr val="FF0000"/>
                </a:solidFill>
              </a:rPr>
              <a:t>Применение ИКТ на занятиях усиливает </a:t>
            </a:r>
            <a:r>
              <a:rPr lang="ru-RU" sz="2000" b="1" u="sng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положительную </a:t>
            </a:r>
            <a:r>
              <a:rPr lang="ru-RU" sz="2000" dirty="0">
                <a:solidFill>
                  <a:srgbClr val="002060"/>
                </a:solidFill>
              </a:rPr>
              <a:t>мотивацию обучения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активизирует </a:t>
            </a:r>
            <a:r>
              <a:rPr lang="ru-RU" sz="2000" dirty="0">
                <a:solidFill>
                  <a:srgbClr val="002060"/>
                </a:solidFill>
              </a:rPr>
              <a:t>познавательную деятельность обучающихся.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b="1" u="sng" dirty="0">
                <a:solidFill>
                  <a:srgbClr val="FF0000"/>
                </a:solidFill>
              </a:rPr>
              <a:t>Использование ИКТ на занятии позволили в полной мере реализовать основные принципы активизации познавательной деятельности: </a:t>
            </a:r>
            <a:endParaRPr lang="ru-RU" sz="2000" b="1" u="sng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п</a:t>
            </a:r>
            <a:r>
              <a:rPr lang="ru-RU" sz="2000" dirty="0" smtClean="0">
                <a:solidFill>
                  <a:srgbClr val="002060"/>
                </a:solidFill>
              </a:rPr>
              <a:t>ринцип </a:t>
            </a:r>
            <a:r>
              <a:rPr lang="ru-RU" sz="2000" dirty="0">
                <a:solidFill>
                  <a:srgbClr val="002060"/>
                </a:solidFill>
              </a:rPr>
              <a:t>равенства позиций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п</a:t>
            </a:r>
            <a:r>
              <a:rPr lang="ru-RU" sz="2000" dirty="0" err="1" smtClean="0">
                <a:solidFill>
                  <a:srgbClr val="002060"/>
                </a:solidFill>
              </a:rPr>
              <a:t>ринци</a:t>
            </a:r>
            <a:r>
              <a:rPr lang="ru-RU" sz="2000" dirty="0" smtClean="0">
                <a:solidFill>
                  <a:srgbClr val="002060"/>
                </a:solidFill>
              </a:rPr>
              <a:t> п </a:t>
            </a:r>
            <a:r>
              <a:rPr lang="ru-RU" sz="2000" dirty="0">
                <a:solidFill>
                  <a:srgbClr val="002060"/>
                </a:solidFill>
              </a:rPr>
              <a:t>доверительности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п</a:t>
            </a:r>
            <a:r>
              <a:rPr lang="ru-RU" sz="2000" dirty="0" smtClean="0">
                <a:solidFill>
                  <a:srgbClr val="002060"/>
                </a:solidFill>
              </a:rPr>
              <a:t>ринцип </a:t>
            </a:r>
            <a:r>
              <a:rPr lang="ru-RU" sz="2000" dirty="0">
                <a:solidFill>
                  <a:srgbClr val="002060"/>
                </a:solidFill>
              </a:rPr>
              <a:t>обратной связи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п</a:t>
            </a:r>
            <a:r>
              <a:rPr lang="ru-RU" sz="2000" dirty="0" smtClean="0">
                <a:solidFill>
                  <a:srgbClr val="002060"/>
                </a:solidFill>
              </a:rPr>
              <a:t>ринцип </a:t>
            </a:r>
            <a:r>
              <a:rPr lang="ru-RU" sz="2000" dirty="0">
                <a:solidFill>
                  <a:srgbClr val="002060"/>
                </a:solidFill>
              </a:rPr>
              <a:t>занятия исследовательской позиции.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60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9694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u="sng" dirty="0" smtClean="0"/>
          </a:p>
          <a:p>
            <a:pPr algn="ctr"/>
            <a:r>
              <a:rPr lang="ru-RU" u="sng" dirty="0" smtClean="0"/>
              <a:t> </a:t>
            </a:r>
            <a:r>
              <a:rPr lang="ru-RU" sz="2000" b="1" u="sng" dirty="0">
                <a:solidFill>
                  <a:srgbClr val="FF0000"/>
                </a:solidFill>
              </a:rPr>
              <a:t>Использование ИКТ позволяет проводить занятия</a:t>
            </a:r>
            <a:r>
              <a:rPr lang="ru-RU" sz="2000" b="1" u="sng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  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на высоком эстетическом и эмоциональном уровне ( анимация, музыка) обеспечивает наглядность; </a:t>
            </a:r>
            <a:endParaRPr lang="ru-RU" sz="2000" dirty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привлекает </a:t>
            </a:r>
            <a:r>
              <a:rPr lang="ru-RU" sz="2000" dirty="0">
                <a:solidFill>
                  <a:srgbClr val="002060"/>
                </a:solidFill>
              </a:rPr>
              <a:t>большое количество дидактического материала; 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повышает </a:t>
            </a:r>
            <a:r>
              <a:rPr lang="ru-RU" sz="2000" dirty="0">
                <a:solidFill>
                  <a:srgbClr val="002060"/>
                </a:solidFill>
              </a:rPr>
              <a:t>объём выполняемой работы на занятии в 1,5 – 2 раза; 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обеспечивает </a:t>
            </a:r>
            <a:r>
              <a:rPr lang="ru-RU" sz="2000" dirty="0">
                <a:solidFill>
                  <a:srgbClr val="002060"/>
                </a:solidFill>
              </a:rPr>
              <a:t>высокую степень дифференциации обучения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( </a:t>
            </a:r>
            <a:r>
              <a:rPr lang="ru-RU" sz="2000" dirty="0">
                <a:solidFill>
                  <a:srgbClr val="002060"/>
                </a:solidFill>
              </a:rPr>
              <a:t>индивидуально подойти к ребенку, применяя </a:t>
            </a:r>
            <a:r>
              <a:rPr lang="ru-RU" sz="2000" dirty="0" err="1">
                <a:solidFill>
                  <a:srgbClr val="002060"/>
                </a:solidFill>
              </a:rPr>
              <a:t>разноуровневые</a:t>
            </a:r>
            <a:r>
              <a:rPr lang="ru-RU" sz="2000" dirty="0">
                <a:solidFill>
                  <a:srgbClr val="002060"/>
                </a:solidFill>
              </a:rPr>
              <a:t> задания). 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u="sng" dirty="0" smtClean="0">
                <a:solidFill>
                  <a:srgbClr val="FF0000"/>
                </a:solidFill>
              </a:rPr>
              <a:t>Применение </a:t>
            </a:r>
            <a:r>
              <a:rPr lang="ru-RU" sz="2000" b="1" u="sng" dirty="0">
                <a:solidFill>
                  <a:srgbClr val="FF0000"/>
                </a:solidFill>
              </a:rPr>
              <a:t>ИКТ: </a:t>
            </a:r>
            <a:endParaRPr lang="ru-RU" sz="2000" b="1" u="sng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расширяет </a:t>
            </a:r>
            <a:r>
              <a:rPr lang="ru-RU" sz="2000" dirty="0">
                <a:solidFill>
                  <a:srgbClr val="002060"/>
                </a:solidFill>
              </a:rPr>
              <a:t>возможность самостоятельной деятельности; 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формирует </a:t>
            </a:r>
            <a:r>
              <a:rPr lang="ru-RU" sz="2000" dirty="0">
                <a:solidFill>
                  <a:srgbClr val="002060"/>
                </a:solidFill>
              </a:rPr>
              <a:t>навык исследовательской деятельности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с</a:t>
            </a:r>
            <a:r>
              <a:rPr lang="ru-RU" sz="2000" dirty="0" smtClean="0">
                <a:solidFill>
                  <a:srgbClr val="002060"/>
                </a:solidFill>
              </a:rPr>
              <a:t>пособствует повышению качества образования</a:t>
            </a:r>
            <a:endParaRPr lang="ru-RU" sz="2000" dirty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780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80648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Дошкольники характеризуются психофизиологическими возрастными особенностями, индивидуальной (визуальная, аудиальная) системой восприятия, низкой степенью развитости познавательных способностей, особенностями учебной мотивации. 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Особенностью учебного процесса с применением информационных технологий является то, что центром деятельности становится ребенок, который исходя из своих индивидуальных способностей и интересов, выстраивает процесс познания. 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Педагог </a:t>
            </a:r>
            <a:r>
              <a:rPr lang="ru-RU" sz="2000" dirty="0">
                <a:solidFill>
                  <a:srgbClr val="002060"/>
                </a:solidFill>
              </a:rPr>
              <a:t>часто выступает в роли помощника, консультанта, поощряющего оригинальные находки, стимулирующего активность, инициативу, самостоятельность. </a:t>
            </a:r>
          </a:p>
        </p:txBody>
      </p:sp>
      <p:pic>
        <p:nvPicPr>
          <p:cNvPr id="1029" name="Picture 5" descr="C:\Users\user\AppData\Local\Microsoft\Windows\Temporary Internet Files\Content.IE5\JZNBUIKZ\MP9004386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642108"/>
            <a:ext cx="3488432" cy="178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470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3229" y="476672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ИСПОЛЬЗОВАНИЕ МУЛЬТИМЕДИЙНЫХ ПРЕЗЕНТАЦИЙ НА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занятиях сочетает в себе много компонентов, необходимых для успешного обучения ребят. Это и телевизионное изображение, и анимация, и звук, и графика.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Анализ таких занятий показал, что познавательная мотивация увеличивается, облегчается овладение сложным материалом.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Кроме того, фрагменты занятий, на которых используются презентации, отражают один из главных принципов создания современного занятий– принцип фасциации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( </a:t>
            </a:r>
            <a:r>
              <a:rPr lang="ru-RU" sz="2000" dirty="0">
                <a:solidFill>
                  <a:srgbClr val="002060"/>
                </a:solidFill>
              </a:rPr>
              <a:t>принцип привлекательности).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Благодаря </a:t>
            </a:r>
            <a:r>
              <a:rPr lang="ru-RU" sz="2000" dirty="0">
                <a:solidFill>
                  <a:srgbClr val="002060"/>
                </a:solidFill>
              </a:rPr>
              <a:t>презентациям, дети, которые обычно не отличались высокой активностью на занятиях, стали активно высказывать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свое </a:t>
            </a:r>
            <a:r>
              <a:rPr lang="ru-RU" sz="2000" dirty="0">
                <a:solidFill>
                  <a:srgbClr val="002060"/>
                </a:solidFill>
              </a:rPr>
              <a:t>мнение, рассуждать.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Достаточно широкое распространение мультимедиа проекторов позволяет значительно увеличить наглядность за счет использование педагогом в ходе занятия мультимедиа презентации. </a:t>
            </a:r>
          </a:p>
        </p:txBody>
      </p:sp>
    </p:spTree>
    <p:extLst>
      <p:ext uri="{BB962C8B-B14F-4D97-AF65-F5344CB8AC3E}">
        <p14:creationId xmlns:p14="http://schemas.microsoft.com/office/powerpoint/2010/main" val="333674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97511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FF0000"/>
                </a:solidFill>
              </a:rPr>
              <a:t>Требования, предъявляемые к педагогу, </a:t>
            </a:r>
            <a:endParaRPr lang="ru-RU" sz="20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u="sng" dirty="0" smtClean="0">
                <a:solidFill>
                  <a:srgbClr val="FF0000"/>
                </a:solidFill>
              </a:rPr>
              <a:t>работающему </a:t>
            </a:r>
            <a:r>
              <a:rPr lang="ru-RU" sz="2000" b="1" u="sng" dirty="0">
                <a:solidFill>
                  <a:srgbClr val="FF0000"/>
                </a:solidFill>
              </a:rPr>
              <a:t>с применением ИКТ </a:t>
            </a:r>
            <a:endParaRPr lang="ru-RU" sz="2000" b="1" u="sng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в</a:t>
            </a:r>
            <a:r>
              <a:rPr lang="ru-RU" sz="2000" dirty="0" smtClean="0">
                <a:solidFill>
                  <a:srgbClr val="002060"/>
                </a:solidFill>
              </a:rPr>
              <a:t>ладеть </a:t>
            </a:r>
            <a:r>
              <a:rPr lang="ru-RU" sz="2000" dirty="0">
                <a:solidFill>
                  <a:srgbClr val="002060"/>
                </a:solidFill>
              </a:rPr>
              <a:t>основами работы на компьютере.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и</a:t>
            </a:r>
            <a:r>
              <a:rPr lang="ru-RU" sz="2000" dirty="0" smtClean="0">
                <a:solidFill>
                  <a:srgbClr val="002060"/>
                </a:solidFill>
              </a:rPr>
              <a:t>меть </a:t>
            </a:r>
            <a:r>
              <a:rPr lang="ru-RU" sz="2000" dirty="0">
                <a:solidFill>
                  <a:srgbClr val="002060"/>
                </a:solidFill>
              </a:rPr>
              <a:t>навыки работы с мультимедийными программами.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владеть основами </a:t>
            </a:r>
            <a:r>
              <a:rPr lang="ru-RU" sz="2000" dirty="0">
                <a:solidFill>
                  <a:srgbClr val="002060"/>
                </a:solidFill>
              </a:rPr>
              <a:t>работы в Интернет.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создавать собственные образовательные </a:t>
            </a:r>
            <a:r>
              <a:rPr lang="ru-RU" sz="2000" dirty="0" smtClean="0">
                <a:solidFill>
                  <a:srgbClr val="002060"/>
                </a:solidFill>
              </a:rPr>
              <a:t>ресурсы 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user\AppData\Local\Microsoft\Windows\Temporary Internet Files\Content.IE5\G71YKXSX\MP90040965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33056"/>
            <a:ext cx="338437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088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588</Words>
  <Application>Microsoft Office PowerPoint</Application>
  <PresentationFormat>Экран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2013-01-22T18:31:03Z</dcterms:created>
  <dcterms:modified xsi:type="dcterms:W3CDTF">2013-01-23T17:18:41Z</dcterms:modified>
</cp:coreProperties>
</file>