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7" r:id="rId5"/>
    <p:sldId id="259" r:id="rId6"/>
    <p:sldId id="260" r:id="rId7"/>
    <p:sldId id="261" r:id="rId8"/>
    <p:sldId id="262" r:id="rId9"/>
    <p:sldId id="266" r:id="rId10"/>
    <p:sldId id="263" r:id="rId11"/>
    <p:sldId id="264" r:id="rId12"/>
    <p:sldId id="265" r:id="rId13"/>
    <p:sldId id="270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50D1AA-FA21-4756-9A3A-E2D84D058812}" type="doc">
      <dgm:prSet loTypeId="urn:microsoft.com/office/officeart/2005/8/layout/default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0BB51E1-1DEB-498C-8BAA-EAC5FCAC3F1E}">
      <dgm:prSet phldrT="[Текст]" custT="1"/>
      <dgm:spPr/>
      <dgm:t>
        <a:bodyPr/>
        <a:lstStyle/>
        <a:p>
          <a:r>
            <a:rPr lang="ru-RU" sz="2000" dirty="0" smtClean="0"/>
            <a:t>Игры и упражнения для развития базовых эмоций</a:t>
          </a:r>
          <a:endParaRPr lang="ru-RU" sz="2000" dirty="0"/>
        </a:p>
      </dgm:t>
    </dgm:pt>
    <dgm:pt modelId="{6B048655-537A-439D-A82A-B5366B5BAB77}" type="parTrans" cxnId="{FCA398E0-9C20-4243-8942-562149009E21}">
      <dgm:prSet/>
      <dgm:spPr/>
      <dgm:t>
        <a:bodyPr/>
        <a:lstStyle/>
        <a:p>
          <a:endParaRPr lang="ru-RU"/>
        </a:p>
      </dgm:t>
    </dgm:pt>
    <dgm:pt modelId="{63F1CEF7-F113-4B12-B4DE-FA978306A2C6}" type="sibTrans" cxnId="{FCA398E0-9C20-4243-8942-562149009E21}">
      <dgm:prSet/>
      <dgm:spPr/>
      <dgm:t>
        <a:bodyPr/>
        <a:lstStyle/>
        <a:p>
          <a:endParaRPr lang="ru-RU"/>
        </a:p>
      </dgm:t>
    </dgm:pt>
    <dgm:pt modelId="{03D49C4F-8BE7-4E1A-88A7-5CA26564D3EC}">
      <dgm:prSet phldrT="[Текст]"/>
      <dgm:spPr/>
      <dgm:t>
        <a:bodyPr/>
        <a:lstStyle/>
        <a:p>
          <a:r>
            <a:rPr lang="ru-RU" dirty="0" smtClean="0"/>
            <a:t>Игры и упражнения для социально – эмоционального развития</a:t>
          </a:r>
          <a:endParaRPr lang="ru-RU" dirty="0"/>
        </a:p>
      </dgm:t>
    </dgm:pt>
    <dgm:pt modelId="{86844EA2-5EED-4A95-A80F-208448713E60}" type="parTrans" cxnId="{AF4ECAC1-BB15-48A5-B989-E7CB0217991D}">
      <dgm:prSet/>
      <dgm:spPr/>
      <dgm:t>
        <a:bodyPr/>
        <a:lstStyle/>
        <a:p>
          <a:endParaRPr lang="ru-RU"/>
        </a:p>
      </dgm:t>
    </dgm:pt>
    <dgm:pt modelId="{2F05BC7B-6DA2-43DF-838D-DC0D07D35C91}" type="sibTrans" cxnId="{AF4ECAC1-BB15-48A5-B989-E7CB0217991D}">
      <dgm:prSet/>
      <dgm:spPr/>
      <dgm:t>
        <a:bodyPr/>
        <a:lstStyle/>
        <a:p>
          <a:endParaRPr lang="ru-RU"/>
        </a:p>
      </dgm:t>
    </dgm:pt>
    <dgm:pt modelId="{BF4305F2-1F0F-45BE-B903-D6B02D9F3441}">
      <dgm:prSet phldrT="[Текст]"/>
      <dgm:spPr/>
      <dgm:t>
        <a:bodyPr/>
        <a:lstStyle/>
        <a:p>
          <a:r>
            <a:rPr lang="ru-RU" dirty="0" smtClean="0"/>
            <a:t>Релаксационные игры и упражнения</a:t>
          </a:r>
          <a:endParaRPr lang="ru-RU" dirty="0"/>
        </a:p>
      </dgm:t>
    </dgm:pt>
    <dgm:pt modelId="{5C7974BB-6B8A-4BDF-9C4C-7ED4BD97EF45}" type="parTrans" cxnId="{74A0175E-0B19-431D-A561-873B41CFB2C8}">
      <dgm:prSet/>
      <dgm:spPr/>
      <dgm:t>
        <a:bodyPr/>
        <a:lstStyle/>
        <a:p>
          <a:endParaRPr lang="ru-RU"/>
        </a:p>
      </dgm:t>
    </dgm:pt>
    <dgm:pt modelId="{99EDD427-955A-441A-8959-04C3B395AAD7}" type="sibTrans" cxnId="{74A0175E-0B19-431D-A561-873B41CFB2C8}">
      <dgm:prSet/>
      <dgm:spPr/>
      <dgm:t>
        <a:bodyPr/>
        <a:lstStyle/>
        <a:p>
          <a:endParaRPr lang="ru-RU"/>
        </a:p>
      </dgm:t>
    </dgm:pt>
    <dgm:pt modelId="{D401CF8C-2857-4387-8590-1D9C0DEBEFA4}">
      <dgm:prSet phldrT="[Текст]"/>
      <dgm:spPr/>
      <dgm:t>
        <a:bodyPr/>
        <a:lstStyle/>
        <a:p>
          <a:r>
            <a:rPr lang="ru-RU" dirty="0" smtClean="0"/>
            <a:t>Игры и упражнения для стабилизации в период адаптации</a:t>
          </a:r>
          <a:endParaRPr lang="ru-RU" dirty="0"/>
        </a:p>
      </dgm:t>
    </dgm:pt>
    <dgm:pt modelId="{A5742207-3BB0-4046-ABDF-1143803C8E33}" type="parTrans" cxnId="{D35EA64D-2C5D-49E5-8C01-338C33988A34}">
      <dgm:prSet/>
      <dgm:spPr/>
      <dgm:t>
        <a:bodyPr/>
        <a:lstStyle/>
        <a:p>
          <a:endParaRPr lang="ru-RU"/>
        </a:p>
      </dgm:t>
    </dgm:pt>
    <dgm:pt modelId="{763436AB-70C8-4EAC-B9C1-A3720161E2BF}" type="sibTrans" cxnId="{D35EA64D-2C5D-49E5-8C01-338C33988A34}">
      <dgm:prSet/>
      <dgm:spPr/>
      <dgm:t>
        <a:bodyPr/>
        <a:lstStyle/>
        <a:p>
          <a:endParaRPr lang="ru-RU"/>
        </a:p>
      </dgm:t>
    </dgm:pt>
    <dgm:pt modelId="{C531BFBB-6043-4C3A-A268-D0137AFD0871}">
      <dgm:prSet phldrT="[Текст]"/>
      <dgm:spPr/>
      <dgm:t>
        <a:bodyPr/>
        <a:lstStyle/>
        <a:p>
          <a:r>
            <a:rPr lang="ru-RU" dirty="0" smtClean="0"/>
            <a:t>Игры и упражнения для эмоционального развития дошкольников разного возраста</a:t>
          </a:r>
          <a:endParaRPr lang="ru-RU" dirty="0"/>
        </a:p>
      </dgm:t>
    </dgm:pt>
    <dgm:pt modelId="{62524F6B-11DF-4F90-8F70-47B301332ADC}" type="parTrans" cxnId="{E685E359-C980-4F9D-BB87-DD7662F58D83}">
      <dgm:prSet/>
      <dgm:spPr/>
      <dgm:t>
        <a:bodyPr/>
        <a:lstStyle/>
        <a:p>
          <a:endParaRPr lang="ru-RU"/>
        </a:p>
      </dgm:t>
    </dgm:pt>
    <dgm:pt modelId="{6B2A3682-4224-4460-9622-95B6B5423D9E}" type="sibTrans" cxnId="{E685E359-C980-4F9D-BB87-DD7662F58D83}">
      <dgm:prSet/>
      <dgm:spPr/>
      <dgm:t>
        <a:bodyPr/>
        <a:lstStyle/>
        <a:p>
          <a:endParaRPr lang="ru-RU"/>
        </a:p>
      </dgm:t>
    </dgm:pt>
    <dgm:pt modelId="{8654D0A3-13E8-4017-88A5-810B1AE09A3E}">
      <dgm:prSet/>
      <dgm:spPr/>
      <dgm:t>
        <a:bodyPr/>
        <a:lstStyle/>
        <a:p>
          <a:r>
            <a:rPr lang="ru-RU" dirty="0" smtClean="0"/>
            <a:t>Игры и упражнения для снижения уровня агрессии</a:t>
          </a:r>
          <a:endParaRPr lang="ru-RU" dirty="0"/>
        </a:p>
      </dgm:t>
    </dgm:pt>
    <dgm:pt modelId="{E21A5BDC-041F-4AB7-AD87-F3E5916EF336}" type="parTrans" cxnId="{CC986B0B-96A4-40F4-A868-0F5FB82AC444}">
      <dgm:prSet/>
      <dgm:spPr/>
      <dgm:t>
        <a:bodyPr/>
        <a:lstStyle/>
        <a:p>
          <a:endParaRPr lang="ru-RU"/>
        </a:p>
      </dgm:t>
    </dgm:pt>
    <dgm:pt modelId="{B50A3463-C16A-48CF-B246-D436DEEB23C8}" type="sibTrans" cxnId="{CC986B0B-96A4-40F4-A868-0F5FB82AC444}">
      <dgm:prSet/>
      <dgm:spPr/>
      <dgm:t>
        <a:bodyPr/>
        <a:lstStyle/>
        <a:p>
          <a:endParaRPr lang="ru-RU"/>
        </a:p>
      </dgm:t>
    </dgm:pt>
    <dgm:pt modelId="{04C2CFB9-96F8-4054-AABE-EAB2324F7D7A}" type="pres">
      <dgm:prSet presAssocID="{E550D1AA-FA21-4756-9A3A-E2D84D05881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9FED16-8353-412E-8677-3C821461D69C}" type="pres">
      <dgm:prSet presAssocID="{70BB51E1-1DEB-498C-8BAA-EAC5FCAC3F1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7C0D9D-927C-4A48-9B20-A09CB618EA89}" type="pres">
      <dgm:prSet presAssocID="{63F1CEF7-F113-4B12-B4DE-FA978306A2C6}" presName="sibTrans" presStyleCnt="0"/>
      <dgm:spPr/>
    </dgm:pt>
    <dgm:pt modelId="{B6145831-16A1-4A45-85D7-1655365AF202}" type="pres">
      <dgm:prSet presAssocID="{8654D0A3-13E8-4017-88A5-810B1AE09A3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82B4FC-49C1-4C22-93BE-CB00E85CA3BC}" type="pres">
      <dgm:prSet presAssocID="{B50A3463-C16A-48CF-B246-D436DEEB23C8}" presName="sibTrans" presStyleCnt="0"/>
      <dgm:spPr/>
    </dgm:pt>
    <dgm:pt modelId="{E25ED6D2-86A1-4DB3-91BB-7D0E38FBF4C0}" type="pres">
      <dgm:prSet presAssocID="{03D49C4F-8BE7-4E1A-88A7-5CA26564D3E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648B4-A6D4-4691-AD51-A059F0EC67A2}" type="pres">
      <dgm:prSet presAssocID="{2F05BC7B-6DA2-43DF-838D-DC0D07D35C91}" presName="sibTrans" presStyleCnt="0"/>
      <dgm:spPr/>
    </dgm:pt>
    <dgm:pt modelId="{257FE237-BBA3-49C6-9248-94391488C14E}" type="pres">
      <dgm:prSet presAssocID="{BF4305F2-1F0F-45BE-B903-D6B02D9F344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BDEB6-EC87-4DCF-A19D-9294547A6606}" type="pres">
      <dgm:prSet presAssocID="{99EDD427-955A-441A-8959-04C3B395AAD7}" presName="sibTrans" presStyleCnt="0"/>
      <dgm:spPr/>
    </dgm:pt>
    <dgm:pt modelId="{F8AF4EA2-8088-437A-911C-D5B2F33BF64F}" type="pres">
      <dgm:prSet presAssocID="{D401CF8C-2857-4387-8590-1D9C0DEBEFA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563479-477E-4ABF-8195-A977671B5EEB}" type="pres">
      <dgm:prSet presAssocID="{763436AB-70C8-4EAC-B9C1-A3720161E2BF}" presName="sibTrans" presStyleCnt="0"/>
      <dgm:spPr/>
    </dgm:pt>
    <dgm:pt modelId="{ABD35449-7F5A-482F-BE42-89C5121866D6}" type="pres">
      <dgm:prSet presAssocID="{C531BFBB-6043-4C3A-A268-D0137AFD087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47AEB9-9C62-443C-877A-16F7F202FC7A}" type="presOf" srcId="{03D49C4F-8BE7-4E1A-88A7-5CA26564D3EC}" destId="{E25ED6D2-86A1-4DB3-91BB-7D0E38FBF4C0}" srcOrd="0" destOrd="0" presId="urn:microsoft.com/office/officeart/2005/8/layout/default"/>
    <dgm:cxn modelId="{FCA398E0-9C20-4243-8942-562149009E21}" srcId="{E550D1AA-FA21-4756-9A3A-E2D84D058812}" destId="{70BB51E1-1DEB-498C-8BAA-EAC5FCAC3F1E}" srcOrd="0" destOrd="0" parTransId="{6B048655-537A-439D-A82A-B5366B5BAB77}" sibTransId="{63F1CEF7-F113-4B12-B4DE-FA978306A2C6}"/>
    <dgm:cxn modelId="{CC986B0B-96A4-40F4-A868-0F5FB82AC444}" srcId="{E550D1AA-FA21-4756-9A3A-E2D84D058812}" destId="{8654D0A3-13E8-4017-88A5-810B1AE09A3E}" srcOrd="1" destOrd="0" parTransId="{E21A5BDC-041F-4AB7-AD87-F3E5916EF336}" sibTransId="{B50A3463-C16A-48CF-B246-D436DEEB23C8}"/>
    <dgm:cxn modelId="{6A32C56E-A4BF-4E77-B52E-89204262EC81}" type="presOf" srcId="{E550D1AA-FA21-4756-9A3A-E2D84D058812}" destId="{04C2CFB9-96F8-4054-AABE-EAB2324F7D7A}" srcOrd="0" destOrd="0" presId="urn:microsoft.com/office/officeart/2005/8/layout/default"/>
    <dgm:cxn modelId="{D35EA64D-2C5D-49E5-8C01-338C33988A34}" srcId="{E550D1AA-FA21-4756-9A3A-E2D84D058812}" destId="{D401CF8C-2857-4387-8590-1D9C0DEBEFA4}" srcOrd="4" destOrd="0" parTransId="{A5742207-3BB0-4046-ABDF-1143803C8E33}" sibTransId="{763436AB-70C8-4EAC-B9C1-A3720161E2BF}"/>
    <dgm:cxn modelId="{E685E359-C980-4F9D-BB87-DD7662F58D83}" srcId="{E550D1AA-FA21-4756-9A3A-E2D84D058812}" destId="{C531BFBB-6043-4C3A-A268-D0137AFD0871}" srcOrd="5" destOrd="0" parTransId="{62524F6B-11DF-4F90-8F70-47B301332ADC}" sibTransId="{6B2A3682-4224-4460-9622-95B6B5423D9E}"/>
    <dgm:cxn modelId="{A34934FA-B214-4166-AFA3-ADEBAC42BDE3}" type="presOf" srcId="{8654D0A3-13E8-4017-88A5-810B1AE09A3E}" destId="{B6145831-16A1-4A45-85D7-1655365AF202}" srcOrd="0" destOrd="0" presId="urn:microsoft.com/office/officeart/2005/8/layout/default"/>
    <dgm:cxn modelId="{2A99A27A-3A2E-45CD-98E6-8D0C668CF663}" type="presOf" srcId="{D401CF8C-2857-4387-8590-1D9C0DEBEFA4}" destId="{F8AF4EA2-8088-437A-911C-D5B2F33BF64F}" srcOrd="0" destOrd="0" presId="urn:microsoft.com/office/officeart/2005/8/layout/default"/>
    <dgm:cxn modelId="{AF4ECAC1-BB15-48A5-B989-E7CB0217991D}" srcId="{E550D1AA-FA21-4756-9A3A-E2D84D058812}" destId="{03D49C4F-8BE7-4E1A-88A7-5CA26564D3EC}" srcOrd="2" destOrd="0" parTransId="{86844EA2-5EED-4A95-A80F-208448713E60}" sibTransId="{2F05BC7B-6DA2-43DF-838D-DC0D07D35C91}"/>
    <dgm:cxn modelId="{3FB619EC-8BCE-4869-B8D1-9A7B4BD3E3C3}" type="presOf" srcId="{BF4305F2-1F0F-45BE-B903-D6B02D9F3441}" destId="{257FE237-BBA3-49C6-9248-94391488C14E}" srcOrd="0" destOrd="0" presId="urn:microsoft.com/office/officeart/2005/8/layout/default"/>
    <dgm:cxn modelId="{CB62E16F-A52D-4B90-80F4-FCDFC20E5451}" type="presOf" srcId="{70BB51E1-1DEB-498C-8BAA-EAC5FCAC3F1E}" destId="{D09FED16-8353-412E-8677-3C821461D69C}" srcOrd="0" destOrd="0" presId="urn:microsoft.com/office/officeart/2005/8/layout/default"/>
    <dgm:cxn modelId="{74A0175E-0B19-431D-A561-873B41CFB2C8}" srcId="{E550D1AA-FA21-4756-9A3A-E2D84D058812}" destId="{BF4305F2-1F0F-45BE-B903-D6B02D9F3441}" srcOrd="3" destOrd="0" parTransId="{5C7974BB-6B8A-4BDF-9C4C-7ED4BD97EF45}" sibTransId="{99EDD427-955A-441A-8959-04C3B395AAD7}"/>
    <dgm:cxn modelId="{D9FFE25B-2029-4444-A974-E3EA1220308A}" type="presOf" srcId="{C531BFBB-6043-4C3A-A268-D0137AFD0871}" destId="{ABD35449-7F5A-482F-BE42-89C5121866D6}" srcOrd="0" destOrd="0" presId="urn:microsoft.com/office/officeart/2005/8/layout/default"/>
    <dgm:cxn modelId="{1CF30F7E-9B73-48D6-B0A5-5CDFC8AB5021}" type="presParOf" srcId="{04C2CFB9-96F8-4054-AABE-EAB2324F7D7A}" destId="{D09FED16-8353-412E-8677-3C821461D69C}" srcOrd="0" destOrd="0" presId="urn:microsoft.com/office/officeart/2005/8/layout/default"/>
    <dgm:cxn modelId="{EA88845A-AB1E-46E2-913B-92ACEDD7C86F}" type="presParOf" srcId="{04C2CFB9-96F8-4054-AABE-EAB2324F7D7A}" destId="{DE7C0D9D-927C-4A48-9B20-A09CB618EA89}" srcOrd="1" destOrd="0" presId="urn:microsoft.com/office/officeart/2005/8/layout/default"/>
    <dgm:cxn modelId="{5F582BD4-4855-4B8E-B8A5-0011088304ED}" type="presParOf" srcId="{04C2CFB9-96F8-4054-AABE-EAB2324F7D7A}" destId="{B6145831-16A1-4A45-85D7-1655365AF202}" srcOrd="2" destOrd="0" presId="urn:microsoft.com/office/officeart/2005/8/layout/default"/>
    <dgm:cxn modelId="{2D75412D-12AB-4040-B340-738A7CAF4AF0}" type="presParOf" srcId="{04C2CFB9-96F8-4054-AABE-EAB2324F7D7A}" destId="{C782B4FC-49C1-4C22-93BE-CB00E85CA3BC}" srcOrd="3" destOrd="0" presId="urn:microsoft.com/office/officeart/2005/8/layout/default"/>
    <dgm:cxn modelId="{A91A3DA1-D2FF-4F1C-B450-9F23EA299150}" type="presParOf" srcId="{04C2CFB9-96F8-4054-AABE-EAB2324F7D7A}" destId="{E25ED6D2-86A1-4DB3-91BB-7D0E38FBF4C0}" srcOrd="4" destOrd="0" presId="urn:microsoft.com/office/officeart/2005/8/layout/default"/>
    <dgm:cxn modelId="{F2F8F96F-0C2F-4D50-904C-2C2E650F7583}" type="presParOf" srcId="{04C2CFB9-96F8-4054-AABE-EAB2324F7D7A}" destId="{BD8648B4-A6D4-4691-AD51-A059F0EC67A2}" srcOrd="5" destOrd="0" presId="urn:microsoft.com/office/officeart/2005/8/layout/default"/>
    <dgm:cxn modelId="{5A825AF6-1A70-4359-AD74-F8621843FE85}" type="presParOf" srcId="{04C2CFB9-96F8-4054-AABE-EAB2324F7D7A}" destId="{257FE237-BBA3-49C6-9248-94391488C14E}" srcOrd="6" destOrd="0" presId="urn:microsoft.com/office/officeart/2005/8/layout/default"/>
    <dgm:cxn modelId="{7AF3787E-6A59-4302-ABE0-3069F64B48B0}" type="presParOf" srcId="{04C2CFB9-96F8-4054-AABE-EAB2324F7D7A}" destId="{589BDEB6-EC87-4DCF-A19D-9294547A6606}" srcOrd="7" destOrd="0" presId="urn:microsoft.com/office/officeart/2005/8/layout/default"/>
    <dgm:cxn modelId="{319E0D6B-9A42-4C34-921E-3DCDDAEB33CE}" type="presParOf" srcId="{04C2CFB9-96F8-4054-AABE-EAB2324F7D7A}" destId="{F8AF4EA2-8088-437A-911C-D5B2F33BF64F}" srcOrd="8" destOrd="0" presId="urn:microsoft.com/office/officeart/2005/8/layout/default"/>
    <dgm:cxn modelId="{FF3E418F-9F8F-4217-B5D3-E97A1E2C0CF9}" type="presParOf" srcId="{04C2CFB9-96F8-4054-AABE-EAB2324F7D7A}" destId="{D9563479-477E-4ABF-8195-A977671B5EEB}" srcOrd="9" destOrd="0" presId="urn:microsoft.com/office/officeart/2005/8/layout/default"/>
    <dgm:cxn modelId="{2267506A-25B2-4E9C-BB88-3681D8957341}" type="presParOf" srcId="{04C2CFB9-96F8-4054-AABE-EAB2324F7D7A}" destId="{ABD35449-7F5A-482F-BE42-89C5121866D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9FED16-8353-412E-8677-3C821461D69C}">
      <dsp:nvSpPr>
        <dsp:cNvPr id="0" name=""/>
        <dsp:cNvSpPr/>
      </dsp:nvSpPr>
      <dsp:spPr>
        <a:xfrm>
          <a:off x="0" y="596825"/>
          <a:ext cx="2571749" cy="15430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Игры и упражнения для развития базовых эмоций</a:t>
          </a:r>
          <a:endParaRPr lang="ru-RU" sz="2000" kern="1200" dirty="0"/>
        </a:p>
      </dsp:txBody>
      <dsp:txXfrm>
        <a:off x="0" y="596825"/>
        <a:ext cx="2571749" cy="1543050"/>
      </dsp:txXfrm>
    </dsp:sp>
    <dsp:sp modelId="{B6145831-16A1-4A45-85D7-1655365AF202}">
      <dsp:nvSpPr>
        <dsp:cNvPr id="0" name=""/>
        <dsp:cNvSpPr/>
      </dsp:nvSpPr>
      <dsp:spPr>
        <a:xfrm>
          <a:off x="2828925" y="596825"/>
          <a:ext cx="2571749" cy="1543050"/>
        </a:xfrm>
        <a:prstGeom prst="rect">
          <a:avLst/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Игры и упражнения для снижения уровня агрессии</a:t>
          </a:r>
          <a:endParaRPr lang="ru-RU" sz="1900" kern="1200" dirty="0"/>
        </a:p>
      </dsp:txBody>
      <dsp:txXfrm>
        <a:off x="2828925" y="596825"/>
        <a:ext cx="2571749" cy="1543050"/>
      </dsp:txXfrm>
    </dsp:sp>
    <dsp:sp modelId="{E25ED6D2-86A1-4DB3-91BB-7D0E38FBF4C0}">
      <dsp:nvSpPr>
        <dsp:cNvPr id="0" name=""/>
        <dsp:cNvSpPr/>
      </dsp:nvSpPr>
      <dsp:spPr>
        <a:xfrm>
          <a:off x="5657849" y="596825"/>
          <a:ext cx="2571749" cy="1543050"/>
        </a:xfrm>
        <a:prstGeom prst="rect">
          <a:avLst/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Игры и упражнения для социально – эмоционального развития</a:t>
          </a:r>
          <a:endParaRPr lang="ru-RU" sz="1900" kern="1200" dirty="0"/>
        </a:p>
      </dsp:txBody>
      <dsp:txXfrm>
        <a:off x="5657849" y="596825"/>
        <a:ext cx="2571749" cy="1543050"/>
      </dsp:txXfrm>
    </dsp:sp>
    <dsp:sp modelId="{257FE237-BBA3-49C6-9248-94391488C14E}">
      <dsp:nvSpPr>
        <dsp:cNvPr id="0" name=""/>
        <dsp:cNvSpPr/>
      </dsp:nvSpPr>
      <dsp:spPr>
        <a:xfrm>
          <a:off x="0" y="2397050"/>
          <a:ext cx="2571749" cy="1543050"/>
        </a:xfrm>
        <a:prstGeom prst="rect">
          <a:avLst/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Релаксационные игры и упражнения</a:t>
          </a:r>
          <a:endParaRPr lang="ru-RU" sz="1900" kern="1200" dirty="0"/>
        </a:p>
      </dsp:txBody>
      <dsp:txXfrm>
        <a:off x="0" y="2397050"/>
        <a:ext cx="2571749" cy="1543050"/>
      </dsp:txXfrm>
    </dsp:sp>
    <dsp:sp modelId="{F8AF4EA2-8088-437A-911C-D5B2F33BF64F}">
      <dsp:nvSpPr>
        <dsp:cNvPr id="0" name=""/>
        <dsp:cNvSpPr/>
      </dsp:nvSpPr>
      <dsp:spPr>
        <a:xfrm>
          <a:off x="2828925" y="2397050"/>
          <a:ext cx="2571749" cy="1543050"/>
        </a:xfrm>
        <a:prstGeom prst="rect">
          <a:avLst/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Игры и упражнения для стабилизации в период адаптации</a:t>
          </a:r>
          <a:endParaRPr lang="ru-RU" sz="1900" kern="1200" dirty="0"/>
        </a:p>
      </dsp:txBody>
      <dsp:txXfrm>
        <a:off x="2828925" y="2397050"/>
        <a:ext cx="2571749" cy="1543050"/>
      </dsp:txXfrm>
    </dsp:sp>
    <dsp:sp modelId="{ABD35449-7F5A-482F-BE42-89C5121866D6}">
      <dsp:nvSpPr>
        <dsp:cNvPr id="0" name=""/>
        <dsp:cNvSpPr/>
      </dsp:nvSpPr>
      <dsp:spPr>
        <a:xfrm>
          <a:off x="5657849" y="2397050"/>
          <a:ext cx="2571749" cy="1543050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Игры и упражнения для эмоционального развития дошкольников разного возраста</a:t>
          </a:r>
          <a:endParaRPr lang="ru-RU" sz="1900" kern="1200" dirty="0"/>
        </a:p>
      </dsp:txBody>
      <dsp:txXfrm>
        <a:off x="5657849" y="2397050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35071"/>
            <a:ext cx="7772400" cy="1470025"/>
          </a:xfr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3600" b="0" i="0" kern="1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0846"/>
            <a:ext cx="6400800" cy="1752600"/>
          </a:xfrm>
        </p:spPr>
        <p:txBody>
          <a:bodyPr/>
          <a:lstStyle>
            <a:lvl1pPr marL="0" indent="0" algn="ctr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221F-4F0C-4847-81B7-D3ABAE3EE078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  <p:sndAc>
      <p:stSnd>
        <p:snd r:embed="rId13" name="camera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lang="ru-RU" sz="3600" b="0" i="0" kern="1200" dirty="0" smtClean="0">
          <a:solidFill>
            <a:schemeClr val="accent5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5&amp;text=%D1%8D%D0%BC%D0%BE%D1%86%D0%B8%D0%B8%20%D1%80%D0%B5%D0%B1%D0%B5%D0%BD%D0%BA%D0%B0&amp;pos=157&amp;rpt=simage&amp;img_url=http%3A%2F%2Fcs9698.userapi.com%2Fu122204317%2Fe_e75cc025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aplakal.com/forum2/topic253604.html" TargetMode="External"/><Relationship Id="rId5" Type="http://schemas.openxmlformats.org/officeDocument/2006/relationships/hyperlink" Target="http://ru.depositphotos.com/1628788/stock-photo-Portrait-of-newborn-baby.html" TargetMode="External"/><Relationship Id="rId4" Type="http://schemas.openxmlformats.org/officeDocument/2006/relationships/hyperlink" Target="http://images.yandex.ru/yandsearch?p=24&amp;text=%D1%8D%D0%BC%D0%BE%D1%86%D0%B8%D0%B8%20%D1%80%D0%B5%D0%B1%D0%B5%D0%BD%D0%BA%D0%B0&amp;pos=732&amp;rpt=simage&amp;img_url=http%3A%2F%2Fwww.fisher-price.com%2Fimg%2Fproduct_shots%2F74121_b_1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3528392"/>
          </a:xfrm>
        </p:spPr>
        <p:txBody>
          <a:bodyPr>
            <a:normAutofit/>
          </a:bodyPr>
          <a:lstStyle/>
          <a:p>
            <a:r>
              <a:rPr lang="ru-RU" sz="4400" i="1" dirty="0" err="1" smtClean="0">
                <a:solidFill>
                  <a:schemeClr val="tx2"/>
                </a:solidFill>
                <a:latin typeface="Arial" pitchFamily="34" charset="0"/>
                <a:ea typeface="GungsuhChe" pitchFamily="49" charset="-127"/>
                <a:cs typeface="Arial" pitchFamily="34" charset="0"/>
              </a:rPr>
              <a:t>Психолого</a:t>
            </a:r>
            <a:r>
              <a:rPr lang="ru-RU" sz="4400" i="1" dirty="0" smtClean="0">
                <a:solidFill>
                  <a:schemeClr val="tx2"/>
                </a:solidFill>
                <a:latin typeface="Arial" pitchFamily="34" charset="0"/>
                <a:ea typeface="GungsuhChe" pitchFamily="49" charset="-127"/>
                <a:cs typeface="Arial" pitchFamily="34" charset="0"/>
              </a:rPr>
              <a:t> – педагогические методы развития эмоциональной сферы дошкольников.</a:t>
            </a:r>
            <a:endParaRPr lang="ru-RU" sz="4400" i="1" dirty="0">
              <a:solidFill>
                <a:schemeClr val="tx2"/>
              </a:solidFill>
              <a:latin typeface="Arial" pitchFamily="34" charset="0"/>
              <a:ea typeface="GungsuhChe" pitchFamily="49" charset="-127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5445224"/>
            <a:ext cx="7128792" cy="1008112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Подготовил: педагог-психолог МКДОУ </a:t>
            </a:r>
            <a:r>
              <a:rPr lang="ru-RU" dirty="0" err="1" smtClean="0"/>
              <a:t>д</a:t>
            </a:r>
            <a:r>
              <a:rPr lang="ru-RU" dirty="0" smtClean="0"/>
              <a:t>/с № 51 Портнова Анна Алексеевна</a:t>
            </a:r>
            <a:endParaRPr lang="ru-RU" dirty="0"/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Игры и упражнения, для эмоционального развития дошкольников</a:t>
            </a:r>
            <a:endParaRPr lang="ru-RU" i="1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44824"/>
          <a:ext cx="8229600" cy="4536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Все перечисленные методы и приемы развития эмоциональной сферы дошкольников не только помогают детям понимать эмоциональные состояния свои и окружающих людей и  дают представления о способах выражения собственных эмоций. Главное то, что дети развивают и совершенствуют способность адекватно управлять своими эмоциями, чувствами и поведением.</a:t>
            </a:r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2400" dirty="0" smtClean="0"/>
              <a:t>Нина </a:t>
            </a:r>
            <a:r>
              <a:rPr lang="ru-RU" sz="2400" dirty="0" smtClean="0"/>
              <a:t>Ежкова: Эмоциональное развитие детей дошкольного возраста: Часть 1: в 2 ч</a:t>
            </a:r>
            <a:r>
              <a:rPr lang="ru-RU" sz="2400" dirty="0" smtClean="0"/>
              <a:t>.</a:t>
            </a:r>
          </a:p>
          <a:p>
            <a:pPr>
              <a:buAutoNum type="arabicPeriod"/>
            </a:pPr>
            <a:r>
              <a:rPr lang="ru-RU" sz="2400" dirty="0" smtClean="0"/>
              <a:t>Нина Ежкова: Эмоциональное развитие детей дошкольного возраста: Часть 2: в 2 ч</a:t>
            </a:r>
            <a:r>
              <a:rPr lang="ru-RU" sz="2400" dirty="0" smtClean="0"/>
              <a:t>.</a:t>
            </a:r>
          </a:p>
          <a:p>
            <a:pPr>
              <a:buAutoNum type="arabicPeriod"/>
            </a:pPr>
            <a:r>
              <a:rPr lang="ru-RU" sz="2400" dirty="0" smtClean="0"/>
              <a:t>Е. Шапиро: Особенности эмоционального развития дошкольника 3-7 </a:t>
            </a:r>
            <a:r>
              <a:rPr lang="ru-RU" sz="2400" dirty="0" smtClean="0"/>
              <a:t>лет</a:t>
            </a:r>
          </a:p>
          <a:p>
            <a:pPr>
              <a:buAutoNum type="arabicPeriod"/>
            </a:pPr>
            <a:r>
              <a:rPr lang="ru-RU" sz="2400" dirty="0" smtClean="0"/>
              <a:t>Е. Шапиро: Особенности эмоционального развития детей от 1 до 3-х </a:t>
            </a:r>
            <a:r>
              <a:rPr lang="ru-RU" sz="2400" dirty="0" smtClean="0"/>
              <a:t>лет</a:t>
            </a:r>
          </a:p>
          <a:p>
            <a:pPr>
              <a:buAutoNum type="arabicPeriod"/>
            </a:pPr>
            <a:r>
              <a:rPr lang="ru-RU" sz="2400" dirty="0" smtClean="0"/>
              <a:t>Галина Широкова: Развитие эмоций и чувств у детей дошкольного </a:t>
            </a:r>
            <a:r>
              <a:rPr lang="ru-RU" sz="2400" dirty="0" smtClean="0"/>
              <a:t>возраста</a:t>
            </a:r>
          </a:p>
          <a:p>
            <a:pPr>
              <a:buAutoNum type="arabicPeriod"/>
            </a:pPr>
            <a:r>
              <a:rPr lang="ru-RU" sz="2400" dirty="0" smtClean="0"/>
              <a:t>Екатерина </a:t>
            </a:r>
            <a:r>
              <a:rPr lang="ru-RU" sz="2400" dirty="0" err="1" smtClean="0"/>
              <a:t>Юрчук</a:t>
            </a:r>
            <a:r>
              <a:rPr lang="ru-RU" sz="2400" dirty="0" smtClean="0"/>
              <a:t>: Эмоциональное развитие дошкольников. Методические рекомендации</a:t>
            </a:r>
            <a:endParaRPr lang="ru-RU" sz="2400" dirty="0"/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Ресурсы: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://images.yandex.ru/yandsearch?p=5&amp;text=%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D1%8D%D0%BC%D0%BE%D1%86%D0%B8%D0%B8%20%D1%80%D0%B5%D0%B1%D0%B5%D0%BD%D0%BA%D0%B0&amp;pos=157&amp;rpt=simage&amp;img_url=http%3A%2F%2Fcs9698.userapi.com%2Fu122204317%2Fe_e75cc025.jpg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слайд  № 4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http://images.yandex.ru/yandsearch?p=24&amp;text=%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D1%8D%D0%BC%D0%BE%D1%86%D0%B8%D0%B8%20%D1%80%D0%B5%D0%B1%D0%B5%D0%BD%D0%BA%D0%B0&amp;pos=732&amp;rpt=simage&amp;img_url=http%3A%2F%2Fwww.fisher-price.com%2Fimg%2Fproduct_shots%2F74121_b_1.jpg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слайд № 3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http://ru.depositphotos.com/1628788/stock-photo-Portrait-of-newborn-baby.html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слайд № 2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www.yaplakal.com/forum2/topic253604.html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слайд № 14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	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i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4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293063"/>
            <a:ext cx="7848872" cy="5248933"/>
          </a:xfrm>
        </p:spPr>
      </p:pic>
    </p:spTree>
  </p:cSld>
  <p:clrMapOvr>
    <a:masterClrMapping/>
  </p:clrMapOvr>
  <p:transition spd="slow">
    <p:fade/>
    <p:sndAc>
      <p:stSnd>
        <p:snd r:embed="rId2" name="camera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</a:rPr>
              <a:t>Эмоциональное развитие младенца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124744"/>
            <a:ext cx="5266928" cy="518457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- эмоции примитивны, вызваны удовлетворением/неудовлетворением витальных потребностей;</a:t>
            </a:r>
          </a:p>
          <a:p>
            <a:r>
              <a:rPr lang="ru-RU" dirty="0" smtClean="0"/>
              <a:t>- являются основным средством общения и выражения себя;</a:t>
            </a:r>
          </a:p>
          <a:p>
            <a:r>
              <a:rPr lang="ru-RU" dirty="0" smtClean="0"/>
              <a:t>- происходит «заражение» эмоциями окружающих людей;</a:t>
            </a:r>
          </a:p>
          <a:p>
            <a:r>
              <a:rPr lang="ru-RU" dirty="0" smtClean="0"/>
              <a:t>- в основе эмоционального развития лежит подражание.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1" name="Рисунок 10" descr="portret-mladentsa-s-razlichnymi-emotsiyami-0000916117-pre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124744"/>
            <a:ext cx="3995936" cy="4824536"/>
          </a:xfrm>
          <a:prstGeom prst="cloudCallou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</a:rPr>
              <a:t>Эмоции ребенка раннего возраста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5" name="Содержимое 4" descr="i (4)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86135" y="1412777"/>
            <a:ext cx="3982943" cy="4320480"/>
          </a:xfrm>
          <a:prstGeom prst="wedgeRoundRectCallou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51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 эмоции так же неустойчивы и изменчивы;</a:t>
            </a:r>
          </a:p>
          <a:p>
            <a:r>
              <a:rPr lang="ru-RU" dirty="0" smtClean="0"/>
              <a:t>- являются мотивами поведения;</a:t>
            </a:r>
          </a:p>
          <a:p>
            <a:r>
              <a:rPr lang="ru-RU" dirty="0" smtClean="0"/>
              <a:t>- развиваются базовые эмоции (радость, грусть, страх…)</a:t>
            </a:r>
          </a:p>
          <a:p>
            <a:r>
              <a:rPr lang="ru-RU" dirty="0" smtClean="0"/>
              <a:t>- особое значение имеет словесная оценка качеств и поступков.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solidFill>
                  <a:schemeClr val="tx2"/>
                </a:solidFill>
              </a:rPr>
              <a:t>Ключевые моменты эмоционального развития </a:t>
            </a:r>
            <a:r>
              <a:rPr lang="ru-RU" i="1" dirty="0" smtClean="0">
                <a:solidFill>
                  <a:schemeClr val="tx2"/>
                </a:solidFill>
              </a:rPr>
              <a:t>детей дошкольного возраста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484785"/>
            <a:ext cx="4752528" cy="511256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- освоение социальных форм выражения эмоций;</a:t>
            </a:r>
          </a:p>
          <a:p>
            <a:r>
              <a:rPr lang="ru-RU" dirty="0" smtClean="0"/>
              <a:t>- формирование чувства долга;</a:t>
            </a:r>
          </a:p>
          <a:p>
            <a:r>
              <a:rPr lang="ru-RU" dirty="0" smtClean="0"/>
              <a:t>- развитие эстетических, интеллектуальных и моральных чувств;</a:t>
            </a:r>
          </a:p>
          <a:p>
            <a:r>
              <a:rPr lang="ru-RU" dirty="0" smtClean="0"/>
              <a:t>- благодаря речи, эмоции становятся осознанными;</a:t>
            </a:r>
          </a:p>
          <a:p>
            <a:r>
              <a:rPr lang="ru-RU" dirty="0" smtClean="0"/>
              <a:t>- эмоции являются показателем общего состояния ребенка, его психического и физического самочувствия.</a:t>
            </a:r>
          </a:p>
          <a:p>
            <a:endParaRPr lang="ru-RU" dirty="0"/>
          </a:p>
        </p:txBody>
      </p:sp>
      <p:pic>
        <p:nvPicPr>
          <p:cNvPr id="5" name="Содержимое 4" descr="i (3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4077701" cy="4911264"/>
          </a:xfrm>
          <a:prstGeom prst="flowChartDisplay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</a:rPr>
              <a:t>Эмоциональное благополучие детей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3384376" cy="4853136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 мнению Всемирной организации здоровья (ВОЗ), нарушения психического здоровья связаны не только с соматическими заболеваниями или дефектами физического развития, но и с различными неблагоприятными стрессовыми эмоциональными факторами, которые действуют на психику и влияют на здоровье и эмоциональное благополучие детей.</a:t>
            </a:r>
          </a:p>
          <a:p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1600200"/>
            <a:ext cx="4906888" cy="4525963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 мнению исследователя А.В.Запорожца, эмоциональное развитие дошкольника является одним из важнейших условий его воспитания. С одной стороны, ребенку необходимо усвоить нормы и правила по отношению к предметному миру, а с другой – нормы и правила общения с другими людьми. Этот процесс сопровождается эмоциональными переживаниями, отражающимися в поведении ребенка. Но под воздействием целого ряда негативных факторов ( нарушение детско-родительских отношений, неблагоприятный психологический климат и др. патологические факторы) у ребенка формируются признаки социально – эмоционального неблагополучия.</a:t>
            </a:r>
            <a:endParaRPr lang="ru-RU" sz="1800" dirty="0"/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Признаки эмоционального неблагополучия</a:t>
            </a:r>
            <a:endParaRPr lang="ru-RU" i="1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204745"/>
          <a:ext cx="8640960" cy="5458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276"/>
                <a:gridCol w="6778684"/>
              </a:tblGrid>
              <a:tr h="515163">
                <a:tc>
                  <a:txBody>
                    <a:bodyPr/>
                    <a:lstStyle/>
                    <a:p>
                      <a:r>
                        <a:rPr lang="ru-RU" dirty="0" smtClean="0"/>
                        <a:t>Сфера проявления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Характеристики</a:t>
                      </a:r>
                      <a:endParaRPr lang="ru-RU" dirty="0"/>
                    </a:p>
                  </a:txBody>
                  <a:tcPr/>
                </a:tc>
              </a:tr>
              <a:tr h="2993197">
                <a:tc>
                  <a:txBody>
                    <a:bodyPr/>
                    <a:lstStyle/>
                    <a:p>
                      <a:r>
                        <a:rPr lang="ru-RU" dirty="0" smtClean="0"/>
                        <a:t>Затруднения в общении со сверстниками и взрослыми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 Неуравновешенность;</a:t>
                      </a:r>
                    </a:p>
                    <a:p>
                      <a:r>
                        <a:rPr lang="ru-RU" sz="1400" dirty="0" smtClean="0"/>
                        <a:t>- возбудимость;</a:t>
                      </a:r>
                    </a:p>
                    <a:p>
                      <a:r>
                        <a:rPr lang="ru-RU" sz="1400" dirty="0" smtClean="0"/>
                        <a:t>- бурные аффективные реакции ( гнев, истерика и </a:t>
                      </a:r>
                      <a:r>
                        <a:rPr lang="ru-RU" sz="1400" dirty="0" err="1" smtClean="0"/>
                        <a:t>т.п</a:t>
                      </a:r>
                      <a:r>
                        <a:rPr lang="ru-RU" sz="1400" dirty="0" smtClean="0"/>
                        <a:t>, сопровождающиеся соматическими изменениями);</a:t>
                      </a:r>
                    </a:p>
                    <a:p>
                      <a:r>
                        <a:rPr lang="ru-RU" sz="1400" dirty="0" smtClean="0"/>
                        <a:t>- негативизм;</a:t>
                      </a:r>
                    </a:p>
                    <a:p>
                      <a:r>
                        <a:rPr lang="ru-RU" sz="1400" dirty="0" smtClean="0"/>
                        <a:t>- упрямство;</a:t>
                      </a:r>
                    </a:p>
                    <a:p>
                      <a:r>
                        <a:rPr lang="ru-RU" sz="1400" dirty="0" smtClean="0"/>
                        <a:t>- неуступчивость;</a:t>
                      </a:r>
                    </a:p>
                    <a:p>
                      <a:r>
                        <a:rPr lang="ru-RU" sz="1400" dirty="0" smtClean="0"/>
                        <a:t>- конфликтность;</a:t>
                      </a:r>
                    </a:p>
                    <a:p>
                      <a:r>
                        <a:rPr lang="ru-RU" sz="1400" dirty="0" smtClean="0"/>
                        <a:t>- жестокость;</a:t>
                      </a:r>
                    </a:p>
                    <a:p>
                      <a:r>
                        <a:rPr lang="ru-RU" sz="1400" dirty="0" smtClean="0"/>
                        <a:t>- устойчивое негативное отношение к общению;</a:t>
                      </a:r>
                    </a:p>
                    <a:p>
                      <a:r>
                        <a:rPr lang="ru-RU" sz="1400" dirty="0" smtClean="0"/>
                        <a:t>- </a:t>
                      </a:r>
                      <a:r>
                        <a:rPr lang="ru-RU" sz="1400" dirty="0" err="1" smtClean="0"/>
                        <a:t>застревание</a:t>
                      </a:r>
                      <a:r>
                        <a:rPr lang="ru-RU" sz="1400" dirty="0" smtClean="0"/>
                        <a:t> на отрицательных эмоциях;</a:t>
                      </a:r>
                    </a:p>
                    <a:p>
                      <a:r>
                        <a:rPr lang="ru-RU" sz="1400" dirty="0" smtClean="0"/>
                        <a:t>- эмоциональная холодность;</a:t>
                      </a:r>
                    </a:p>
                    <a:p>
                      <a:r>
                        <a:rPr lang="ru-RU" sz="1400" dirty="0" smtClean="0"/>
                        <a:t>- отчуждение, скрывающее неуверенность.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740232"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Особенности внутреннего мира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 Острая восприимчивость;</a:t>
                      </a:r>
                    </a:p>
                    <a:p>
                      <a:r>
                        <a:rPr lang="ru-RU" sz="1400" dirty="0" smtClean="0"/>
                        <a:t>- впечатлительность;</a:t>
                      </a:r>
                    </a:p>
                    <a:p>
                      <a:r>
                        <a:rPr lang="ru-RU" sz="1400" dirty="0" smtClean="0"/>
                        <a:t>- болезненная чувствительность;</a:t>
                      </a:r>
                    </a:p>
                    <a:p>
                      <a:r>
                        <a:rPr lang="ru-RU" sz="1400" dirty="0" smtClean="0"/>
                        <a:t>- наличие не возрастных страхов, мешающих нормальной жизни ребенка;</a:t>
                      </a:r>
                    </a:p>
                    <a:p>
                      <a:r>
                        <a:rPr lang="ru-RU" sz="1400" dirty="0" smtClean="0"/>
                        <a:t>- тревожность;</a:t>
                      </a:r>
                    </a:p>
                    <a:p>
                      <a:r>
                        <a:rPr lang="ru-RU" sz="1400" dirty="0" smtClean="0"/>
                        <a:t>- мнительность.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Психологическая диагностика эмоциональных нарушений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424936" cy="511256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Проективная рисуночная методика «Моя любимая группа»</a:t>
            </a:r>
          </a:p>
          <a:p>
            <a:r>
              <a:rPr lang="ru-RU" dirty="0" smtClean="0"/>
              <a:t>Проективная игра «Почта» (модификация теста Е. </a:t>
            </a:r>
            <a:r>
              <a:rPr lang="ru-RU" dirty="0" err="1" smtClean="0"/>
              <a:t>Антони</a:t>
            </a:r>
            <a:r>
              <a:rPr lang="ru-RU" dirty="0" smtClean="0"/>
              <a:t>, </a:t>
            </a:r>
            <a:r>
              <a:rPr lang="ru-RU" dirty="0" err="1" smtClean="0"/>
              <a:t>Е.Бине</a:t>
            </a:r>
            <a:r>
              <a:rPr lang="ru-RU" dirty="0" smtClean="0"/>
              <a:t>)</a:t>
            </a:r>
          </a:p>
          <a:p>
            <a:r>
              <a:rPr lang="ru-RU" dirty="0" smtClean="0"/>
              <a:t>«Тест для определения эмоционального  благополучия ребенка в группе детского сада» (автор Г. Люблина)</a:t>
            </a:r>
          </a:p>
          <a:p>
            <a:r>
              <a:rPr lang="ru-RU" dirty="0" smtClean="0"/>
              <a:t>Методика изучения социальных эмоций (авторы Г. Л. </a:t>
            </a:r>
            <a:r>
              <a:rPr lang="ru-RU" dirty="0" err="1" smtClean="0"/>
              <a:t>Урунтаева</a:t>
            </a:r>
            <a:r>
              <a:rPr lang="ru-RU" dirty="0" smtClean="0"/>
              <a:t>, Ю. Л. </a:t>
            </a:r>
            <a:r>
              <a:rPr lang="ru-RU" dirty="0" err="1" smtClean="0"/>
              <a:t>Афонькина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Проективная методика «Я, мама и детский сад» (автор К. В. Дубровина)</a:t>
            </a:r>
          </a:p>
          <a:p>
            <a:r>
              <a:rPr lang="ru-RU" dirty="0" smtClean="0"/>
              <a:t>Проективный тест «Сказка» Луизы </a:t>
            </a:r>
            <a:r>
              <a:rPr lang="ru-RU" dirty="0" err="1" smtClean="0"/>
              <a:t>Дюсс</a:t>
            </a:r>
            <a:endParaRPr lang="ru-RU" dirty="0" smtClean="0"/>
          </a:p>
          <a:p>
            <a:r>
              <a:rPr lang="ru-RU" dirty="0" err="1" smtClean="0"/>
              <a:t>Интерпритативный</a:t>
            </a:r>
            <a:r>
              <a:rPr lang="ru-RU" dirty="0" smtClean="0"/>
              <a:t> тест «Грустная мама»</a:t>
            </a:r>
          </a:p>
          <a:p>
            <a:r>
              <a:rPr lang="ru-RU" dirty="0" smtClean="0"/>
              <a:t>Методика изучения понимания эмоциональных состояний людей изображенных на картинке (Авторы Г. Л. </a:t>
            </a:r>
            <a:r>
              <a:rPr lang="ru-RU" dirty="0" err="1" smtClean="0"/>
              <a:t>Урунтаева</a:t>
            </a:r>
            <a:r>
              <a:rPr lang="ru-RU" dirty="0" smtClean="0"/>
              <a:t>, Ю. Л. </a:t>
            </a:r>
            <a:r>
              <a:rPr lang="ru-RU" dirty="0" err="1" smtClean="0"/>
              <a:t>Афонькина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Графическая методика «Кактус» (модификация М. Л. Панфиловой)</a:t>
            </a:r>
          </a:p>
          <a:p>
            <a:r>
              <a:rPr lang="ru-RU" dirty="0" smtClean="0"/>
              <a:t>Анкета для выявления объекта и причин эмоционального неблагополучия ребенка (автор Т. А. Данилина, модификация анкеты КГ. Юдиной, Г.Б. Степановой, Е. Л. Денисовой)</a:t>
            </a:r>
          </a:p>
          <a:p>
            <a:r>
              <a:rPr lang="ru-RU" dirty="0" smtClean="0"/>
              <a:t>«Анкета для родителей»(автор К. М. Листик)	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chemeClr val="tx2"/>
                </a:solidFill>
              </a:rPr>
              <a:t>Ц</a:t>
            </a:r>
            <a:r>
              <a:rPr lang="ru-RU" i="1" dirty="0" smtClean="0">
                <a:solidFill>
                  <a:schemeClr val="tx2"/>
                </a:solidFill>
              </a:rPr>
              <a:t>еленаправленная  совместная деятельность </a:t>
            </a:r>
            <a:r>
              <a:rPr lang="ru-RU" i="1" dirty="0">
                <a:solidFill>
                  <a:schemeClr val="tx2"/>
                </a:solidFill>
              </a:rPr>
              <a:t>способствует расширению круга осознаваемых эмоций через использование ролевых и подвижных игр, элементов </a:t>
            </a:r>
            <a:r>
              <a:rPr lang="ru-RU" i="1" dirty="0" err="1">
                <a:solidFill>
                  <a:schemeClr val="tx2"/>
                </a:solidFill>
              </a:rPr>
              <a:t>психогимнастики</a:t>
            </a:r>
            <a:r>
              <a:rPr lang="ru-RU" i="1" dirty="0">
                <a:solidFill>
                  <a:schemeClr val="tx2"/>
                </a:solidFill>
              </a:rPr>
              <a:t>, мимических и пантомимических этюдов, элементов тренингов, </a:t>
            </a:r>
            <a:r>
              <a:rPr lang="ru-RU" i="1" dirty="0" err="1">
                <a:solidFill>
                  <a:schemeClr val="tx2"/>
                </a:solidFill>
              </a:rPr>
              <a:t>психомышечной</a:t>
            </a:r>
            <a:r>
              <a:rPr lang="ru-RU" i="1" dirty="0">
                <a:solidFill>
                  <a:schemeClr val="tx2"/>
                </a:solidFill>
              </a:rPr>
              <a:t> тренировки, литературных произведений и сказок, игр – драматизаций.</a:t>
            </a:r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Методические средства для развития эмоциональной сферы дошкольников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864671" y="1403096"/>
            <a:ext cx="1994520" cy="208823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Релаксационные методы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716016" y="1844824"/>
            <a:ext cx="2088232" cy="21602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Коммуникативные игры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6660232" y="3789040"/>
            <a:ext cx="2232248" cy="27363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 и задания, направленные на развитие произвольности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4283968" y="4077072"/>
            <a:ext cx="2448272" cy="278092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Эмоционально – символические методы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2267744" y="3717032"/>
            <a:ext cx="2232248" cy="288032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Задания с использованием психотерапевтических метафор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251520" y="3789040"/>
            <a:ext cx="2016224" cy="28083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Игры, направленные на развитие произвольности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2483768" y="1484784"/>
            <a:ext cx="2160240" cy="21602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Психогимнастические</a:t>
            </a:r>
            <a:r>
              <a:rPr lang="ru-RU" dirty="0" smtClean="0"/>
              <a:t> игры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251520" y="1556792"/>
            <a:ext cx="2051720" cy="21602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Ролевые игры</a:t>
            </a:r>
            <a:endParaRPr lang="ru-RU" dirty="0"/>
          </a:p>
        </p:txBody>
      </p:sp>
    </p:spTree>
  </p:cSld>
  <p:clrMapOvr>
    <a:masterClrMapping/>
  </p:clrMapOvr>
  <p:transition spd="slow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8995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A03D9D-1A7C-4E82-89E1-AD4A2CA13F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TS010389957</Template>
  <TotalTime>157</TotalTime>
  <Words>832</Words>
  <Application>Microsoft Office PowerPoint</Application>
  <PresentationFormat>Экран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TS010389957</vt:lpstr>
      <vt:lpstr>Психолого – педагогические методы развития эмоциональной сферы дошкольников.</vt:lpstr>
      <vt:lpstr>Эмоциональное развитие младенца</vt:lpstr>
      <vt:lpstr>Эмоции ребенка раннего возраста</vt:lpstr>
      <vt:lpstr>Ключевые моменты эмоционального развития детей дошкольного возраста</vt:lpstr>
      <vt:lpstr>Эмоциональное благополучие детей</vt:lpstr>
      <vt:lpstr>Признаки эмоционального неблагополучия</vt:lpstr>
      <vt:lpstr>Психологическая диагностика эмоциональных нарушений</vt:lpstr>
      <vt:lpstr>Целенаправленная  совместная деятельность способствует расширению круга осознаваемых эмоций через использование ролевых и подвижных игр, элементов психогимнастики, мимических и пантомимических этюдов, элементов тренингов, психомышечной тренировки, литературных произведений и сказок, игр – драматизаций.</vt:lpstr>
      <vt:lpstr>Методические средства для развития эмоциональной сферы дошкольников</vt:lpstr>
      <vt:lpstr>Игры и упражнения, для эмоционального развития дошкольников</vt:lpstr>
      <vt:lpstr>Все перечисленные методы и приемы развития эмоциональной сферы дошкольников не только помогают детям понимать эмоциональные состояния свои и окружающих людей и  дают представления о способах выражения собственных эмоций. Главное то, что дети развивают и совершенствуют способность адекватно управлять своими эмоциями, чувствами и поведением.</vt:lpstr>
      <vt:lpstr>Литература:</vt:lpstr>
      <vt:lpstr>Ресурсы: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 – педагогические методы развития эмоциональной сферы дошкольников.</dc:title>
  <dc:subject>Шаблон оформления</dc:subject>
  <dc:creator>ACER</dc:creator>
  <dc:description>Корпорация Майкрософт
Шаблон оформления</dc:description>
  <cp:lastModifiedBy>ACER</cp:lastModifiedBy>
  <cp:revision>37</cp:revision>
  <dcterms:created xsi:type="dcterms:W3CDTF">2012-12-19T12:51:01Z</dcterms:created>
  <dcterms:modified xsi:type="dcterms:W3CDTF">2013-01-24T03:32:17Z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TC103899579990</vt:lpwstr>
  </property>
</Properties>
</file>