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57" r:id="rId4"/>
    <p:sldId id="283" r:id="rId5"/>
    <p:sldId id="259" r:id="rId6"/>
    <p:sldId id="292" r:id="rId7"/>
    <p:sldId id="291" r:id="rId8"/>
    <p:sldId id="278" r:id="rId9"/>
    <p:sldId id="281" r:id="rId10"/>
    <p:sldId id="268" r:id="rId11"/>
    <p:sldId id="271" r:id="rId12"/>
    <p:sldId id="273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0" autoAdjust="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680154564012836E-2"/>
          <c:y val="2.4216347956505447E-2"/>
          <c:w val="0.75207677165354336"/>
          <c:h val="0.856531058617672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память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2010 год</c:v>
                </c:pt>
                <c:pt idx="1">
                  <c:v>2013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3.1</c:v>
                </c:pt>
                <c:pt idx="1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внимание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2010 год</c:v>
                </c:pt>
                <c:pt idx="1">
                  <c:v>2013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мышление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2010 год</c:v>
                </c:pt>
                <c:pt idx="1">
                  <c:v>2013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3.6</c:v>
                </c:pt>
                <c:pt idx="1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812288"/>
        <c:axId val="120813824"/>
        <c:axId val="0"/>
      </c:bar3DChart>
      <c:catAx>
        <c:axId val="12081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0813824"/>
        <c:crosses val="autoZero"/>
        <c:auto val="1"/>
        <c:lblAlgn val="ctr"/>
        <c:lblOffset val="100"/>
        <c:noMultiLvlLbl val="0"/>
      </c:catAx>
      <c:valAx>
        <c:axId val="12081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81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687609361329838"/>
          <c:y val="0.26934758155230598"/>
          <c:w val="0.19070137066200063"/>
          <c:h val="0.38125078115235606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Внимание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Память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</c:v>
                </c:pt>
                <c:pt idx="1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Мышление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503488"/>
        <c:axId val="93505024"/>
        <c:axId val="0"/>
      </c:bar3DChart>
      <c:catAx>
        <c:axId val="9350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505024"/>
        <c:crosses val="autoZero"/>
        <c:auto val="1"/>
        <c:lblAlgn val="ctr"/>
        <c:lblOffset val="100"/>
        <c:noMultiLvlLbl val="0"/>
      </c:catAx>
      <c:valAx>
        <c:axId val="93505024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3503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66141732283465"/>
          <c:y val="0.36989739173228348"/>
          <c:w val="0.24733858267716535"/>
          <c:h val="0.413329970472440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5915-673C-4B77-9202-B9E95F971964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90B78-5269-4FEA-B469-C026AEC9B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4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90B78-5269-4FEA-B469-C026AEC9B1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5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90B78-5269-4FEA-B469-C026AEC9B19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1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90B78-5269-4FEA-B469-C026AEC9B19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5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aemsa.r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" y="-41518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340768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Segoe Print" pitchFamily="2" charset="0"/>
                <a:cs typeface="Times New Roman" pitchFamily="18" charset="0"/>
              </a:rPr>
              <a:t>Игры для малышей</a:t>
            </a:r>
          </a:p>
          <a:p>
            <a:endParaRPr lang="ru-RU" sz="2000" b="1" dirty="0"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Segoe Print" pitchFamily="2" charset="0"/>
                <a:cs typeface="Times New Roman" pitchFamily="18" charset="0"/>
              </a:rPr>
              <a:t>«Эффективность использования </a:t>
            </a:r>
            <a:r>
              <a:rPr lang="ru-RU" sz="2000" b="1" dirty="0" err="1" smtClean="0">
                <a:latin typeface="Segoe Print" pitchFamily="2" charset="0"/>
                <a:cs typeface="Times New Roman" pitchFamily="18" charset="0"/>
              </a:rPr>
              <a:t>флеш</a:t>
            </a: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 -игр</a:t>
            </a:r>
            <a:r>
              <a:rPr lang="ru-RU" sz="2000" b="1" dirty="0">
                <a:latin typeface="Segoe Print" pitchFamily="2" charset="0"/>
                <a:cs typeface="Times New Roman" pitchFamily="18" charset="0"/>
              </a:rPr>
              <a:t>, игр </a:t>
            </a: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головоломок, пазлов, как  </a:t>
            </a:r>
            <a:r>
              <a:rPr lang="ru-RU" sz="2000" b="1" dirty="0">
                <a:latin typeface="Segoe Print" pitchFamily="2" charset="0"/>
                <a:cs typeface="Times New Roman" pitchFamily="18" charset="0"/>
              </a:rPr>
              <a:t>средство развития внимания, </a:t>
            </a: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памяти</a:t>
            </a:r>
            <a:r>
              <a:rPr lang="ru-RU" sz="2000" b="1" dirty="0">
                <a:latin typeface="Segoe Print" pitchFamily="2" charset="0"/>
                <a:cs typeface="Times New Roman" pitchFamily="18" charset="0"/>
              </a:rPr>
              <a:t>, мышления у детей дошкольного возраста с </a:t>
            </a: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нарушениями слуха</a:t>
            </a:r>
            <a:r>
              <a:rPr lang="ru-RU" sz="2000" b="1" dirty="0">
                <a:latin typeface="Segoe Print" pitchFamily="2" charset="0"/>
                <a:cs typeface="Times New Roman" pitchFamily="18" charset="0"/>
              </a:rPr>
              <a:t>.»</a:t>
            </a:r>
          </a:p>
          <a:p>
            <a:pPr algn="r"/>
            <a:endParaRPr lang="ru-RU" sz="2000" b="1" dirty="0">
              <a:latin typeface="Segoe Print" pitchFamily="2" charset="0"/>
              <a:cs typeface="Times New Roman" pitchFamily="18" charset="0"/>
            </a:endParaRPr>
          </a:p>
          <a:p>
            <a:pPr algn="r"/>
            <a:r>
              <a:rPr lang="ru-RU" sz="1600" b="1" dirty="0">
                <a:latin typeface="Segoe Print" pitchFamily="2" charset="0"/>
                <a:cs typeface="Times New Roman" pitchFamily="18" charset="0"/>
              </a:rPr>
              <a:t>Воспитатель  разновозрастной дошкольной группы </a:t>
            </a:r>
          </a:p>
          <a:p>
            <a:pPr algn="r"/>
            <a:r>
              <a:rPr lang="ru-RU" sz="1600" b="1" dirty="0">
                <a:latin typeface="Segoe Print" pitchFamily="2" charset="0"/>
                <a:cs typeface="Times New Roman" pitchFamily="18" charset="0"/>
              </a:rPr>
              <a:t>Сакула  Татьяна  </a:t>
            </a:r>
            <a:r>
              <a:rPr lang="ru-RU" sz="1600" b="1" dirty="0" smtClean="0">
                <a:latin typeface="Segoe Print" pitchFamily="2" charset="0"/>
                <a:cs typeface="Times New Roman" pitchFamily="18" charset="0"/>
              </a:rPr>
              <a:t>Петровна</a:t>
            </a:r>
          </a:p>
          <a:p>
            <a:pPr algn="r"/>
            <a:endParaRPr lang="ru-RU" sz="2000" b="1" dirty="0" smtClean="0">
              <a:latin typeface="Segoe Print" pitchFamily="2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Segoe Print" pitchFamily="2" charset="0"/>
                <a:cs typeface="Times New Roman" pitchFamily="18" charset="0"/>
              </a:rPr>
              <a:t>ГБОУ АО «Вычегодская СКОШИ», 2013</a:t>
            </a: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 </a:t>
            </a:r>
            <a:endParaRPr lang="ru-RU" sz="2000" b="1" dirty="0"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819954" cy="7116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9636573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Отправлены консультации по электронной почте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«Игры и упражнения для развития психических процессов для детей  дошкольного возраста с нарушениям слуха»;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познавательных процессов и способов умственной деятельности дошкольников с нарушениями слуха»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Ссылки и адреса сайтов, где можно получить материал и поиграть в игры-онлайн.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«Фестивале педагогических идей» в 2012 году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оформила стендовый доклад «Игры-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флешки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малышей » и выпустила буклеты для педагогов и родителей.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дом регулярно давались задания  в форме игр и упражнений на развитие памяти , мышления и внимания.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методических пособий совместно с родителями.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3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" y="3629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467" y="1268759"/>
            <a:ext cx="85689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Вывод: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Регулярное  и систематическое использование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-игр, игр-головоломок, пазлов - перспективное средство в коррекционно-развивающей работе с дошкольниками с нарушениями слуха. Малыши научились в процессе игры преодолевать трудности, выработалось умение сосредотачиваться на учебной задаче, появились волевые качества личности: усидчивость, собранность.  что способствует развитию  памяти, внимания и мышления у детей дошкольного возраста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нарушениями слуха.</a:t>
            </a:r>
          </a:p>
        </p:txBody>
      </p:sp>
    </p:spTree>
    <p:extLst>
      <p:ext uri="{BB962C8B-B14F-4D97-AF65-F5344CB8AC3E}">
        <p14:creationId xmlns:p14="http://schemas.microsoft.com/office/powerpoint/2010/main" val="38371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828800" y="1828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047"/>
            <a:ext cx="9612560" cy="7470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985" y="0"/>
            <a:ext cx="76763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 развития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внимания, памяти, мышления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33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01621"/>
            <a:ext cx="83529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помощь родителям и детям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«Играемся» сайт для детей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www.igraemsa.ru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«Волшебная академия» учебно-развлекательный портал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«Игры-малышам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«Детские уроки»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Babylesson.ru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Детский портал «Солнышко»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«Компьютерные игры-малышам»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Использованная литература: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Зыкина О.В. «Играйте на компьютере»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«Компьютерные игры для начинающих»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Пономарёв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В. «Новичок за компьютером»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Пон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16357" r="-2047" b="-10047"/>
          <a:stretch/>
        </p:blipFill>
        <p:spPr>
          <a:xfrm>
            <a:off x="6444208" y="4384423"/>
            <a:ext cx="2742900" cy="27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65" y="0"/>
            <a:ext cx="962008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501" y="396776"/>
            <a:ext cx="8760155" cy="8586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внедрение средств ИКТ в учебно-воспитательный процесс;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овышение эффективности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- образовательного процесса 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психических процессов за счёт высокой степени наглядности.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чить  детей  пользоваться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компьютером («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мышка»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кнопка 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»);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 собранность, сосредоточенность и целеустремлённость;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работы: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1.Изучение методической литературы;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2.Накопление педагогической копилки;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3.Работа в сети интернет;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4.Создание предметно-развивающей среды;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5.Работа с родителями;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6.Посещение ГПО воспитателей, обмен опытом.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Головоломки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Раскраски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Логические игры</a:t>
            </a:r>
          </a:p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азлы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026"/>
            <a:ext cx="9144000" cy="7254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7" y="4511447"/>
            <a:ext cx="2641368" cy="2125677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scene3d>
            <a:camera prst="orthographicFront">
              <a:rot lat="0" lon="300000" rev="0"/>
            </a:camera>
            <a:lightRig rig="threePt" dir="t"/>
          </a:scene3d>
          <a:sp3d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8" y="4707255"/>
            <a:ext cx="2579678" cy="215074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5984"/>
            <a:ext cx="2641368" cy="2221615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</p:pic>
      <p:sp>
        <p:nvSpPr>
          <p:cNvPr id="4" name="TextBox 3"/>
          <p:cNvSpPr txBox="1"/>
          <p:nvPr/>
        </p:nvSpPr>
        <p:spPr>
          <a:xfrm>
            <a:off x="755576" y="-56194"/>
            <a:ext cx="8257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2010-2013 год работы над темой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9" y="405471"/>
            <a:ext cx="2588847" cy="222161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threePt" dir="t"/>
          </a:scene3d>
          <a:sp3d/>
        </p:spPr>
      </p:pic>
      <p:sp>
        <p:nvSpPr>
          <p:cNvPr id="9" name="Прямоугольник 8"/>
          <p:cNvSpPr/>
          <p:nvPr/>
        </p:nvSpPr>
        <p:spPr>
          <a:xfrm>
            <a:off x="2987824" y="1926124"/>
            <a:ext cx="38640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чём мечтают дети,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всей, на всей  планете?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Мечтают путешествовать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новый мир познать.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Простых вещей основу,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таинства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узнать!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03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63" y="0"/>
            <a:ext cx="9407263" cy="6932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53" y="435720"/>
            <a:ext cx="89470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Дошкольный возраст  - это один из самых важных  и значительных этапов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сестороннего развития ребёнка. Игра ,как основной вид деятельности,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бладает уникальными возможностями для развития всех качеств личности.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Флэш-игры- это непросто интересное развлечение для детей.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 способны научить ребёнка рассуждать , изобретать, дают  возможность развить память и внимание. Благоприятно влияют на развитие ассоциативного мышления и мелкой моторики.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 для детей с нарушениями слуха должны быть яркими,  эмоциональными, привлечением большого иллюстративного материала. Поможет сделать игру привлекательнее и современнее   компьютер.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Даже самые неусидчивые дети, которых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невозможно  усадить за настольные игры,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удовольствием играют  на компьютере.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959527" cy="292494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4" name="TextBox 3"/>
          <p:cNvSpPr txBox="1"/>
          <p:nvPr/>
        </p:nvSpPr>
        <p:spPr>
          <a:xfrm>
            <a:off x="9524030" y="4357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" y="0"/>
            <a:ext cx="9144000" cy="6858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9" y="400039"/>
            <a:ext cx="3778928" cy="263691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scene3d>
            <a:camera prst="orthographicFront">
              <a:rot lat="0" lon="0" rev="300000"/>
            </a:camera>
            <a:lightRig rig="threePt" dir="t"/>
          </a:scene3d>
          <a:sp3d z="-19050"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82" y="2941448"/>
            <a:ext cx="3635896" cy="256490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744264" cy="278092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scene3d>
            <a:camera prst="orthographicFront">
              <a:rot lat="0" lon="0" rev="21299999"/>
            </a:camera>
            <a:lightRig rig="threePt" dir="t"/>
          </a:scene3d>
          <a:sp3d z="19050"/>
        </p:spPr>
      </p:pic>
      <p:sp>
        <p:nvSpPr>
          <p:cNvPr id="7" name="TextBox 6"/>
          <p:cNvSpPr txBox="1"/>
          <p:nvPr/>
        </p:nvSpPr>
        <p:spPr>
          <a:xfrm>
            <a:off x="4157700" y="260648"/>
            <a:ext cx="49863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способствуют развитию внимания и памяти. Собирается целая картинка из отдельных деталей. Картинка может быть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предметная  и сюжетная. Главное можно собирать свои любимые картинки снова и снова.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1" y="-42999"/>
            <a:ext cx="9308949" cy="7165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83" y="4876800"/>
            <a:ext cx="2285683" cy="2070421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1" y="196089"/>
            <a:ext cx="2039647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5" y="2565446"/>
            <a:ext cx="1963740" cy="203621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47" y="196089"/>
            <a:ext cx="1905001" cy="201622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8" name="TextBox 7"/>
          <p:cNvSpPr txBox="1"/>
          <p:nvPr/>
        </p:nvSpPr>
        <p:spPr>
          <a:xfrm>
            <a:off x="3059832" y="6206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47" y="4891313"/>
            <a:ext cx="1931504" cy="2055907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12" name="TextBox 11"/>
          <p:cNvSpPr txBox="1"/>
          <p:nvPr/>
        </p:nvSpPr>
        <p:spPr>
          <a:xfrm>
            <a:off x="2449805" y="1120177"/>
            <a:ext cx="42562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Иначе,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соображалки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дадут возможность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почувствовать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себя очень умным!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Тренируют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мозги, быстро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перебирая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уме множество вариантов, 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аходя нестандартные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решения там,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трудно - и всё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получится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! 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очень интересно!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0" y="4905829"/>
            <a:ext cx="1978430" cy="208435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9" name="TextBox 8"/>
          <p:cNvSpPr txBox="1"/>
          <p:nvPr/>
        </p:nvSpPr>
        <p:spPr>
          <a:xfrm>
            <a:off x="2699792" y="404664"/>
            <a:ext cx="400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Игры-головоломки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46" y="2565446"/>
            <a:ext cx="1905001" cy="21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614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3096"/>
            <a:ext cx="3312368" cy="246145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80"/>
            <a:ext cx="3347864" cy="284404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scene3d>
            <a:camera prst="orthographicFront">
              <a:rot lat="0" lon="0" rev="0"/>
            </a:camera>
            <a:lightRig rig="threePt" dir="t"/>
          </a:scene3d>
          <a:sp3d/>
        </p:spPr>
      </p:pic>
      <p:sp>
        <p:nvSpPr>
          <p:cNvPr id="5" name="TextBox 4"/>
          <p:cNvSpPr txBox="1"/>
          <p:nvPr/>
        </p:nvSpPr>
        <p:spPr>
          <a:xfrm>
            <a:off x="3419872" y="548680"/>
            <a:ext cx="59970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игры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развивают мышление, память,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цветовое восприятие, учат ребёнка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нализировать, сравнивать, обобщать.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724"/>
            <a:ext cx="2911174" cy="271280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0432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"/>
            <a:ext cx="9144000" cy="6872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64064"/>
            <a:ext cx="2595295" cy="195231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5" name="TextBox 4"/>
          <p:cNvSpPr txBox="1"/>
          <p:nvPr/>
        </p:nvSpPr>
        <p:spPr>
          <a:xfrm>
            <a:off x="605921" y="620688"/>
            <a:ext cx="87910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Раскраски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закрепляют цвет предмета. В основном  палитра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состоит только из подходящих к рисунку красок.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Раскрашивать  можно кисточкой и карандашом.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Используется  только компьютерная мышка.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1" y="2492896"/>
            <a:ext cx="2384461" cy="214063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07245"/>
            <a:ext cx="2447161" cy="2074083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scene3d>
            <a:camera prst="orthographicFront">
              <a:rot lat="0" lon="0" rev="300000"/>
            </a:camera>
            <a:lightRig rig="threePt" dir="t"/>
          </a:scene3d>
          <a:sp3d z="-19050"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51" y="3429600"/>
            <a:ext cx="2448272" cy="191468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scene3d>
            <a:camera prst="orthographicFront">
              <a:rot lat="0" lon="0" rev="21299999"/>
            </a:camera>
            <a:lightRig rig="threePt" dir="t"/>
          </a:scene3d>
          <a:sp3d z="-19050"/>
        </p:spPr>
      </p:pic>
    </p:spTree>
    <p:extLst>
      <p:ext uri="{BB962C8B-B14F-4D97-AF65-F5344CB8AC3E}">
        <p14:creationId xmlns:p14="http://schemas.microsoft.com/office/powerpoint/2010/main" val="32446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970"/>
            <a:ext cx="10463593" cy="7821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4690"/>
            <a:ext cx="874846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Максимальная одноразовая длительность работы на компьютере: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детей 5 лет-не более 10 минут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детей 6 -7 лет-не более  15 минут.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Рекомендуемое время дня для работы на компьютере: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ервая половина дня -оптимальна;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торая половина дня -допустима, в период  после дневного сна.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Рекомендуемая кратность работы: 1-2 раза в течение недели.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Рекомендуемые дни недели: вторник, среда.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Недопустимо проводить игры  во время ,  отведённое  для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прогулок и сна. В целях профилактики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зрительного утомления следует проводить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гимнастику для глаз.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84382"/>
            <a:ext cx="1953766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57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737</Words>
  <Application>Microsoft Office PowerPoint</Application>
  <PresentationFormat>Экран (4:3)</PresentationFormat>
  <Paragraphs>107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274</cp:revision>
  <dcterms:modified xsi:type="dcterms:W3CDTF">2013-06-02T19:34:59Z</dcterms:modified>
</cp:coreProperties>
</file>