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72" r:id="rId2"/>
    <p:sldId id="258" r:id="rId3"/>
    <p:sldId id="267" r:id="rId4"/>
    <p:sldId id="270" r:id="rId5"/>
    <p:sldId id="260" r:id="rId6"/>
    <p:sldId id="262" r:id="rId7"/>
    <p:sldId id="261" r:id="rId8"/>
    <p:sldId id="263" r:id="rId9"/>
    <p:sldId id="27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008080"/>
    <a:srgbClr val="666633"/>
    <a:srgbClr val="006600"/>
    <a:srgbClr val="336600"/>
    <a:srgbClr val="008000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D281-243F-453C-974A-CAB8D07EF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2253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6CD2-4082-47C3-9FFF-5DF8A9C0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84886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069A-643D-4E8E-9CC7-B7B43CAFF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15887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AE1C-7B5C-454E-AABE-5F40055E0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99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DAAE-28B8-4CC9-9D4A-F7A6B6BCA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92076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A628-D8C4-46B4-B334-B1BCB6C8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7035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29E6-07A0-4754-8F24-468178E5A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24074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AF52-55B8-459D-B504-B35A0E26C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0453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309-77D9-4160-B4D4-5C074C14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28248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7DF4-3794-4DCF-85EB-395A84598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5526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B7CC-28D8-4316-9E5E-38B7051EE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24285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6DBC-9F8B-48D8-A4AC-345B9AF47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22810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7C25-73A3-4D19-B97F-BDD7CC5B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8447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FD82A29-0C96-49FE-B874-A373FB9A9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Worker\&#1056;&#1072;&#1073;&#1086;&#1095;&#1080;&#1081;%20&#1089;&#1090;&#1086;&#1083;\12%20&#1044;&#1086;&#1088;&#1086;&#1078;&#1082;&#1072;%2012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orker\Рабочий стол\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DATA\Images\Рисунок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BFF12"/>
              </a:clrFrom>
              <a:clrTo>
                <a:srgbClr val="1BFF1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7859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14500" y="219075"/>
            <a:ext cx="7286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Негосударственное общеобразовательное учреждение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«Средняя общеобразовательная школа №48 ОАО «РЖД»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8888" y="5670550"/>
            <a:ext cx="22336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ДОУ «Теремок»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п. Мана</a:t>
            </a:r>
          </a:p>
        </p:txBody>
      </p:sp>
      <p:pic>
        <p:nvPicPr>
          <p:cNvPr id="6" name="12 Дорожка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6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DSCN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286375"/>
            <a:ext cx="9143999" cy="11398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eaLnBrk="1" hangingPunct="1">
              <a:defRPr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наша жизнь, и в жизни есть дорога,</a:t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Та, что ведет в наш общий дом,</a:t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 на земле счастливей педагогов,</a:t>
            </a:r>
            <a:b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детям сердце отдаем!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6388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44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</p:spTree>
    <p:custDataLst>
      <p:tags r:id="rId1"/>
    </p:custDataLst>
  </p:cSld>
  <p:clrMapOvr>
    <a:masterClrMapping/>
  </p:clrMapOvr>
  <p:transition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4714875" y="388938"/>
            <a:ext cx="442912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Пронина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Жанна Викторовна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Воспитатель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детского сада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при негосударственном общеобразовательном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учреждении «Средняя общеобразовательная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школа № 48 ОАО «РЖД»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Picture 3" descr="DSCN25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/>
          <a:stretch>
            <a:fillRect/>
          </a:stretch>
        </p:blipFill>
        <p:spPr bwMode="auto">
          <a:xfrm rot="21257212">
            <a:off x="1053574" y="719422"/>
            <a:ext cx="3459327" cy="555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4" descr="рамка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26539"/>
              </a:clrFrom>
              <a:clrTo>
                <a:srgbClr val="72653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06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2071688" y="-214313"/>
            <a:ext cx="5127625" cy="7072313"/>
            <a:chOff x="1857356" y="-214338"/>
            <a:chExt cx="5127621" cy="7072338"/>
          </a:xfrm>
        </p:grpSpPr>
        <p:pic>
          <p:nvPicPr>
            <p:cNvPr id="1028" name="Picture 4" descr="C:\Documents and Settings\Worker\Рабочий стол\1 0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0"/>
              <a:ext cx="4849117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1857356" y="1643050"/>
              <a:ext cx="5127621" cy="414340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Тема самообразования:</a:t>
              </a:r>
            </a:p>
            <a:p>
              <a:pPr algn="ctr">
                <a:defRPr/>
              </a:pPr>
              <a:r>
                <a:rPr lang="ru-RU" sz="32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«Мелкая  моторика в </a:t>
              </a:r>
              <a:br>
                <a:rPr lang="ru-RU" sz="32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ru-RU" sz="32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психофизическом</a:t>
              </a:r>
              <a:br>
                <a:rPr lang="ru-RU" sz="32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ru-RU" sz="3200" b="1" spc="50" dirty="0">
                  <a:ln w="11430">
                    <a:solidFill>
                      <a:schemeClr val="tx1"/>
                    </a:solidFill>
                  </a:ln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развитии дошкольников»</a:t>
              </a:r>
              <a:endParaRPr lang="ru-RU" sz="3200" b="1" spc="150" dirty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86050" y="-214338"/>
              <a:ext cx="3357586" cy="5429288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slope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800" b="1" spc="50" dirty="0">
                  <a:ln w="12700">
                    <a:solidFill>
                      <a:schemeClr val="tx1"/>
                    </a:solidFill>
                  </a:ln>
                  <a:effectLst>
                    <a:glow rad="228600">
                      <a:srgbClr val="00B050">
                        <a:alpha val="40000"/>
                      </a:srgb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Цель:</a:t>
              </a:r>
            </a:p>
            <a:p>
              <a:pPr algn="ctr">
                <a:defRPr/>
              </a:pPr>
              <a:r>
                <a:rPr lang="ru-RU" sz="2800" b="1" spc="50" dirty="0">
                  <a:ln w="12700">
                    <a:solidFill>
                      <a:schemeClr val="tx1"/>
                    </a:solidFill>
                  </a:ln>
                  <a:effectLst>
                    <a:glow rad="228600">
                      <a:srgbClr val="00B050">
                        <a:alpha val="40000"/>
                      </a:srgb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способствовать развитию</a:t>
              </a:r>
            </a:p>
            <a:p>
              <a:pPr algn="ctr">
                <a:defRPr/>
              </a:pPr>
              <a:r>
                <a:rPr lang="ru-RU" sz="2800" b="1" spc="50" dirty="0">
                  <a:ln w="12700">
                    <a:solidFill>
                      <a:schemeClr val="tx1"/>
                    </a:solidFill>
                  </a:ln>
                  <a:effectLst>
                    <a:glow rad="228600">
                      <a:srgbClr val="00B050">
                        <a:alpha val="40000"/>
                      </a:srgb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мелкой моторики, речи, основных </a:t>
              </a:r>
            </a:p>
            <a:p>
              <a:pPr algn="ctr">
                <a:defRPr/>
              </a:pPr>
              <a:r>
                <a:rPr lang="ru-RU" sz="2800" b="1" spc="50" dirty="0">
                  <a:ln w="12700">
                    <a:solidFill>
                      <a:schemeClr val="tx1"/>
                    </a:solidFill>
                  </a:ln>
                  <a:effectLst>
                    <a:glow rad="228600">
                      <a:srgbClr val="00B050">
                        <a:alpha val="40000"/>
                      </a:srgb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</a:rPr>
                <a:t>психических процессов.</a:t>
              </a:r>
            </a:p>
          </p:txBody>
        </p:sp>
      </p:grpSp>
    </p:spTree>
  </p:cSld>
  <p:clrMapOvr>
    <a:masterClrMapping/>
  </p:clrMapOvr>
  <p:transition advTm="6859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ln>
                  <a:solidFill>
                    <a:schemeClr val="tx2"/>
                  </a:solidFill>
                </a:ln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 мелкой моторики:</a:t>
            </a:r>
          </a:p>
        </p:txBody>
      </p:sp>
      <p:pic>
        <p:nvPicPr>
          <p:cNvPr id="1026" name="Picture 2" descr="C:\Documents and Settings\Worker\Рабочий стол\Рисунок1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1162050"/>
            <a:ext cx="13573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Worker\Рабочий стол\Рисунок1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2286000"/>
            <a:ext cx="13573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Worker\Рабочий стол\Рисунок1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3376613"/>
            <a:ext cx="13573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Worker\Рабочий стол\Рисунок1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19613"/>
            <a:ext cx="13573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Worker\Рабочий стол\Рисунок1копирование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5664200"/>
            <a:ext cx="13573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62904" y="1285860"/>
            <a:ext cx="772519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Способствует психофизическому развитию</a:t>
            </a:r>
            <a:endParaRPr lang="ru-RU" sz="36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90732" y="2428868"/>
            <a:ext cx="56685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Стимулирует речевое развитие</a:t>
            </a:r>
            <a:endParaRPr lang="ru-RU" sz="36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44230" y="3571876"/>
            <a:ext cx="71673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Улучшает артикуляционную моторику</a:t>
            </a:r>
            <a:endParaRPr lang="ru-RU" sz="36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87106" y="4514687"/>
            <a:ext cx="562044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Повышает работоспособность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коры головного мозга</a:t>
            </a:r>
            <a:endParaRPr lang="ru-RU" sz="36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668" y="5929330"/>
            <a:ext cx="717536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Способствует подготовке руки к письму</a:t>
            </a:r>
            <a:endParaRPr lang="ru-RU" sz="36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509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3071E-6 L -1.01597 2.8307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2054E-6 L -1.03038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2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6244E-6 L -1.02292 -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00" y="-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9103E-6 L -0.93177 0.00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9639E-6 L -1.03073 -0.00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0259E-6 L -1.00868 -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34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8363E-6 L -1.02361 -1.68363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8575E-6 L -0.93976 -0.004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9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21E-7 L -1.02378 2.77521E-7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0481E-7 L -1.01702 -0.0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Система работы по развитию мелкой моторики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29982" y="2214554"/>
            <a:ext cx="735808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Упражнения направленные на развитие кистей и пальцев рук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01486" y="4357694"/>
            <a:ext cx="671517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36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Упражнения с использованием различных предметов</a:t>
            </a:r>
          </a:p>
        </p:txBody>
      </p:sp>
      <p:pic>
        <p:nvPicPr>
          <p:cNvPr id="1026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71688"/>
            <a:ext cx="1958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4214813"/>
            <a:ext cx="1958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34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012E-6 L -0.99306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9722E-6 L -1.0267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1.78538E-6 L -0.96163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8141E-6 L -1.03056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C:\Documents and Settings\Worker\Рабочий стол\рука2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13938"/>
              </a:clrFrom>
              <a:clrTo>
                <a:srgbClr val="9139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643063"/>
            <a:ext cx="50069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6715125" y="2786063"/>
            <a:ext cx="2428875" cy="1285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Упражнения в сочетании со звуковой гимнастикой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6572250" y="3857625"/>
            <a:ext cx="500063" cy="2143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643563" y="1428750"/>
            <a:ext cx="2857500" cy="121443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/>
              <a:t>Самомассаж</a:t>
            </a:r>
            <a:r>
              <a:rPr lang="ru-RU" sz="1600" dirty="0"/>
              <a:t>  кистей и пальцев рук «</a:t>
            </a:r>
            <a:r>
              <a:rPr lang="ru-RU" sz="1600" dirty="0" err="1"/>
              <a:t>Су-Джок</a:t>
            </a:r>
            <a:r>
              <a:rPr lang="ru-RU" sz="1600" dirty="0"/>
              <a:t>»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786438" y="2428875"/>
            <a:ext cx="428625" cy="2143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2786063" y="857250"/>
            <a:ext cx="3143250" cy="10715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/>
              <a:t>Кинезиологические</a:t>
            </a:r>
            <a:r>
              <a:rPr lang="ru-RU" sz="1600" dirty="0"/>
              <a:t> упражнения (гимнастика мозга)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3857625" y="1857375"/>
            <a:ext cx="428625" cy="2143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642938" y="1785938"/>
            <a:ext cx="2286000" cy="10715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Сюжетные пальчиковые упражнения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2571750" y="2500313"/>
            <a:ext cx="428625" cy="2143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142875" y="3357563"/>
            <a:ext cx="2214563" cy="10715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Игры манипуляции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1571625" y="4286250"/>
            <a:ext cx="428625" cy="21431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1928813" y="4500563"/>
            <a:ext cx="152400" cy="1333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2928938" y="2643188"/>
            <a:ext cx="142875" cy="142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4071938" y="2071688"/>
            <a:ext cx="142875" cy="142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5715000" y="2643188"/>
            <a:ext cx="142875" cy="142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6429375" y="3929063"/>
            <a:ext cx="142875" cy="1428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Picture 9" descr="DSCN28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63919" cy="6858000"/>
          </a:xfrm>
          <a:effectLst>
            <a:softEdge rad="112500"/>
          </a:effectLst>
        </p:spPr>
      </p:pic>
      <p:pic>
        <p:nvPicPr>
          <p:cNvPr id="2" name="Picture 8" descr="DSCN28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819"/>
            <a:ext cx="9144001" cy="6868819"/>
          </a:xfrm>
          <a:effectLst>
            <a:softEdge rad="112500"/>
          </a:effectLst>
        </p:spPr>
      </p:pic>
      <p:pic>
        <p:nvPicPr>
          <p:cNvPr id="8196" name="Picture 10" descr="DSCN28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" r="-19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8197" name="Picture 11" descr="DSCN28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9167225" cy="6858000"/>
          </a:xfrm>
          <a:effectLst>
            <a:softEdge rad="112500"/>
          </a:effectLst>
        </p:spPr>
      </p:pic>
      <p:pic>
        <p:nvPicPr>
          <p:cNvPr id="8198" name="Picture 12" descr="DSCN282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14" descr="DSCN959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13" descr="DSCN268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285720" y="285728"/>
            <a:ext cx="8643998" cy="4143404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53563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800" b="1" spc="-150" dirty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Упражнения направленные на развитие кистей и пальцев рук</a:t>
            </a:r>
          </a:p>
        </p:txBody>
      </p:sp>
    </p:spTree>
    <p:custDataLst>
      <p:tags r:id="rId1"/>
    </p:custDataLst>
  </p:cSld>
  <p:clrMapOvr>
    <a:masterClrMapping/>
  </p:clrMapOvr>
  <p:transition advTm="3640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1507" name="Picture 15" descr="C:\Documents and Settings\Worker\Рабочий стол\рука1копировани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13938"/>
              </a:clrFrom>
              <a:clrTo>
                <a:srgbClr val="9139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57250"/>
            <a:ext cx="58007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DSCN27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/>
          <a:stretch>
            <a:fillRect/>
          </a:stretch>
        </p:blipFill>
        <p:spPr bwMode="auto">
          <a:xfrm>
            <a:off x="0" y="0"/>
            <a:ext cx="91639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DSCN28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47113" name="Picture 9" descr="DSCN28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pic>
        <p:nvPicPr>
          <p:cNvPr id="47114" name="Picture 10" descr="DSCN28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0"/>
            <a:ext cx="9167224" cy="6858000"/>
          </a:xfrm>
          <a:effectLst>
            <a:softEdge rad="112500"/>
          </a:effectLst>
        </p:spPr>
      </p:pic>
      <p:pic>
        <p:nvPicPr>
          <p:cNvPr id="47115" name="Picture 11" descr="DSCN28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575" y="0"/>
            <a:ext cx="9144000" cy="6858000"/>
          </a:xfrm>
          <a:effectLst>
            <a:softEdge rad="112500"/>
          </a:effectLst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39552" y="948620"/>
            <a:ext cx="80648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>
            <a:prstTxWarp prst="textArchUp">
              <a:avLst>
                <a:gd name="adj" fmla="val 878702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Упражнения с использованием различных предметов</a:t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73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711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9687 0.01042 " pathEditMode="relative" ptsTypes="AA">
                                      <p:cBhvr>
                                        <p:cTn id="15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71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10243 -0.13657 " pathEditMode="relative" ptsTypes="AA">
                                      <p:cBhvr>
                                        <p:cTn id="2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711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209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1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11024 -0.14699 " pathEditMode="relative" ptsTypes="AA">
                                      <p:cBhvr>
                                        <p:cTn id="54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71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7 0.157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08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Применение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29850" y="1500174"/>
            <a:ext cx="807246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 небольшой подгруппой и индивидуально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288" y="2643182"/>
            <a:ext cx="807246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занятиях (как организационный момент)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29850" y="3714752"/>
            <a:ext cx="807246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3200" b="1" dirty="0" err="1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физминутках</a:t>
            </a:r>
            <a:endParaRPr lang="ru-RU" sz="3200" b="1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6974" y="4857760"/>
            <a:ext cx="807246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совместной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72660" y="5786454"/>
            <a:ext cx="80010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прогулке в теплое время года</a:t>
            </a:r>
          </a:p>
        </p:txBody>
      </p:sp>
      <p:pic>
        <p:nvPicPr>
          <p:cNvPr id="10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1189038"/>
            <a:ext cx="1423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2214563"/>
            <a:ext cx="1423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3332163"/>
            <a:ext cx="1423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4429125"/>
            <a:ext cx="1423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F:\Documents and Settings\Admin\Рабочий стол\2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A4A7"/>
              </a:clrFrom>
              <a:clrTo>
                <a:srgbClr val="53A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5546725"/>
            <a:ext cx="1423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90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3858E-6 L -0.97969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4699E-6 L -0.95643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014E-6 L -0.97969 0.00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20814E-6 L -0.96858 -5.2081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0777E-6 L -0.97969 -0.00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1832E-6 L -0.96077 4.2183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0379E-6 L -0.97969 -0.0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L -0.94497 -4.16281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2359E-6 L -0.97969 -0.0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" y="-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1536E-6 L -0.93716 0.006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spc="-15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Monotype Corsiva" pitchFamily="66" charset="0"/>
                <a:ea typeface="Times New Roman" pitchFamily="18" charset="0"/>
              </a:rPr>
              <a:t>В результате проводимой работы были получены следующие результаты:</a:t>
            </a:r>
            <a:endParaRPr lang="ru-RU" sz="2800" spc="-15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2355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 t="32983" r="3217" b="2502"/>
          <a:stretch>
            <a:fillRect/>
          </a:stretch>
        </p:blipFill>
        <p:spPr bwMode="auto">
          <a:xfrm>
            <a:off x="1571625" y="1214438"/>
            <a:ext cx="20732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31143" r="4443" b="287"/>
          <a:stretch>
            <a:fillRect/>
          </a:stretch>
        </p:blipFill>
        <p:spPr bwMode="auto">
          <a:xfrm>
            <a:off x="5643563" y="1214438"/>
            <a:ext cx="2000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57150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Уровень развития мелкой моторики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Начало года                                                        конец года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0" hangingPunct="0">
              <a:defRPr/>
            </a:pPr>
            <a:endParaRPr lang="ru-RU"/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     </a:t>
            </a:r>
            <a:endParaRPr lang="ru-RU"/>
          </a:p>
        </p:txBody>
      </p:sp>
      <p:pic>
        <p:nvPicPr>
          <p:cNvPr id="2355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31371" r="3226" b="2773"/>
          <a:stretch>
            <a:fillRect/>
          </a:stretch>
        </p:blipFill>
        <p:spPr bwMode="auto">
          <a:xfrm>
            <a:off x="1500188" y="3281363"/>
            <a:ext cx="21050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31567" r="1999" b="1175"/>
          <a:stretch>
            <a:fillRect/>
          </a:stretch>
        </p:blipFill>
        <p:spPr bwMode="auto">
          <a:xfrm>
            <a:off x="5643563" y="3286125"/>
            <a:ext cx="2143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2659063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Уровень развития речи 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Начало года                                                        конец года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0" hangingPunct="0">
              <a:defRPr/>
            </a:pPr>
            <a:endParaRPr lang="ru-RU">
              <a:latin typeface="Monotype Corsiva" pitchFamily="66" charset="0"/>
            </a:endParaRPr>
          </a:p>
        </p:txBody>
      </p:sp>
      <p:sp>
        <p:nvSpPr>
          <p:cNvPr id="23562" name="Rectangle 21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         </a:t>
            </a:r>
            <a:endParaRPr lang="ru-RU"/>
          </a:p>
        </p:txBody>
      </p:sp>
      <p:pic>
        <p:nvPicPr>
          <p:cNvPr id="2356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28871" r="3226" b="2856"/>
          <a:stretch>
            <a:fillRect/>
          </a:stretch>
        </p:blipFill>
        <p:spPr bwMode="auto">
          <a:xfrm>
            <a:off x="1500188" y="5276850"/>
            <a:ext cx="2143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29134" r="4445" b="1538"/>
          <a:stretch>
            <a:fillRect/>
          </a:stretch>
        </p:blipFill>
        <p:spPr bwMode="auto">
          <a:xfrm>
            <a:off x="5572125" y="5337175"/>
            <a:ext cx="21653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4714875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Уровень психофизического  развития 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0" hangingPunct="0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Начало года                                                        конец года</a:t>
            </a:r>
            <a:endParaRPr lang="ru-RU" sz="90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0" hangingPunct="0">
              <a:defRPr/>
            </a:pPr>
            <a:endParaRPr lang="ru-RU"/>
          </a:p>
        </p:txBody>
      </p:sp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          </a:t>
            </a:r>
            <a:endParaRPr lang="ru-RU"/>
          </a:p>
        </p:txBody>
      </p:sp>
    </p:spTree>
  </p:cSld>
  <p:clrMapOvr>
    <a:masterClrMapping/>
  </p:clrMapOvr>
  <p:transition advTm="12031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.2|2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.9|2.9|3.4|3|2.9|3.4|2.8|3.1|1.3|2.6|2.6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4|3.3|2.1|3|2.3|3.2|2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2.9|2.5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681</TotalTime>
  <Words>212</Words>
  <Application>Microsoft Office PowerPoint</Application>
  <PresentationFormat>Экран (4:3)</PresentationFormat>
  <Paragraphs>53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Wingdings</vt:lpstr>
      <vt:lpstr>Calibri</vt:lpstr>
      <vt:lpstr>Monotype Corsiva</vt:lpstr>
      <vt:lpstr>Times New Roman</vt:lpstr>
      <vt:lpstr>Круги</vt:lpstr>
      <vt:lpstr>Презентация PowerPoint</vt:lpstr>
      <vt:lpstr>Презентация PowerPoint</vt:lpstr>
      <vt:lpstr>Презентация PowerPoint</vt:lpstr>
      <vt:lpstr>Развитие мелкой моторики:</vt:lpstr>
      <vt:lpstr>Система работы по развитию мелкой моторики</vt:lpstr>
      <vt:lpstr>Презентация PowerPoint</vt:lpstr>
      <vt:lpstr> </vt:lpstr>
      <vt:lpstr>Применение</vt:lpstr>
      <vt:lpstr>Презентация PowerPoint</vt:lpstr>
      <vt:lpstr>Вот наша жизнь, и в жизни есть дорога, Та, что ведет в наш общий дом, Нет на земле счастливей педагогов, Мы детям сердце отдаем!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 и название</dc:title>
  <dc:creator>пользователь</dc:creator>
  <cp:lastModifiedBy>GLO</cp:lastModifiedBy>
  <cp:revision>69</cp:revision>
  <dcterms:created xsi:type="dcterms:W3CDTF">2010-03-23T09:00:45Z</dcterms:created>
  <dcterms:modified xsi:type="dcterms:W3CDTF">2013-01-23T12:55:04Z</dcterms:modified>
</cp:coreProperties>
</file>